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handoutMasterIdLst>
    <p:handoutMasterId r:id="rId79"/>
  </p:handoutMasterIdLst>
  <p:sldIdLst>
    <p:sldId id="257" r:id="rId2"/>
    <p:sldId id="390" r:id="rId3"/>
    <p:sldId id="256" r:id="rId4"/>
    <p:sldId id="391" r:id="rId5"/>
    <p:sldId id="392" r:id="rId6"/>
    <p:sldId id="434" r:id="rId7"/>
    <p:sldId id="426" r:id="rId8"/>
    <p:sldId id="393" r:id="rId9"/>
    <p:sldId id="394" r:id="rId10"/>
    <p:sldId id="427" r:id="rId11"/>
    <p:sldId id="428" r:id="rId12"/>
    <p:sldId id="429" r:id="rId13"/>
    <p:sldId id="430" r:id="rId14"/>
    <p:sldId id="431" r:id="rId15"/>
    <p:sldId id="432" r:id="rId16"/>
    <p:sldId id="435" r:id="rId17"/>
    <p:sldId id="433" r:id="rId18"/>
    <p:sldId id="437" r:id="rId19"/>
    <p:sldId id="395" r:id="rId20"/>
    <p:sldId id="396" r:id="rId21"/>
    <p:sldId id="438" r:id="rId22"/>
    <p:sldId id="441" r:id="rId23"/>
    <p:sldId id="440" r:id="rId24"/>
    <p:sldId id="442" r:id="rId25"/>
    <p:sldId id="439" r:id="rId26"/>
    <p:sldId id="443" r:id="rId27"/>
    <p:sldId id="444" r:id="rId28"/>
    <p:sldId id="399" r:id="rId29"/>
    <p:sldId id="445" r:id="rId30"/>
    <p:sldId id="446" r:id="rId31"/>
    <p:sldId id="447" r:id="rId32"/>
    <p:sldId id="449" r:id="rId33"/>
    <p:sldId id="450" r:id="rId34"/>
    <p:sldId id="452" r:id="rId35"/>
    <p:sldId id="453" r:id="rId36"/>
    <p:sldId id="454" r:id="rId37"/>
    <p:sldId id="455" r:id="rId38"/>
    <p:sldId id="456" r:id="rId39"/>
    <p:sldId id="457" r:id="rId40"/>
    <p:sldId id="398" r:id="rId41"/>
    <p:sldId id="400" r:id="rId42"/>
    <p:sldId id="458" r:id="rId43"/>
    <p:sldId id="459" r:id="rId44"/>
    <p:sldId id="460" r:id="rId45"/>
    <p:sldId id="402" r:id="rId46"/>
    <p:sldId id="403" r:id="rId47"/>
    <p:sldId id="479" r:id="rId48"/>
    <p:sldId id="480" r:id="rId49"/>
    <p:sldId id="481" r:id="rId50"/>
    <p:sldId id="464" r:id="rId51"/>
    <p:sldId id="483" r:id="rId52"/>
    <p:sldId id="484" r:id="rId53"/>
    <p:sldId id="485" r:id="rId54"/>
    <p:sldId id="486" r:id="rId55"/>
    <p:sldId id="487" r:id="rId56"/>
    <p:sldId id="488" r:id="rId57"/>
    <p:sldId id="489" r:id="rId58"/>
    <p:sldId id="490" r:id="rId59"/>
    <p:sldId id="491" r:id="rId60"/>
    <p:sldId id="492" r:id="rId61"/>
    <p:sldId id="493" r:id="rId62"/>
    <p:sldId id="467" r:id="rId63"/>
    <p:sldId id="494" r:id="rId64"/>
    <p:sldId id="468" r:id="rId65"/>
    <p:sldId id="495" r:id="rId66"/>
    <p:sldId id="496" r:id="rId67"/>
    <p:sldId id="470" r:id="rId68"/>
    <p:sldId id="471" r:id="rId69"/>
    <p:sldId id="472" r:id="rId70"/>
    <p:sldId id="473" r:id="rId71"/>
    <p:sldId id="474" r:id="rId72"/>
    <p:sldId id="475" r:id="rId73"/>
    <p:sldId id="476" r:id="rId74"/>
    <p:sldId id="477" r:id="rId75"/>
    <p:sldId id="478" r:id="rId76"/>
    <p:sldId id="262" r:id="rId77"/>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033CC"/>
    <a:srgbClr val="99CCFF"/>
    <a:srgbClr val="0000FF"/>
    <a:srgbClr val="FFFF99"/>
    <a:srgbClr val="0D6AB0"/>
    <a:srgbClr val="FF9300"/>
    <a:srgbClr val="CCCCCC"/>
    <a:srgbClr val="808080"/>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71" autoAdjust="0"/>
    <p:restoredTop sz="94660"/>
  </p:normalViewPr>
  <p:slideViewPr>
    <p:cSldViewPr snapToGrid="0">
      <p:cViewPr varScale="1">
        <p:scale>
          <a:sx n="60" d="100"/>
          <a:sy n="60" d="100"/>
        </p:scale>
        <p:origin x="1428" y="56"/>
      </p:cViewPr>
      <p:guideLst>
        <p:guide orient="horz" pos="2160"/>
        <p:guide pos="3840"/>
        <p:guide pos="2880"/>
      </p:guideLst>
    </p:cSldViewPr>
  </p:slideViewPr>
  <p:notesTextViewPr>
    <p:cViewPr>
      <p:scale>
        <a:sx n="1" d="1"/>
        <a:sy n="1" d="1"/>
      </p:scale>
      <p:origin x="0" y="0"/>
    </p:cViewPr>
  </p:notesTextViewPr>
  <p:notesViewPr>
    <p:cSldViewPr snapToGrid="0">
      <p:cViewPr varScale="1">
        <p:scale>
          <a:sx n="51" d="100"/>
          <a:sy n="51" d="100"/>
        </p:scale>
        <p:origin x="-21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42E97B-D763-4B48-91D1-35D05A2F9D02}"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zh-CN" altLang="en-US"/>
        </a:p>
      </dgm:t>
    </dgm:pt>
    <dgm:pt modelId="{4209B6D9-4A52-4A73-95E8-DDACFC6A4665}">
      <dgm:prSet phldrT="[文本]" custT="1"/>
      <dgm:spPr>
        <a:solidFill>
          <a:srgbClr val="FF0000"/>
        </a:solidFill>
        <a:scene3d>
          <a:camera prst="orthographicFront"/>
          <a:lightRig rig="threePt" dir="t"/>
        </a:scene3d>
        <a:sp3d>
          <a:bevelT/>
        </a:sp3d>
      </dgm:spPr>
      <dgm:t>
        <a:bodyPr/>
        <a:lstStyle/>
        <a:p>
          <a:r>
            <a:rPr lang="en-US" altLang="zh-CN" sz="3200" b="1" dirty="0" smtClean="0"/>
            <a:t>1</a:t>
          </a:r>
          <a:endParaRPr lang="zh-CN" altLang="en-US" sz="3200" b="1" dirty="0"/>
        </a:p>
      </dgm:t>
    </dgm:pt>
    <dgm:pt modelId="{5E9F74E4-8D66-47E2-AAF3-9D6E7768FBF1}" type="parTrans" cxnId="{15DC5C4F-45E9-460D-B957-F18306E71979}">
      <dgm:prSet/>
      <dgm:spPr/>
      <dgm:t>
        <a:bodyPr/>
        <a:lstStyle/>
        <a:p>
          <a:endParaRPr lang="zh-CN" altLang="en-US"/>
        </a:p>
      </dgm:t>
    </dgm:pt>
    <dgm:pt modelId="{FC9E01D2-F9CD-4EA0-85D1-628D113CE36D}" type="sibTrans" cxnId="{15DC5C4F-45E9-460D-B957-F18306E71979}">
      <dgm:prSet/>
      <dgm:spPr/>
      <dgm:t>
        <a:bodyPr/>
        <a:lstStyle/>
        <a:p>
          <a:endParaRPr lang="zh-CN" altLang="en-US"/>
        </a:p>
      </dgm:t>
    </dgm:pt>
    <dgm:pt modelId="{78827AAE-AB46-4689-9F51-6115669F999D}">
      <dgm:prSet phldrT="[文本]" custT="1"/>
      <dgm:spPr>
        <a:scene3d>
          <a:camera prst="orthographicFront"/>
          <a:lightRig rig="threePt" dir="t"/>
        </a:scene3d>
        <a:sp3d>
          <a:bevelT/>
        </a:sp3d>
      </dgm:spPr>
      <dgm:t>
        <a:bodyPr/>
        <a:lstStyle/>
        <a:p>
          <a:r>
            <a:rPr lang="zh-CN" altLang="en-US" sz="3200" b="1" dirty="0" smtClean="0">
              <a:ea typeface="宋体" pitchFamily="2" charset="-122"/>
            </a:rPr>
            <a:t>三维观察流水线</a:t>
          </a:r>
          <a:endParaRPr lang="zh-CN" altLang="en-US" sz="3200" dirty="0"/>
        </a:p>
      </dgm:t>
    </dgm:pt>
    <dgm:pt modelId="{61B561B7-2CF2-419D-B9E3-44B4E6774016}" type="parTrans" cxnId="{B74E759A-8D21-4AC7-8527-D9D74FD1F619}">
      <dgm:prSet/>
      <dgm:spPr/>
      <dgm:t>
        <a:bodyPr/>
        <a:lstStyle/>
        <a:p>
          <a:endParaRPr lang="zh-CN" altLang="en-US"/>
        </a:p>
      </dgm:t>
    </dgm:pt>
    <dgm:pt modelId="{07CD3950-0F32-432A-A5EF-57A549BA5FB8}" type="sibTrans" cxnId="{B74E759A-8D21-4AC7-8527-D9D74FD1F619}">
      <dgm:prSet/>
      <dgm:spPr/>
      <dgm:t>
        <a:bodyPr/>
        <a:lstStyle/>
        <a:p>
          <a:endParaRPr lang="zh-CN" altLang="en-US"/>
        </a:p>
      </dgm:t>
    </dgm:pt>
    <dgm:pt modelId="{75133BFE-6B0E-4DBB-B4B9-68F66EBE2204}">
      <dgm:prSet phldrT="[文本]" custT="1"/>
      <dgm:spPr>
        <a:solidFill>
          <a:srgbClr val="FF0000"/>
        </a:solidFill>
        <a:scene3d>
          <a:camera prst="orthographicFront"/>
          <a:lightRig rig="threePt" dir="t"/>
        </a:scene3d>
        <a:sp3d>
          <a:bevelT/>
        </a:sp3d>
      </dgm:spPr>
      <dgm:t>
        <a:bodyPr/>
        <a:lstStyle/>
        <a:p>
          <a:r>
            <a:rPr lang="en-US" altLang="zh-CN" sz="3200" b="1" dirty="0" smtClean="0"/>
            <a:t>2</a:t>
          </a:r>
          <a:endParaRPr lang="zh-CN" altLang="en-US" sz="3200" b="1" dirty="0" smtClean="0"/>
        </a:p>
      </dgm:t>
    </dgm:pt>
    <dgm:pt modelId="{66EA9631-B644-4086-80AB-A9AD848F764B}" type="parTrans" cxnId="{4AC318F0-06B9-4233-8E48-B5AC2070BB78}">
      <dgm:prSet/>
      <dgm:spPr/>
      <dgm:t>
        <a:bodyPr/>
        <a:lstStyle/>
        <a:p>
          <a:endParaRPr lang="zh-CN" altLang="en-US"/>
        </a:p>
      </dgm:t>
    </dgm:pt>
    <dgm:pt modelId="{343A4E13-70C6-4471-89F1-05D34DD1D015}" type="sibTrans" cxnId="{4AC318F0-06B9-4233-8E48-B5AC2070BB78}">
      <dgm:prSet/>
      <dgm:spPr/>
      <dgm:t>
        <a:bodyPr/>
        <a:lstStyle/>
        <a:p>
          <a:endParaRPr lang="zh-CN" altLang="en-US"/>
        </a:p>
      </dgm:t>
    </dgm:pt>
    <dgm:pt modelId="{BCC917F5-5D6E-43F9-8DFE-605EB9BA8C51}">
      <dgm:prSet phldrT="[文本]"/>
      <dgm:spPr>
        <a:scene3d>
          <a:camera prst="orthographicFront"/>
          <a:lightRig rig="threePt" dir="t"/>
        </a:scene3d>
        <a:sp3d>
          <a:bevelT/>
        </a:sp3d>
      </dgm:spPr>
      <dgm:t>
        <a:bodyPr/>
        <a:lstStyle/>
        <a:p>
          <a:r>
            <a:rPr lang="zh-CN" altLang="en-US" b="1" dirty="0" smtClean="0">
              <a:ea typeface="宋体" pitchFamily="2" charset="-122"/>
            </a:rPr>
            <a:t>观察变换</a:t>
          </a:r>
          <a:endParaRPr lang="zh-CN" altLang="en-US" dirty="0"/>
        </a:p>
      </dgm:t>
    </dgm:pt>
    <dgm:pt modelId="{3F4F3ED0-D3DB-4FDF-9239-5E74D6A11E23}" type="parTrans" cxnId="{91CD3387-0379-4D45-8C53-3931111BE3C1}">
      <dgm:prSet/>
      <dgm:spPr/>
      <dgm:t>
        <a:bodyPr/>
        <a:lstStyle/>
        <a:p>
          <a:endParaRPr lang="zh-CN" altLang="en-US"/>
        </a:p>
      </dgm:t>
    </dgm:pt>
    <dgm:pt modelId="{1333E3C7-2983-4543-9287-7DBF8D04EE03}" type="sibTrans" cxnId="{91CD3387-0379-4D45-8C53-3931111BE3C1}">
      <dgm:prSet/>
      <dgm:spPr/>
      <dgm:t>
        <a:bodyPr/>
        <a:lstStyle/>
        <a:p>
          <a:endParaRPr lang="zh-CN" altLang="en-US"/>
        </a:p>
      </dgm:t>
    </dgm:pt>
    <dgm:pt modelId="{01B9DFC2-10AF-413E-A5AA-EBF1514C8013}">
      <dgm:prSet phldrT="[文本]" custT="1"/>
      <dgm:spPr>
        <a:solidFill>
          <a:srgbClr val="FF0000"/>
        </a:solidFill>
        <a:scene3d>
          <a:camera prst="orthographicFront"/>
          <a:lightRig rig="threePt" dir="t"/>
        </a:scene3d>
        <a:sp3d>
          <a:bevelT/>
        </a:sp3d>
      </dgm:spPr>
      <dgm:t>
        <a:bodyPr/>
        <a:lstStyle/>
        <a:p>
          <a:r>
            <a:rPr lang="en-US" altLang="zh-CN" sz="3200" dirty="0" smtClean="0"/>
            <a:t>3</a:t>
          </a:r>
          <a:endParaRPr lang="zh-CN" altLang="en-US" sz="3200" dirty="0" smtClean="0"/>
        </a:p>
      </dgm:t>
    </dgm:pt>
    <dgm:pt modelId="{6015DC22-E585-49E0-A4E3-C83297BF2D42}" type="parTrans" cxnId="{CAE5C91B-0EB6-45D2-932D-04D3A9C3A5E9}">
      <dgm:prSet/>
      <dgm:spPr/>
      <dgm:t>
        <a:bodyPr/>
        <a:lstStyle/>
        <a:p>
          <a:endParaRPr lang="zh-CN" altLang="en-US"/>
        </a:p>
      </dgm:t>
    </dgm:pt>
    <dgm:pt modelId="{0339FC50-165C-4671-95D2-C5B298699E3A}" type="sibTrans" cxnId="{CAE5C91B-0EB6-45D2-932D-04D3A9C3A5E9}">
      <dgm:prSet/>
      <dgm:spPr/>
      <dgm:t>
        <a:bodyPr/>
        <a:lstStyle/>
        <a:p>
          <a:endParaRPr lang="zh-CN" altLang="en-US"/>
        </a:p>
      </dgm:t>
    </dgm:pt>
    <dgm:pt modelId="{FB9FF719-AAF7-4618-A0DF-C0DC535E8332}">
      <dgm:prSet phldrT="[文本]"/>
      <dgm:spPr>
        <a:scene3d>
          <a:camera prst="orthographicFront"/>
          <a:lightRig rig="threePt" dir="t"/>
        </a:scene3d>
        <a:sp3d>
          <a:bevelT/>
        </a:sp3d>
      </dgm:spPr>
      <dgm:t>
        <a:bodyPr/>
        <a:lstStyle/>
        <a:p>
          <a:r>
            <a:rPr lang="zh-CN" altLang="en-US" b="1" dirty="0" smtClean="0">
              <a:ea typeface="宋体" pitchFamily="2" charset="-122"/>
            </a:rPr>
            <a:t>投影变换 </a:t>
          </a:r>
          <a:endParaRPr lang="zh-CN" altLang="en-US" dirty="0"/>
        </a:p>
      </dgm:t>
    </dgm:pt>
    <dgm:pt modelId="{6A95DB3D-0CA8-4656-8EAA-5F9142BE2A35}" type="parTrans" cxnId="{9EA4360B-48FE-411A-B381-6B2BFDCFD8D6}">
      <dgm:prSet/>
      <dgm:spPr/>
      <dgm:t>
        <a:bodyPr/>
        <a:lstStyle/>
        <a:p>
          <a:endParaRPr lang="zh-CN" altLang="en-US"/>
        </a:p>
      </dgm:t>
    </dgm:pt>
    <dgm:pt modelId="{50269F87-B0C9-46B5-9860-69274EF72462}" type="sibTrans" cxnId="{9EA4360B-48FE-411A-B381-6B2BFDCFD8D6}">
      <dgm:prSet/>
      <dgm:spPr/>
      <dgm:t>
        <a:bodyPr/>
        <a:lstStyle/>
        <a:p>
          <a:endParaRPr lang="zh-CN" altLang="en-US"/>
        </a:p>
      </dgm:t>
    </dgm:pt>
    <dgm:pt modelId="{5A6A24B7-A893-443F-A2E2-6A67D9E56AE5}">
      <dgm:prSet custT="1"/>
      <dgm:spPr>
        <a:solidFill>
          <a:srgbClr val="FF0000"/>
        </a:solidFill>
        <a:scene3d>
          <a:camera prst="orthographicFront"/>
          <a:lightRig rig="threePt" dir="t"/>
        </a:scene3d>
        <a:sp3d>
          <a:bevelT/>
        </a:sp3d>
      </dgm:spPr>
      <dgm:t>
        <a:bodyPr/>
        <a:lstStyle/>
        <a:p>
          <a:r>
            <a:rPr lang="en-US" altLang="zh-CN" sz="3200" dirty="0" smtClean="0"/>
            <a:t>4</a:t>
          </a:r>
          <a:endParaRPr lang="zh-CN" altLang="en-US" sz="3200" dirty="0" smtClean="0"/>
        </a:p>
      </dgm:t>
    </dgm:pt>
    <dgm:pt modelId="{2422DAE9-BA19-47F1-B4A2-ABB6A47618C4}" type="parTrans" cxnId="{257C6D9C-9C1D-45B4-A455-E7A97391CB9F}">
      <dgm:prSet/>
      <dgm:spPr/>
      <dgm:t>
        <a:bodyPr/>
        <a:lstStyle/>
        <a:p>
          <a:endParaRPr lang="zh-CN" altLang="en-US"/>
        </a:p>
      </dgm:t>
    </dgm:pt>
    <dgm:pt modelId="{393982CA-9DF7-4F7C-958D-78C0B751D069}" type="sibTrans" cxnId="{257C6D9C-9C1D-45B4-A455-E7A97391CB9F}">
      <dgm:prSet/>
      <dgm:spPr/>
      <dgm:t>
        <a:bodyPr/>
        <a:lstStyle/>
        <a:p>
          <a:endParaRPr lang="zh-CN" altLang="en-US"/>
        </a:p>
      </dgm:t>
    </dgm:pt>
    <dgm:pt modelId="{130DAB32-480A-4472-9359-314F1A3902FD}">
      <dgm:prSet/>
      <dgm:spPr>
        <a:scene3d>
          <a:camera prst="orthographicFront"/>
          <a:lightRig rig="threePt" dir="t"/>
        </a:scene3d>
        <a:sp3d>
          <a:bevelT/>
        </a:sp3d>
      </dgm:spPr>
      <dgm:t>
        <a:bodyPr/>
        <a:lstStyle/>
        <a:p>
          <a:r>
            <a:rPr lang="zh-CN" altLang="en-US" b="1" dirty="0" smtClean="0">
              <a:ea typeface="宋体" pitchFamily="2" charset="-122"/>
            </a:rPr>
            <a:t>三维裁剪</a:t>
          </a:r>
          <a:endParaRPr lang="zh-CN" altLang="en-US" dirty="0"/>
        </a:p>
      </dgm:t>
    </dgm:pt>
    <dgm:pt modelId="{9D8095F4-3F3A-426F-8C88-85AC18C77464}" type="parTrans" cxnId="{9F3A4E0E-D1E4-4047-990C-5B47A9E8B3FF}">
      <dgm:prSet/>
      <dgm:spPr/>
      <dgm:t>
        <a:bodyPr/>
        <a:lstStyle/>
        <a:p>
          <a:endParaRPr lang="zh-CN" altLang="en-US"/>
        </a:p>
      </dgm:t>
    </dgm:pt>
    <dgm:pt modelId="{ECD65C48-A5A3-4C1E-B152-466ACDE9D67B}" type="sibTrans" cxnId="{9F3A4E0E-D1E4-4047-990C-5B47A9E8B3FF}">
      <dgm:prSet/>
      <dgm:spPr/>
      <dgm:t>
        <a:bodyPr/>
        <a:lstStyle/>
        <a:p>
          <a:endParaRPr lang="zh-CN" altLang="en-US"/>
        </a:p>
      </dgm:t>
    </dgm:pt>
    <dgm:pt modelId="{EF71B74B-DA01-431F-B581-81DB9DC075E2}" type="pres">
      <dgm:prSet presAssocID="{1342E97B-D763-4B48-91D1-35D05A2F9D02}" presName="linearFlow" presStyleCnt="0">
        <dgm:presLayoutVars>
          <dgm:dir/>
          <dgm:animLvl val="lvl"/>
          <dgm:resizeHandles val="exact"/>
        </dgm:presLayoutVars>
      </dgm:prSet>
      <dgm:spPr/>
      <dgm:t>
        <a:bodyPr/>
        <a:lstStyle/>
        <a:p>
          <a:endParaRPr lang="zh-CN" altLang="en-US"/>
        </a:p>
      </dgm:t>
    </dgm:pt>
    <dgm:pt modelId="{BD8D9125-9A38-43FA-9AD5-428E6A60217B}" type="pres">
      <dgm:prSet presAssocID="{4209B6D9-4A52-4A73-95E8-DDACFC6A4665}" presName="composite" presStyleCnt="0"/>
      <dgm:spPr>
        <a:scene3d>
          <a:camera prst="orthographicFront"/>
          <a:lightRig rig="threePt" dir="t"/>
        </a:scene3d>
        <a:sp3d>
          <a:bevelT/>
        </a:sp3d>
      </dgm:spPr>
    </dgm:pt>
    <dgm:pt modelId="{7823F387-FE1A-4F5E-87F5-DCE52153C57E}" type="pres">
      <dgm:prSet presAssocID="{4209B6D9-4A52-4A73-95E8-DDACFC6A4665}" presName="parentText" presStyleLbl="alignNode1" presStyleIdx="0" presStyleCnt="4">
        <dgm:presLayoutVars>
          <dgm:chMax val="1"/>
          <dgm:bulletEnabled val="1"/>
        </dgm:presLayoutVars>
      </dgm:prSet>
      <dgm:spPr/>
      <dgm:t>
        <a:bodyPr/>
        <a:lstStyle/>
        <a:p>
          <a:endParaRPr lang="zh-CN" altLang="en-US"/>
        </a:p>
      </dgm:t>
    </dgm:pt>
    <dgm:pt modelId="{D64727F3-4EAE-4463-894B-B29E688BB34B}" type="pres">
      <dgm:prSet presAssocID="{4209B6D9-4A52-4A73-95E8-DDACFC6A4665}" presName="descendantText" presStyleLbl="alignAcc1" presStyleIdx="0" presStyleCnt="4" custLinFactNeighborX="2236" custLinFactNeighborY="-50625">
        <dgm:presLayoutVars>
          <dgm:bulletEnabled val="1"/>
        </dgm:presLayoutVars>
      </dgm:prSet>
      <dgm:spPr/>
      <dgm:t>
        <a:bodyPr/>
        <a:lstStyle/>
        <a:p>
          <a:endParaRPr lang="zh-CN" altLang="en-US"/>
        </a:p>
      </dgm:t>
    </dgm:pt>
    <dgm:pt modelId="{2F0D94A1-9AF7-420B-8D10-70D942618825}" type="pres">
      <dgm:prSet presAssocID="{FC9E01D2-F9CD-4EA0-85D1-628D113CE36D}" presName="sp" presStyleCnt="0"/>
      <dgm:spPr>
        <a:scene3d>
          <a:camera prst="orthographicFront"/>
          <a:lightRig rig="threePt" dir="t"/>
        </a:scene3d>
        <a:sp3d>
          <a:bevelT/>
        </a:sp3d>
      </dgm:spPr>
    </dgm:pt>
    <dgm:pt modelId="{432B8AF3-53CD-471A-963F-6E0E419BA993}" type="pres">
      <dgm:prSet presAssocID="{75133BFE-6B0E-4DBB-B4B9-68F66EBE2204}" presName="composite" presStyleCnt="0"/>
      <dgm:spPr>
        <a:scene3d>
          <a:camera prst="orthographicFront"/>
          <a:lightRig rig="threePt" dir="t"/>
        </a:scene3d>
        <a:sp3d>
          <a:bevelT/>
        </a:sp3d>
      </dgm:spPr>
    </dgm:pt>
    <dgm:pt modelId="{33B81DAA-3762-403B-B9BA-3E94C8270634}" type="pres">
      <dgm:prSet presAssocID="{75133BFE-6B0E-4DBB-B4B9-68F66EBE2204}" presName="parentText" presStyleLbl="alignNode1" presStyleIdx="1" presStyleCnt="4">
        <dgm:presLayoutVars>
          <dgm:chMax val="1"/>
          <dgm:bulletEnabled val="1"/>
        </dgm:presLayoutVars>
      </dgm:prSet>
      <dgm:spPr/>
      <dgm:t>
        <a:bodyPr/>
        <a:lstStyle/>
        <a:p>
          <a:endParaRPr lang="zh-CN" altLang="en-US"/>
        </a:p>
      </dgm:t>
    </dgm:pt>
    <dgm:pt modelId="{D00A019F-394D-4CDA-9674-4B91093930EB}" type="pres">
      <dgm:prSet presAssocID="{75133BFE-6B0E-4DBB-B4B9-68F66EBE2204}" presName="descendantText" presStyleLbl="alignAcc1" presStyleIdx="1" presStyleCnt="4">
        <dgm:presLayoutVars>
          <dgm:bulletEnabled val="1"/>
        </dgm:presLayoutVars>
      </dgm:prSet>
      <dgm:spPr/>
      <dgm:t>
        <a:bodyPr/>
        <a:lstStyle/>
        <a:p>
          <a:endParaRPr lang="zh-CN" altLang="en-US"/>
        </a:p>
      </dgm:t>
    </dgm:pt>
    <dgm:pt modelId="{4D6A9639-ECAF-45DF-A4C7-F3D44EB3DF0A}" type="pres">
      <dgm:prSet presAssocID="{343A4E13-70C6-4471-89F1-05D34DD1D015}" presName="sp" presStyleCnt="0"/>
      <dgm:spPr>
        <a:scene3d>
          <a:camera prst="orthographicFront"/>
          <a:lightRig rig="threePt" dir="t"/>
        </a:scene3d>
        <a:sp3d>
          <a:bevelT/>
        </a:sp3d>
      </dgm:spPr>
    </dgm:pt>
    <dgm:pt modelId="{7D22FA85-692E-409E-8623-92F04739A33E}" type="pres">
      <dgm:prSet presAssocID="{01B9DFC2-10AF-413E-A5AA-EBF1514C8013}" presName="composite" presStyleCnt="0"/>
      <dgm:spPr>
        <a:scene3d>
          <a:camera prst="orthographicFront"/>
          <a:lightRig rig="threePt" dir="t"/>
        </a:scene3d>
        <a:sp3d>
          <a:bevelT/>
        </a:sp3d>
      </dgm:spPr>
    </dgm:pt>
    <dgm:pt modelId="{EA0BF2DB-9D55-4FB3-B440-CA3D06A93F71}" type="pres">
      <dgm:prSet presAssocID="{01B9DFC2-10AF-413E-A5AA-EBF1514C8013}" presName="parentText" presStyleLbl="alignNode1" presStyleIdx="2" presStyleCnt="4">
        <dgm:presLayoutVars>
          <dgm:chMax val="1"/>
          <dgm:bulletEnabled val="1"/>
        </dgm:presLayoutVars>
      </dgm:prSet>
      <dgm:spPr/>
      <dgm:t>
        <a:bodyPr/>
        <a:lstStyle/>
        <a:p>
          <a:endParaRPr lang="zh-CN" altLang="en-US"/>
        </a:p>
      </dgm:t>
    </dgm:pt>
    <dgm:pt modelId="{414A43B3-C122-4F73-9B5A-FE7021122B46}" type="pres">
      <dgm:prSet presAssocID="{01B9DFC2-10AF-413E-A5AA-EBF1514C8013}" presName="descendantText" presStyleLbl="alignAcc1" presStyleIdx="2" presStyleCnt="4">
        <dgm:presLayoutVars>
          <dgm:bulletEnabled val="1"/>
        </dgm:presLayoutVars>
      </dgm:prSet>
      <dgm:spPr/>
      <dgm:t>
        <a:bodyPr/>
        <a:lstStyle/>
        <a:p>
          <a:endParaRPr lang="zh-CN" altLang="en-US"/>
        </a:p>
      </dgm:t>
    </dgm:pt>
    <dgm:pt modelId="{5472887D-39FB-4135-B3E5-999207F4F548}" type="pres">
      <dgm:prSet presAssocID="{0339FC50-165C-4671-95D2-C5B298699E3A}" presName="sp" presStyleCnt="0"/>
      <dgm:spPr>
        <a:scene3d>
          <a:camera prst="orthographicFront"/>
          <a:lightRig rig="threePt" dir="t"/>
        </a:scene3d>
        <a:sp3d>
          <a:bevelT/>
        </a:sp3d>
      </dgm:spPr>
    </dgm:pt>
    <dgm:pt modelId="{DD6EDEF5-FD2F-4779-930B-E908458F6B6D}" type="pres">
      <dgm:prSet presAssocID="{5A6A24B7-A893-443F-A2E2-6A67D9E56AE5}" presName="composite" presStyleCnt="0"/>
      <dgm:spPr>
        <a:scene3d>
          <a:camera prst="orthographicFront"/>
          <a:lightRig rig="threePt" dir="t"/>
        </a:scene3d>
        <a:sp3d>
          <a:bevelT/>
        </a:sp3d>
      </dgm:spPr>
    </dgm:pt>
    <dgm:pt modelId="{833A12B2-CACD-4711-9840-DD33CF9E5E11}" type="pres">
      <dgm:prSet presAssocID="{5A6A24B7-A893-443F-A2E2-6A67D9E56AE5}" presName="parentText" presStyleLbl="alignNode1" presStyleIdx="3" presStyleCnt="4">
        <dgm:presLayoutVars>
          <dgm:chMax val="1"/>
          <dgm:bulletEnabled val="1"/>
        </dgm:presLayoutVars>
      </dgm:prSet>
      <dgm:spPr/>
      <dgm:t>
        <a:bodyPr/>
        <a:lstStyle/>
        <a:p>
          <a:endParaRPr lang="zh-CN" altLang="en-US"/>
        </a:p>
      </dgm:t>
    </dgm:pt>
    <dgm:pt modelId="{73045727-E4A1-4D0B-9DA4-DC0A11922EBD}" type="pres">
      <dgm:prSet presAssocID="{5A6A24B7-A893-443F-A2E2-6A67D9E56AE5}" presName="descendantText" presStyleLbl="alignAcc1" presStyleIdx="3" presStyleCnt="4">
        <dgm:presLayoutVars>
          <dgm:bulletEnabled val="1"/>
        </dgm:presLayoutVars>
      </dgm:prSet>
      <dgm:spPr/>
      <dgm:t>
        <a:bodyPr/>
        <a:lstStyle/>
        <a:p>
          <a:endParaRPr lang="zh-CN" altLang="en-US"/>
        </a:p>
      </dgm:t>
    </dgm:pt>
  </dgm:ptLst>
  <dgm:cxnLst>
    <dgm:cxn modelId="{CAE5C91B-0EB6-45D2-932D-04D3A9C3A5E9}" srcId="{1342E97B-D763-4B48-91D1-35D05A2F9D02}" destId="{01B9DFC2-10AF-413E-A5AA-EBF1514C8013}" srcOrd="2" destOrd="0" parTransId="{6015DC22-E585-49E0-A4E3-C83297BF2D42}" sibTransId="{0339FC50-165C-4671-95D2-C5B298699E3A}"/>
    <dgm:cxn modelId="{EE8AAABC-4C81-4BED-82A2-1CDA3D6A38E0}" type="presOf" srcId="{01B9DFC2-10AF-413E-A5AA-EBF1514C8013}" destId="{EA0BF2DB-9D55-4FB3-B440-CA3D06A93F71}" srcOrd="0" destOrd="0" presId="urn:microsoft.com/office/officeart/2005/8/layout/chevron2"/>
    <dgm:cxn modelId="{15DC5C4F-45E9-460D-B957-F18306E71979}" srcId="{1342E97B-D763-4B48-91D1-35D05A2F9D02}" destId="{4209B6D9-4A52-4A73-95E8-DDACFC6A4665}" srcOrd="0" destOrd="0" parTransId="{5E9F74E4-8D66-47E2-AAF3-9D6E7768FBF1}" sibTransId="{FC9E01D2-F9CD-4EA0-85D1-628D113CE36D}"/>
    <dgm:cxn modelId="{257C6D9C-9C1D-45B4-A455-E7A97391CB9F}" srcId="{1342E97B-D763-4B48-91D1-35D05A2F9D02}" destId="{5A6A24B7-A893-443F-A2E2-6A67D9E56AE5}" srcOrd="3" destOrd="0" parTransId="{2422DAE9-BA19-47F1-B4A2-ABB6A47618C4}" sibTransId="{393982CA-9DF7-4F7C-958D-78C0B751D069}"/>
    <dgm:cxn modelId="{EAA5F1F1-C1E1-45D3-B3E3-EDD17EBD21A5}" type="presOf" srcId="{130DAB32-480A-4472-9359-314F1A3902FD}" destId="{73045727-E4A1-4D0B-9DA4-DC0A11922EBD}" srcOrd="0" destOrd="0" presId="urn:microsoft.com/office/officeart/2005/8/layout/chevron2"/>
    <dgm:cxn modelId="{B74E759A-8D21-4AC7-8527-D9D74FD1F619}" srcId="{4209B6D9-4A52-4A73-95E8-DDACFC6A4665}" destId="{78827AAE-AB46-4689-9F51-6115669F999D}" srcOrd="0" destOrd="0" parTransId="{61B561B7-2CF2-419D-B9E3-44B4E6774016}" sibTransId="{07CD3950-0F32-432A-A5EF-57A549BA5FB8}"/>
    <dgm:cxn modelId="{983097E5-5D74-4B5D-A51A-99EDDAF8E5CD}" type="presOf" srcId="{4209B6D9-4A52-4A73-95E8-DDACFC6A4665}" destId="{7823F387-FE1A-4F5E-87F5-DCE52153C57E}" srcOrd="0" destOrd="0" presId="urn:microsoft.com/office/officeart/2005/8/layout/chevron2"/>
    <dgm:cxn modelId="{9F3A4E0E-D1E4-4047-990C-5B47A9E8B3FF}" srcId="{5A6A24B7-A893-443F-A2E2-6A67D9E56AE5}" destId="{130DAB32-480A-4472-9359-314F1A3902FD}" srcOrd="0" destOrd="0" parTransId="{9D8095F4-3F3A-426F-8C88-85AC18C77464}" sibTransId="{ECD65C48-A5A3-4C1E-B152-466ACDE9D67B}"/>
    <dgm:cxn modelId="{9EA4360B-48FE-411A-B381-6B2BFDCFD8D6}" srcId="{01B9DFC2-10AF-413E-A5AA-EBF1514C8013}" destId="{FB9FF719-AAF7-4618-A0DF-C0DC535E8332}" srcOrd="0" destOrd="0" parTransId="{6A95DB3D-0CA8-4656-8EAA-5F9142BE2A35}" sibTransId="{50269F87-B0C9-46B5-9860-69274EF72462}"/>
    <dgm:cxn modelId="{3F887CC0-8273-4537-B7FC-91311893CD02}" type="presOf" srcId="{78827AAE-AB46-4689-9F51-6115669F999D}" destId="{D64727F3-4EAE-4463-894B-B29E688BB34B}" srcOrd="0" destOrd="0" presId="urn:microsoft.com/office/officeart/2005/8/layout/chevron2"/>
    <dgm:cxn modelId="{3818E367-7338-43AE-8116-424346851B5B}" type="presOf" srcId="{5A6A24B7-A893-443F-A2E2-6A67D9E56AE5}" destId="{833A12B2-CACD-4711-9840-DD33CF9E5E11}" srcOrd="0" destOrd="0" presId="urn:microsoft.com/office/officeart/2005/8/layout/chevron2"/>
    <dgm:cxn modelId="{D2790246-B22F-433F-BD50-338CDD9110EC}" type="presOf" srcId="{75133BFE-6B0E-4DBB-B4B9-68F66EBE2204}" destId="{33B81DAA-3762-403B-B9BA-3E94C8270634}" srcOrd="0" destOrd="0" presId="urn:microsoft.com/office/officeart/2005/8/layout/chevron2"/>
    <dgm:cxn modelId="{F5B6CF83-96DB-4485-A5A7-3C84C73DD57F}" type="presOf" srcId="{1342E97B-D763-4B48-91D1-35D05A2F9D02}" destId="{EF71B74B-DA01-431F-B581-81DB9DC075E2}" srcOrd="0" destOrd="0" presId="urn:microsoft.com/office/officeart/2005/8/layout/chevron2"/>
    <dgm:cxn modelId="{774DB55E-719F-4900-BA8B-C9C2BCED7A69}" type="presOf" srcId="{BCC917F5-5D6E-43F9-8DFE-605EB9BA8C51}" destId="{D00A019F-394D-4CDA-9674-4B91093930EB}" srcOrd="0" destOrd="0" presId="urn:microsoft.com/office/officeart/2005/8/layout/chevron2"/>
    <dgm:cxn modelId="{D038E681-48C3-4870-9739-17D8620FCC1F}" type="presOf" srcId="{FB9FF719-AAF7-4618-A0DF-C0DC535E8332}" destId="{414A43B3-C122-4F73-9B5A-FE7021122B46}" srcOrd="0" destOrd="0" presId="urn:microsoft.com/office/officeart/2005/8/layout/chevron2"/>
    <dgm:cxn modelId="{4AC318F0-06B9-4233-8E48-B5AC2070BB78}" srcId="{1342E97B-D763-4B48-91D1-35D05A2F9D02}" destId="{75133BFE-6B0E-4DBB-B4B9-68F66EBE2204}" srcOrd="1" destOrd="0" parTransId="{66EA9631-B644-4086-80AB-A9AD848F764B}" sibTransId="{343A4E13-70C6-4471-89F1-05D34DD1D015}"/>
    <dgm:cxn modelId="{91CD3387-0379-4D45-8C53-3931111BE3C1}" srcId="{75133BFE-6B0E-4DBB-B4B9-68F66EBE2204}" destId="{BCC917F5-5D6E-43F9-8DFE-605EB9BA8C51}" srcOrd="0" destOrd="0" parTransId="{3F4F3ED0-D3DB-4FDF-9239-5E74D6A11E23}" sibTransId="{1333E3C7-2983-4543-9287-7DBF8D04EE03}"/>
    <dgm:cxn modelId="{D2541867-52BF-437C-A01A-D8E3DF59D6B9}" type="presParOf" srcId="{EF71B74B-DA01-431F-B581-81DB9DC075E2}" destId="{BD8D9125-9A38-43FA-9AD5-428E6A60217B}" srcOrd="0" destOrd="0" presId="urn:microsoft.com/office/officeart/2005/8/layout/chevron2"/>
    <dgm:cxn modelId="{7CF0ADBF-001D-4AFA-97F3-14ECD21C9BDB}" type="presParOf" srcId="{BD8D9125-9A38-43FA-9AD5-428E6A60217B}" destId="{7823F387-FE1A-4F5E-87F5-DCE52153C57E}" srcOrd="0" destOrd="0" presId="urn:microsoft.com/office/officeart/2005/8/layout/chevron2"/>
    <dgm:cxn modelId="{BD9E2832-62BD-4099-935C-94ABB1147C67}" type="presParOf" srcId="{BD8D9125-9A38-43FA-9AD5-428E6A60217B}" destId="{D64727F3-4EAE-4463-894B-B29E688BB34B}" srcOrd="1" destOrd="0" presId="urn:microsoft.com/office/officeart/2005/8/layout/chevron2"/>
    <dgm:cxn modelId="{99781A59-E7B9-4233-ABD1-F849D61AB7AC}" type="presParOf" srcId="{EF71B74B-DA01-431F-B581-81DB9DC075E2}" destId="{2F0D94A1-9AF7-420B-8D10-70D942618825}" srcOrd="1" destOrd="0" presId="urn:microsoft.com/office/officeart/2005/8/layout/chevron2"/>
    <dgm:cxn modelId="{C9E85F9B-8EC2-4285-9750-8091CB60939F}" type="presParOf" srcId="{EF71B74B-DA01-431F-B581-81DB9DC075E2}" destId="{432B8AF3-53CD-471A-963F-6E0E419BA993}" srcOrd="2" destOrd="0" presId="urn:microsoft.com/office/officeart/2005/8/layout/chevron2"/>
    <dgm:cxn modelId="{783BDA74-5E4C-4091-8ECE-B82FF2A70965}" type="presParOf" srcId="{432B8AF3-53CD-471A-963F-6E0E419BA993}" destId="{33B81DAA-3762-403B-B9BA-3E94C8270634}" srcOrd="0" destOrd="0" presId="urn:microsoft.com/office/officeart/2005/8/layout/chevron2"/>
    <dgm:cxn modelId="{BC8DA6B9-5E2D-4315-8109-10410C5D8A90}" type="presParOf" srcId="{432B8AF3-53CD-471A-963F-6E0E419BA993}" destId="{D00A019F-394D-4CDA-9674-4B91093930EB}" srcOrd="1" destOrd="0" presId="urn:microsoft.com/office/officeart/2005/8/layout/chevron2"/>
    <dgm:cxn modelId="{6362DFE6-4353-4904-838E-B7D414EEA649}" type="presParOf" srcId="{EF71B74B-DA01-431F-B581-81DB9DC075E2}" destId="{4D6A9639-ECAF-45DF-A4C7-F3D44EB3DF0A}" srcOrd="3" destOrd="0" presId="urn:microsoft.com/office/officeart/2005/8/layout/chevron2"/>
    <dgm:cxn modelId="{5F51EBEC-B9CE-4916-B8F3-BC2618483B4F}" type="presParOf" srcId="{EF71B74B-DA01-431F-B581-81DB9DC075E2}" destId="{7D22FA85-692E-409E-8623-92F04739A33E}" srcOrd="4" destOrd="0" presId="urn:microsoft.com/office/officeart/2005/8/layout/chevron2"/>
    <dgm:cxn modelId="{F4D6B60C-7FA3-4A09-8177-E8C2705763EB}" type="presParOf" srcId="{7D22FA85-692E-409E-8623-92F04739A33E}" destId="{EA0BF2DB-9D55-4FB3-B440-CA3D06A93F71}" srcOrd="0" destOrd="0" presId="urn:microsoft.com/office/officeart/2005/8/layout/chevron2"/>
    <dgm:cxn modelId="{2E3E7559-C790-4ACD-85FE-1EB944D87E71}" type="presParOf" srcId="{7D22FA85-692E-409E-8623-92F04739A33E}" destId="{414A43B3-C122-4F73-9B5A-FE7021122B46}" srcOrd="1" destOrd="0" presId="urn:microsoft.com/office/officeart/2005/8/layout/chevron2"/>
    <dgm:cxn modelId="{3EF2071E-995B-4F15-88D6-F95987F3B298}" type="presParOf" srcId="{EF71B74B-DA01-431F-B581-81DB9DC075E2}" destId="{5472887D-39FB-4135-B3E5-999207F4F548}" srcOrd="5" destOrd="0" presId="urn:microsoft.com/office/officeart/2005/8/layout/chevron2"/>
    <dgm:cxn modelId="{10A49770-5CA7-4855-9D1A-E8EFCFA4D820}" type="presParOf" srcId="{EF71B74B-DA01-431F-B581-81DB9DC075E2}" destId="{DD6EDEF5-FD2F-4779-930B-E908458F6B6D}" srcOrd="6" destOrd="0" presId="urn:microsoft.com/office/officeart/2005/8/layout/chevron2"/>
    <dgm:cxn modelId="{EA33E55E-BF05-4E17-8E9F-61D2103DF4FE}" type="presParOf" srcId="{DD6EDEF5-FD2F-4779-930B-E908458F6B6D}" destId="{833A12B2-CACD-4711-9840-DD33CF9E5E11}" srcOrd="0" destOrd="0" presId="urn:microsoft.com/office/officeart/2005/8/layout/chevron2"/>
    <dgm:cxn modelId="{6E556814-A32A-4C6D-AACD-7B30B4417FB4}" type="presParOf" srcId="{DD6EDEF5-FD2F-4779-930B-E908458F6B6D}" destId="{73045727-E4A1-4D0B-9DA4-DC0A11922EBD}" srcOrd="1" destOrd="0" presId="urn:microsoft.com/office/officeart/2005/8/layout/chevron2"/>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42E97B-D763-4B48-91D1-35D05A2F9D02}"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zh-CN" altLang="en-US"/>
        </a:p>
      </dgm:t>
    </dgm:pt>
    <dgm:pt modelId="{4209B6D9-4A52-4A73-95E8-DDACFC6A4665}">
      <dgm:prSet phldrT="[文本]" custT="1"/>
      <dgm:spPr>
        <a:solidFill>
          <a:srgbClr val="FF0000"/>
        </a:solidFill>
        <a:scene3d>
          <a:camera prst="orthographicFront"/>
          <a:lightRig rig="threePt" dir="t"/>
        </a:scene3d>
        <a:sp3d>
          <a:bevelT/>
        </a:sp3d>
      </dgm:spPr>
      <dgm:t>
        <a:bodyPr/>
        <a:lstStyle/>
        <a:p>
          <a:r>
            <a:rPr lang="en-US" altLang="zh-CN" sz="3200" b="1" dirty="0" smtClean="0"/>
            <a:t>1</a:t>
          </a:r>
          <a:endParaRPr lang="zh-CN" altLang="en-US" sz="3200" b="1" dirty="0"/>
        </a:p>
      </dgm:t>
    </dgm:pt>
    <dgm:pt modelId="{5E9F74E4-8D66-47E2-AAF3-9D6E7768FBF1}" type="parTrans" cxnId="{15DC5C4F-45E9-460D-B957-F18306E71979}">
      <dgm:prSet/>
      <dgm:spPr/>
      <dgm:t>
        <a:bodyPr/>
        <a:lstStyle/>
        <a:p>
          <a:endParaRPr lang="zh-CN" altLang="en-US"/>
        </a:p>
      </dgm:t>
    </dgm:pt>
    <dgm:pt modelId="{FC9E01D2-F9CD-4EA0-85D1-628D113CE36D}" type="sibTrans" cxnId="{15DC5C4F-45E9-460D-B957-F18306E71979}">
      <dgm:prSet/>
      <dgm:spPr/>
      <dgm:t>
        <a:bodyPr/>
        <a:lstStyle/>
        <a:p>
          <a:endParaRPr lang="zh-CN" altLang="en-US"/>
        </a:p>
      </dgm:t>
    </dgm:pt>
    <dgm:pt modelId="{78827AAE-AB46-4689-9F51-6115669F999D}">
      <dgm:prSet phldrT="[文本]" custT="1"/>
      <dgm:spPr>
        <a:scene3d>
          <a:camera prst="orthographicFront"/>
          <a:lightRig rig="threePt" dir="t"/>
        </a:scene3d>
        <a:sp3d>
          <a:bevelT/>
        </a:sp3d>
      </dgm:spPr>
      <dgm:t>
        <a:bodyPr/>
        <a:lstStyle/>
        <a:p>
          <a:r>
            <a:rPr lang="zh-CN" altLang="en-US" sz="3200" b="1" dirty="0" smtClean="0">
              <a:ea typeface="宋体" pitchFamily="2" charset="-122"/>
            </a:rPr>
            <a:t>三维观察流水线</a:t>
          </a:r>
          <a:endParaRPr lang="zh-CN" altLang="en-US" sz="3200" dirty="0"/>
        </a:p>
      </dgm:t>
    </dgm:pt>
    <dgm:pt modelId="{61B561B7-2CF2-419D-B9E3-44B4E6774016}" type="parTrans" cxnId="{B74E759A-8D21-4AC7-8527-D9D74FD1F619}">
      <dgm:prSet/>
      <dgm:spPr/>
      <dgm:t>
        <a:bodyPr/>
        <a:lstStyle/>
        <a:p>
          <a:endParaRPr lang="zh-CN" altLang="en-US"/>
        </a:p>
      </dgm:t>
    </dgm:pt>
    <dgm:pt modelId="{07CD3950-0F32-432A-A5EF-57A549BA5FB8}" type="sibTrans" cxnId="{B74E759A-8D21-4AC7-8527-D9D74FD1F619}">
      <dgm:prSet/>
      <dgm:spPr/>
      <dgm:t>
        <a:bodyPr/>
        <a:lstStyle/>
        <a:p>
          <a:endParaRPr lang="zh-CN" altLang="en-US"/>
        </a:p>
      </dgm:t>
    </dgm:pt>
    <dgm:pt modelId="{75133BFE-6B0E-4DBB-B4B9-68F66EBE2204}">
      <dgm:prSet phldrT="[文本]" custT="1"/>
      <dgm:spPr>
        <a:solidFill>
          <a:srgbClr val="FF0000"/>
        </a:solidFill>
        <a:scene3d>
          <a:camera prst="orthographicFront"/>
          <a:lightRig rig="threePt" dir="t"/>
        </a:scene3d>
        <a:sp3d>
          <a:bevelT/>
        </a:sp3d>
      </dgm:spPr>
      <dgm:t>
        <a:bodyPr/>
        <a:lstStyle/>
        <a:p>
          <a:r>
            <a:rPr lang="en-US" altLang="zh-CN" sz="3200" b="1" dirty="0" smtClean="0"/>
            <a:t>2</a:t>
          </a:r>
          <a:endParaRPr lang="zh-CN" altLang="en-US" sz="3200" b="1" dirty="0" smtClean="0"/>
        </a:p>
      </dgm:t>
    </dgm:pt>
    <dgm:pt modelId="{66EA9631-B644-4086-80AB-A9AD848F764B}" type="parTrans" cxnId="{4AC318F0-06B9-4233-8E48-B5AC2070BB78}">
      <dgm:prSet/>
      <dgm:spPr/>
      <dgm:t>
        <a:bodyPr/>
        <a:lstStyle/>
        <a:p>
          <a:endParaRPr lang="zh-CN" altLang="en-US"/>
        </a:p>
      </dgm:t>
    </dgm:pt>
    <dgm:pt modelId="{343A4E13-70C6-4471-89F1-05D34DD1D015}" type="sibTrans" cxnId="{4AC318F0-06B9-4233-8E48-B5AC2070BB78}">
      <dgm:prSet/>
      <dgm:spPr/>
      <dgm:t>
        <a:bodyPr/>
        <a:lstStyle/>
        <a:p>
          <a:endParaRPr lang="zh-CN" altLang="en-US"/>
        </a:p>
      </dgm:t>
    </dgm:pt>
    <dgm:pt modelId="{BCC917F5-5D6E-43F9-8DFE-605EB9BA8C51}">
      <dgm:prSet phldrT="[文本]"/>
      <dgm:spPr>
        <a:scene3d>
          <a:camera prst="orthographicFront"/>
          <a:lightRig rig="threePt" dir="t"/>
        </a:scene3d>
        <a:sp3d>
          <a:bevelT/>
        </a:sp3d>
      </dgm:spPr>
      <dgm:t>
        <a:bodyPr/>
        <a:lstStyle/>
        <a:p>
          <a:r>
            <a:rPr lang="zh-CN" altLang="en-US" b="1" dirty="0" smtClean="0">
              <a:ea typeface="宋体" pitchFamily="2" charset="-122"/>
            </a:rPr>
            <a:t>观察变换</a:t>
          </a:r>
          <a:endParaRPr lang="zh-CN" altLang="en-US" dirty="0"/>
        </a:p>
      </dgm:t>
    </dgm:pt>
    <dgm:pt modelId="{3F4F3ED0-D3DB-4FDF-9239-5E74D6A11E23}" type="parTrans" cxnId="{91CD3387-0379-4D45-8C53-3931111BE3C1}">
      <dgm:prSet/>
      <dgm:spPr/>
      <dgm:t>
        <a:bodyPr/>
        <a:lstStyle/>
        <a:p>
          <a:endParaRPr lang="zh-CN" altLang="en-US"/>
        </a:p>
      </dgm:t>
    </dgm:pt>
    <dgm:pt modelId="{1333E3C7-2983-4543-9287-7DBF8D04EE03}" type="sibTrans" cxnId="{91CD3387-0379-4D45-8C53-3931111BE3C1}">
      <dgm:prSet/>
      <dgm:spPr/>
      <dgm:t>
        <a:bodyPr/>
        <a:lstStyle/>
        <a:p>
          <a:endParaRPr lang="zh-CN" altLang="en-US"/>
        </a:p>
      </dgm:t>
    </dgm:pt>
    <dgm:pt modelId="{01B9DFC2-10AF-413E-A5AA-EBF1514C8013}">
      <dgm:prSet phldrT="[文本]" custT="1"/>
      <dgm:spPr>
        <a:solidFill>
          <a:srgbClr val="FF0000"/>
        </a:solidFill>
        <a:scene3d>
          <a:camera prst="orthographicFront"/>
          <a:lightRig rig="threePt" dir="t"/>
        </a:scene3d>
        <a:sp3d>
          <a:bevelT/>
        </a:sp3d>
      </dgm:spPr>
      <dgm:t>
        <a:bodyPr/>
        <a:lstStyle/>
        <a:p>
          <a:r>
            <a:rPr lang="en-US" altLang="zh-CN" sz="3200" dirty="0" smtClean="0"/>
            <a:t>3</a:t>
          </a:r>
          <a:endParaRPr lang="zh-CN" altLang="en-US" sz="3200" dirty="0" smtClean="0"/>
        </a:p>
      </dgm:t>
    </dgm:pt>
    <dgm:pt modelId="{6015DC22-E585-49E0-A4E3-C83297BF2D42}" type="parTrans" cxnId="{CAE5C91B-0EB6-45D2-932D-04D3A9C3A5E9}">
      <dgm:prSet/>
      <dgm:spPr/>
      <dgm:t>
        <a:bodyPr/>
        <a:lstStyle/>
        <a:p>
          <a:endParaRPr lang="zh-CN" altLang="en-US"/>
        </a:p>
      </dgm:t>
    </dgm:pt>
    <dgm:pt modelId="{0339FC50-165C-4671-95D2-C5B298699E3A}" type="sibTrans" cxnId="{CAE5C91B-0EB6-45D2-932D-04D3A9C3A5E9}">
      <dgm:prSet/>
      <dgm:spPr/>
      <dgm:t>
        <a:bodyPr/>
        <a:lstStyle/>
        <a:p>
          <a:endParaRPr lang="zh-CN" altLang="en-US"/>
        </a:p>
      </dgm:t>
    </dgm:pt>
    <dgm:pt modelId="{FB9FF719-AAF7-4618-A0DF-C0DC535E8332}">
      <dgm:prSet phldrT="[文本]"/>
      <dgm:spPr>
        <a:scene3d>
          <a:camera prst="orthographicFront"/>
          <a:lightRig rig="threePt" dir="t"/>
        </a:scene3d>
        <a:sp3d>
          <a:bevelT/>
        </a:sp3d>
      </dgm:spPr>
      <dgm:t>
        <a:bodyPr/>
        <a:lstStyle/>
        <a:p>
          <a:r>
            <a:rPr lang="zh-CN" altLang="en-US" b="1" dirty="0" smtClean="0">
              <a:ea typeface="宋体" pitchFamily="2" charset="-122"/>
            </a:rPr>
            <a:t>投影变换 </a:t>
          </a:r>
          <a:endParaRPr lang="zh-CN" altLang="en-US" dirty="0"/>
        </a:p>
      </dgm:t>
    </dgm:pt>
    <dgm:pt modelId="{6A95DB3D-0CA8-4656-8EAA-5F9142BE2A35}" type="parTrans" cxnId="{9EA4360B-48FE-411A-B381-6B2BFDCFD8D6}">
      <dgm:prSet/>
      <dgm:spPr/>
      <dgm:t>
        <a:bodyPr/>
        <a:lstStyle/>
        <a:p>
          <a:endParaRPr lang="zh-CN" altLang="en-US"/>
        </a:p>
      </dgm:t>
    </dgm:pt>
    <dgm:pt modelId="{50269F87-B0C9-46B5-9860-69274EF72462}" type="sibTrans" cxnId="{9EA4360B-48FE-411A-B381-6B2BFDCFD8D6}">
      <dgm:prSet/>
      <dgm:spPr/>
      <dgm:t>
        <a:bodyPr/>
        <a:lstStyle/>
        <a:p>
          <a:endParaRPr lang="zh-CN" altLang="en-US"/>
        </a:p>
      </dgm:t>
    </dgm:pt>
    <dgm:pt modelId="{5A6A24B7-A893-443F-A2E2-6A67D9E56AE5}">
      <dgm:prSet custT="1"/>
      <dgm:spPr>
        <a:solidFill>
          <a:srgbClr val="FF0000"/>
        </a:solidFill>
        <a:scene3d>
          <a:camera prst="orthographicFront"/>
          <a:lightRig rig="threePt" dir="t"/>
        </a:scene3d>
        <a:sp3d>
          <a:bevelT/>
        </a:sp3d>
      </dgm:spPr>
      <dgm:t>
        <a:bodyPr/>
        <a:lstStyle/>
        <a:p>
          <a:r>
            <a:rPr lang="en-US" altLang="zh-CN" sz="3200" dirty="0" smtClean="0"/>
            <a:t>4</a:t>
          </a:r>
          <a:endParaRPr lang="zh-CN" altLang="en-US" sz="3200" dirty="0" smtClean="0"/>
        </a:p>
      </dgm:t>
    </dgm:pt>
    <dgm:pt modelId="{2422DAE9-BA19-47F1-B4A2-ABB6A47618C4}" type="parTrans" cxnId="{257C6D9C-9C1D-45B4-A455-E7A97391CB9F}">
      <dgm:prSet/>
      <dgm:spPr/>
      <dgm:t>
        <a:bodyPr/>
        <a:lstStyle/>
        <a:p>
          <a:endParaRPr lang="zh-CN" altLang="en-US"/>
        </a:p>
      </dgm:t>
    </dgm:pt>
    <dgm:pt modelId="{393982CA-9DF7-4F7C-958D-78C0B751D069}" type="sibTrans" cxnId="{257C6D9C-9C1D-45B4-A455-E7A97391CB9F}">
      <dgm:prSet/>
      <dgm:spPr/>
      <dgm:t>
        <a:bodyPr/>
        <a:lstStyle/>
        <a:p>
          <a:endParaRPr lang="zh-CN" altLang="en-US"/>
        </a:p>
      </dgm:t>
    </dgm:pt>
    <dgm:pt modelId="{130DAB32-480A-4472-9359-314F1A3902FD}">
      <dgm:prSet/>
      <dgm:spPr>
        <a:scene3d>
          <a:camera prst="orthographicFront"/>
          <a:lightRig rig="threePt" dir="t"/>
        </a:scene3d>
        <a:sp3d>
          <a:bevelT/>
        </a:sp3d>
      </dgm:spPr>
      <dgm:t>
        <a:bodyPr/>
        <a:lstStyle/>
        <a:p>
          <a:r>
            <a:rPr lang="zh-CN" altLang="en-US" b="1" dirty="0" smtClean="0">
              <a:ea typeface="宋体" pitchFamily="2" charset="-122"/>
            </a:rPr>
            <a:t>三维裁剪</a:t>
          </a:r>
          <a:endParaRPr lang="zh-CN" altLang="en-US" dirty="0"/>
        </a:p>
      </dgm:t>
    </dgm:pt>
    <dgm:pt modelId="{9D8095F4-3F3A-426F-8C88-85AC18C77464}" type="parTrans" cxnId="{9F3A4E0E-D1E4-4047-990C-5B47A9E8B3FF}">
      <dgm:prSet/>
      <dgm:spPr/>
      <dgm:t>
        <a:bodyPr/>
        <a:lstStyle/>
        <a:p>
          <a:endParaRPr lang="zh-CN" altLang="en-US"/>
        </a:p>
      </dgm:t>
    </dgm:pt>
    <dgm:pt modelId="{ECD65C48-A5A3-4C1E-B152-466ACDE9D67B}" type="sibTrans" cxnId="{9F3A4E0E-D1E4-4047-990C-5B47A9E8B3FF}">
      <dgm:prSet/>
      <dgm:spPr/>
      <dgm:t>
        <a:bodyPr/>
        <a:lstStyle/>
        <a:p>
          <a:endParaRPr lang="zh-CN" altLang="en-US"/>
        </a:p>
      </dgm:t>
    </dgm:pt>
    <dgm:pt modelId="{EF71B74B-DA01-431F-B581-81DB9DC075E2}" type="pres">
      <dgm:prSet presAssocID="{1342E97B-D763-4B48-91D1-35D05A2F9D02}" presName="linearFlow" presStyleCnt="0">
        <dgm:presLayoutVars>
          <dgm:dir/>
          <dgm:animLvl val="lvl"/>
          <dgm:resizeHandles val="exact"/>
        </dgm:presLayoutVars>
      </dgm:prSet>
      <dgm:spPr/>
      <dgm:t>
        <a:bodyPr/>
        <a:lstStyle/>
        <a:p>
          <a:endParaRPr lang="zh-CN" altLang="en-US"/>
        </a:p>
      </dgm:t>
    </dgm:pt>
    <dgm:pt modelId="{BD8D9125-9A38-43FA-9AD5-428E6A60217B}" type="pres">
      <dgm:prSet presAssocID="{4209B6D9-4A52-4A73-95E8-DDACFC6A4665}" presName="composite" presStyleCnt="0"/>
      <dgm:spPr>
        <a:scene3d>
          <a:camera prst="orthographicFront"/>
          <a:lightRig rig="threePt" dir="t"/>
        </a:scene3d>
        <a:sp3d>
          <a:bevelT/>
        </a:sp3d>
      </dgm:spPr>
    </dgm:pt>
    <dgm:pt modelId="{7823F387-FE1A-4F5E-87F5-DCE52153C57E}" type="pres">
      <dgm:prSet presAssocID="{4209B6D9-4A52-4A73-95E8-DDACFC6A4665}" presName="parentText" presStyleLbl="alignNode1" presStyleIdx="0" presStyleCnt="4">
        <dgm:presLayoutVars>
          <dgm:chMax val="1"/>
          <dgm:bulletEnabled val="1"/>
        </dgm:presLayoutVars>
      </dgm:prSet>
      <dgm:spPr/>
      <dgm:t>
        <a:bodyPr/>
        <a:lstStyle/>
        <a:p>
          <a:endParaRPr lang="zh-CN" altLang="en-US"/>
        </a:p>
      </dgm:t>
    </dgm:pt>
    <dgm:pt modelId="{D64727F3-4EAE-4463-894B-B29E688BB34B}" type="pres">
      <dgm:prSet presAssocID="{4209B6D9-4A52-4A73-95E8-DDACFC6A4665}" presName="descendantText" presStyleLbl="alignAcc1" presStyleIdx="0" presStyleCnt="4" custLinFactNeighborX="2236" custLinFactNeighborY="-50625">
        <dgm:presLayoutVars>
          <dgm:bulletEnabled val="1"/>
        </dgm:presLayoutVars>
      </dgm:prSet>
      <dgm:spPr/>
      <dgm:t>
        <a:bodyPr/>
        <a:lstStyle/>
        <a:p>
          <a:endParaRPr lang="zh-CN" altLang="en-US"/>
        </a:p>
      </dgm:t>
    </dgm:pt>
    <dgm:pt modelId="{2F0D94A1-9AF7-420B-8D10-70D942618825}" type="pres">
      <dgm:prSet presAssocID="{FC9E01D2-F9CD-4EA0-85D1-628D113CE36D}" presName="sp" presStyleCnt="0"/>
      <dgm:spPr>
        <a:scene3d>
          <a:camera prst="orthographicFront"/>
          <a:lightRig rig="threePt" dir="t"/>
        </a:scene3d>
        <a:sp3d>
          <a:bevelT/>
        </a:sp3d>
      </dgm:spPr>
    </dgm:pt>
    <dgm:pt modelId="{432B8AF3-53CD-471A-963F-6E0E419BA993}" type="pres">
      <dgm:prSet presAssocID="{75133BFE-6B0E-4DBB-B4B9-68F66EBE2204}" presName="composite" presStyleCnt="0"/>
      <dgm:spPr>
        <a:scene3d>
          <a:camera prst="orthographicFront"/>
          <a:lightRig rig="threePt" dir="t"/>
        </a:scene3d>
        <a:sp3d>
          <a:bevelT/>
        </a:sp3d>
      </dgm:spPr>
    </dgm:pt>
    <dgm:pt modelId="{33B81DAA-3762-403B-B9BA-3E94C8270634}" type="pres">
      <dgm:prSet presAssocID="{75133BFE-6B0E-4DBB-B4B9-68F66EBE2204}" presName="parentText" presStyleLbl="alignNode1" presStyleIdx="1" presStyleCnt="4">
        <dgm:presLayoutVars>
          <dgm:chMax val="1"/>
          <dgm:bulletEnabled val="1"/>
        </dgm:presLayoutVars>
      </dgm:prSet>
      <dgm:spPr/>
      <dgm:t>
        <a:bodyPr/>
        <a:lstStyle/>
        <a:p>
          <a:endParaRPr lang="zh-CN" altLang="en-US"/>
        </a:p>
      </dgm:t>
    </dgm:pt>
    <dgm:pt modelId="{D00A019F-394D-4CDA-9674-4B91093930EB}" type="pres">
      <dgm:prSet presAssocID="{75133BFE-6B0E-4DBB-B4B9-68F66EBE2204}" presName="descendantText" presStyleLbl="alignAcc1" presStyleIdx="1" presStyleCnt="4">
        <dgm:presLayoutVars>
          <dgm:bulletEnabled val="1"/>
        </dgm:presLayoutVars>
      </dgm:prSet>
      <dgm:spPr/>
      <dgm:t>
        <a:bodyPr/>
        <a:lstStyle/>
        <a:p>
          <a:endParaRPr lang="zh-CN" altLang="en-US"/>
        </a:p>
      </dgm:t>
    </dgm:pt>
    <dgm:pt modelId="{4D6A9639-ECAF-45DF-A4C7-F3D44EB3DF0A}" type="pres">
      <dgm:prSet presAssocID="{343A4E13-70C6-4471-89F1-05D34DD1D015}" presName="sp" presStyleCnt="0"/>
      <dgm:spPr>
        <a:scene3d>
          <a:camera prst="orthographicFront"/>
          <a:lightRig rig="threePt" dir="t"/>
        </a:scene3d>
        <a:sp3d>
          <a:bevelT/>
        </a:sp3d>
      </dgm:spPr>
    </dgm:pt>
    <dgm:pt modelId="{7D22FA85-692E-409E-8623-92F04739A33E}" type="pres">
      <dgm:prSet presAssocID="{01B9DFC2-10AF-413E-A5AA-EBF1514C8013}" presName="composite" presStyleCnt="0"/>
      <dgm:spPr>
        <a:scene3d>
          <a:camera prst="orthographicFront"/>
          <a:lightRig rig="threePt" dir="t"/>
        </a:scene3d>
        <a:sp3d>
          <a:bevelT/>
        </a:sp3d>
      </dgm:spPr>
    </dgm:pt>
    <dgm:pt modelId="{EA0BF2DB-9D55-4FB3-B440-CA3D06A93F71}" type="pres">
      <dgm:prSet presAssocID="{01B9DFC2-10AF-413E-A5AA-EBF1514C8013}" presName="parentText" presStyleLbl="alignNode1" presStyleIdx="2" presStyleCnt="4">
        <dgm:presLayoutVars>
          <dgm:chMax val="1"/>
          <dgm:bulletEnabled val="1"/>
        </dgm:presLayoutVars>
      </dgm:prSet>
      <dgm:spPr/>
      <dgm:t>
        <a:bodyPr/>
        <a:lstStyle/>
        <a:p>
          <a:endParaRPr lang="zh-CN" altLang="en-US"/>
        </a:p>
      </dgm:t>
    </dgm:pt>
    <dgm:pt modelId="{414A43B3-C122-4F73-9B5A-FE7021122B46}" type="pres">
      <dgm:prSet presAssocID="{01B9DFC2-10AF-413E-A5AA-EBF1514C8013}" presName="descendantText" presStyleLbl="alignAcc1" presStyleIdx="2" presStyleCnt="4">
        <dgm:presLayoutVars>
          <dgm:bulletEnabled val="1"/>
        </dgm:presLayoutVars>
      </dgm:prSet>
      <dgm:spPr/>
      <dgm:t>
        <a:bodyPr/>
        <a:lstStyle/>
        <a:p>
          <a:endParaRPr lang="zh-CN" altLang="en-US"/>
        </a:p>
      </dgm:t>
    </dgm:pt>
    <dgm:pt modelId="{5472887D-39FB-4135-B3E5-999207F4F548}" type="pres">
      <dgm:prSet presAssocID="{0339FC50-165C-4671-95D2-C5B298699E3A}" presName="sp" presStyleCnt="0"/>
      <dgm:spPr>
        <a:scene3d>
          <a:camera prst="orthographicFront"/>
          <a:lightRig rig="threePt" dir="t"/>
        </a:scene3d>
        <a:sp3d>
          <a:bevelT/>
        </a:sp3d>
      </dgm:spPr>
    </dgm:pt>
    <dgm:pt modelId="{DD6EDEF5-FD2F-4779-930B-E908458F6B6D}" type="pres">
      <dgm:prSet presAssocID="{5A6A24B7-A893-443F-A2E2-6A67D9E56AE5}" presName="composite" presStyleCnt="0"/>
      <dgm:spPr>
        <a:scene3d>
          <a:camera prst="orthographicFront"/>
          <a:lightRig rig="threePt" dir="t"/>
        </a:scene3d>
        <a:sp3d>
          <a:bevelT/>
        </a:sp3d>
      </dgm:spPr>
    </dgm:pt>
    <dgm:pt modelId="{833A12B2-CACD-4711-9840-DD33CF9E5E11}" type="pres">
      <dgm:prSet presAssocID="{5A6A24B7-A893-443F-A2E2-6A67D9E56AE5}" presName="parentText" presStyleLbl="alignNode1" presStyleIdx="3" presStyleCnt="4">
        <dgm:presLayoutVars>
          <dgm:chMax val="1"/>
          <dgm:bulletEnabled val="1"/>
        </dgm:presLayoutVars>
      </dgm:prSet>
      <dgm:spPr/>
      <dgm:t>
        <a:bodyPr/>
        <a:lstStyle/>
        <a:p>
          <a:endParaRPr lang="zh-CN" altLang="en-US"/>
        </a:p>
      </dgm:t>
    </dgm:pt>
    <dgm:pt modelId="{73045727-E4A1-4D0B-9DA4-DC0A11922EBD}" type="pres">
      <dgm:prSet presAssocID="{5A6A24B7-A893-443F-A2E2-6A67D9E56AE5}" presName="descendantText" presStyleLbl="alignAcc1" presStyleIdx="3" presStyleCnt="4">
        <dgm:presLayoutVars>
          <dgm:bulletEnabled val="1"/>
        </dgm:presLayoutVars>
      </dgm:prSet>
      <dgm:spPr/>
      <dgm:t>
        <a:bodyPr/>
        <a:lstStyle/>
        <a:p>
          <a:endParaRPr lang="zh-CN" altLang="en-US"/>
        </a:p>
      </dgm:t>
    </dgm:pt>
  </dgm:ptLst>
  <dgm:cxnLst>
    <dgm:cxn modelId="{257C6D9C-9C1D-45B4-A455-E7A97391CB9F}" srcId="{1342E97B-D763-4B48-91D1-35D05A2F9D02}" destId="{5A6A24B7-A893-443F-A2E2-6A67D9E56AE5}" srcOrd="3" destOrd="0" parTransId="{2422DAE9-BA19-47F1-B4A2-ABB6A47618C4}" sibTransId="{393982CA-9DF7-4F7C-958D-78C0B751D069}"/>
    <dgm:cxn modelId="{C2374BDE-D7EE-4750-AEA6-173591CA679F}" type="presOf" srcId="{BCC917F5-5D6E-43F9-8DFE-605EB9BA8C51}" destId="{D00A019F-394D-4CDA-9674-4B91093930EB}" srcOrd="0" destOrd="0" presId="urn:microsoft.com/office/officeart/2005/8/layout/chevron2"/>
    <dgm:cxn modelId="{B74E759A-8D21-4AC7-8527-D9D74FD1F619}" srcId="{4209B6D9-4A52-4A73-95E8-DDACFC6A4665}" destId="{78827AAE-AB46-4689-9F51-6115669F999D}" srcOrd="0" destOrd="0" parTransId="{61B561B7-2CF2-419D-B9E3-44B4E6774016}" sibTransId="{07CD3950-0F32-432A-A5EF-57A549BA5FB8}"/>
    <dgm:cxn modelId="{15DC5C4F-45E9-460D-B957-F18306E71979}" srcId="{1342E97B-D763-4B48-91D1-35D05A2F9D02}" destId="{4209B6D9-4A52-4A73-95E8-DDACFC6A4665}" srcOrd="0" destOrd="0" parTransId="{5E9F74E4-8D66-47E2-AAF3-9D6E7768FBF1}" sibTransId="{FC9E01D2-F9CD-4EA0-85D1-628D113CE36D}"/>
    <dgm:cxn modelId="{1BFFB3EC-B516-4F09-A2E3-8D77C840EFCD}" type="presOf" srcId="{130DAB32-480A-4472-9359-314F1A3902FD}" destId="{73045727-E4A1-4D0B-9DA4-DC0A11922EBD}" srcOrd="0" destOrd="0" presId="urn:microsoft.com/office/officeart/2005/8/layout/chevron2"/>
    <dgm:cxn modelId="{9EA4360B-48FE-411A-B381-6B2BFDCFD8D6}" srcId="{01B9DFC2-10AF-413E-A5AA-EBF1514C8013}" destId="{FB9FF719-AAF7-4618-A0DF-C0DC535E8332}" srcOrd="0" destOrd="0" parTransId="{6A95DB3D-0CA8-4656-8EAA-5F9142BE2A35}" sibTransId="{50269F87-B0C9-46B5-9860-69274EF72462}"/>
    <dgm:cxn modelId="{85FC9040-158B-4CCD-A794-220022502AAC}" type="presOf" srcId="{1342E97B-D763-4B48-91D1-35D05A2F9D02}" destId="{EF71B74B-DA01-431F-B581-81DB9DC075E2}" srcOrd="0" destOrd="0" presId="urn:microsoft.com/office/officeart/2005/8/layout/chevron2"/>
    <dgm:cxn modelId="{4AC318F0-06B9-4233-8E48-B5AC2070BB78}" srcId="{1342E97B-D763-4B48-91D1-35D05A2F9D02}" destId="{75133BFE-6B0E-4DBB-B4B9-68F66EBE2204}" srcOrd="1" destOrd="0" parTransId="{66EA9631-B644-4086-80AB-A9AD848F764B}" sibTransId="{343A4E13-70C6-4471-89F1-05D34DD1D015}"/>
    <dgm:cxn modelId="{D47F8611-B0AF-46B7-8F5D-F83CE50B571E}" type="presOf" srcId="{FB9FF719-AAF7-4618-A0DF-C0DC535E8332}" destId="{414A43B3-C122-4F73-9B5A-FE7021122B46}" srcOrd="0" destOrd="0" presId="urn:microsoft.com/office/officeart/2005/8/layout/chevron2"/>
    <dgm:cxn modelId="{9F3A4E0E-D1E4-4047-990C-5B47A9E8B3FF}" srcId="{5A6A24B7-A893-443F-A2E2-6A67D9E56AE5}" destId="{130DAB32-480A-4472-9359-314F1A3902FD}" srcOrd="0" destOrd="0" parTransId="{9D8095F4-3F3A-426F-8C88-85AC18C77464}" sibTransId="{ECD65C48-A5A3-4C1E-B152-466ACDE9D67B}"/>
    <dgm:cxn modelId="{FDA03E58-F7B3-46C1-8F30-3AE3373C1A11}" type="presOf" srcId="{75133BFE-6B0E-4DBB-B4B9-68F66EBE2204}" destId="{33B81DAA-3762-403B-B9BA-3E94C8270634}" srcOrd="0" destOrd="0" presId="urn:microsoft.com/office/officeart/2005/8/layout/chevron2"/>
    <dgm:cxn modelId="{A388DE20-4C59-4359-801A-E8C506BED978}" type="presOf" srcId="{4209B6D9-4A52-4A73-95E8-DDACFC6A4665}" destId="{7823F387-FE1A-4F5E-87F5-DCE52153C57E}" srcOrd="0" destOrd="0" presId="urn:microsoft.com/office/officeart/2005/8/layout/chevron2"/>
    <dgm:cxn modelId="{91CD3387-0379-4D45-8C53-3931111BE3C1}" srcId="{75133BFE-6B0E-4DBB-B4B9-68F66EBE2204}" destId="{BCC917F5-5D6E-43F9-8DFE-605EB9BA8C51}" srcOrd="0" destOrd="0" parTransId="{3F4F3ED0-D3DB-4FDF-9239-5E74D6A11E23}" sibTransId="{1333E3C7-2983-4543-9287-7DBF8D04EE03}"/>
    <dgm:cxn modelId="{A4EA7F87-FE91-40DC-918E-E635E968A0C6}" type="presOf" srcId="{5A6A24B7-A893-443F-A2E2-6A67D9E56AE5}" destId="{833A12B2-CACD-4711-9840-DD33CF9E5E11}" srcOrd="0" destOrd="0" presId="urn:microsoft.com/office/officeart/2005/8/layout/chevron2"/>
    <dgm:cxn modelId="{CAE5C91B-0EB6-45D2-932D-04D3A9C3A5E9}" srcId="{1342E97B-D763-4B48-91D1-35D05A2F9D02}" destId="{01B9DFC2-10AF-413E-A5AA-EBF1514C8013}" srcOrd="2" destOrd="0" parTransId="{6015DC22-E585-49E0-A4E3-C83297BF2D42}" sibTransId="{0339FC50-165C-4671-95D2-C5B298699E3A}"/>
    <dgm:cxn modelId="{FD4D75A4-6CA4-4A2A-B843-55FBFAA082CA}" type="presOf" srcId="{01B9DFC2-10AF-413E-A5AA-EBF1514C8013}" destId="{EA0BF2DB-9D55-4FB3-B440-CA3D06A93F71}" srcOrd="0" destOrd="0" presId="urn:microsoft.com/office/officeart/2005/8/layout/chevron2"/>
    <dgm:cxn modelId="{5AA664A8-28AB-44C6-801A-C744B48062E7}" type="presOf" srcId="{78827AAE-AB46-4689-9F51-6115669F999D}" destId="{D64727F3-4EAE-4463-894B-B29E688BB34B}" srcOrd="0" destOrd="0" presId="urn:microsoft.com/office/officeart/2005/8/layout/chevron2"/>
    <dgm:cxn modelId="{D8112F00-1CA8-4CC3-81D0-1371B0A4D9C1}" type="presParOf" srcId="{EF71B74B-DA01-431F-B581-81DB9DC075E2}" destId="{BD8D9125-9A38-43FA-9AD5-428E6A60217B}" srcOrd="0" destOrd="0" presId="urn:microsoft.com/office/officeart/2005/8/layout/chevron2"/>
    <dgm:cxn modelId="{BFB11BB0-F8D8-4AF2-9CAF-D23A0CFAEE1D}" type="presParOf" srcId="{BD8D9125-9A38-43FA-9AD5-428E6A60217B}" destId="{7823F387-FE1A-4F5E-87F5-DCE52153C57E}" srcOrd="0" destOrd="0" presId="urn:microsoft.com/office/officeart/2005/8/layout/chevron2"/>
    <dgm:cxn modelId="{BC6644E8-B0AF-4D89-8085-09705FA21BA3}" type="presParOf" srcId="{BD8D9125-9A38-43FA-9AD5-428E6A60217B}" destId="{D64727F3-4EAE-4463-894B-B29E688BB34B}" srcOrd="1" destOrd="0" presId="urn:microsoft.com/office/officeart/2005/8/layout/chevron2"/>
    <dgm:cxn modelId="{BDDF28F6-968F-4B15-9D92-5A924EEB0DA4}" type="presParOf" srcId="{EF71B74B-DA01-431F-B581-81DB9DC075E2}" destId="{2F0D94A1-9AF7-420B-8D10-70D942618825}" srcOrd="1" destOrd="0" presId="urn:microsoft.com/office/officeart/2005/8/layout/chevron2"/>
    <dgm:cxn modelId="{8E0C509E-95C8-4BB3-ADA2-1FC569344672}" type="presParOf" srcId="{EF71B74B-DA01-431F-B581-81DB9DC075E2}" destId="{432B8AF3-53CD-471A-963F-6E0E419BA993}" srcOrd="2" destOrd="0" presId="urn:microsoft.com/office/officeart/2005/8/layout/chevron2"/>
    <dgm:cxn modelId="{C048993B-C263-4662-897A-362B3C20FF3A}" type="presParOf" srcId="{432B8AF3-53CD-471A-963F-6E0E419BA993}" destId="{33B81DAA-3762-403B-B9BA-3E94C8270634}" srcOrd="0" destOrd="0" presId="urn:microsoft.com/office/officeart/2005/8/layout/chevron2"/>
    <dgm:cxn modelId="{72D7CBA5-0380-4E85-A9E2-931EAF3C6040}" type="presParOf" srcId="{432B8AF3-53CD-471A-963F-6E0E419BA993}" destId="{D00A019F-394D-4CDA-9674-4B91093930EB}" srcOrd="1" destOrd="0" presId="urn:microsoft.com/office/officeart/2005/8/layout/chevron2"/>
    <dgm:cxn modelId="{D62B8B42-2F42-4B6E-830D-4F4F428AD7E9}" type="presParOf" srcId="{EF71B74B-DA01-431F-B581-81DB9DC075E2}" destId="{4D6A9639-ECAF-45DF-A4C7-F3D44EB3DF0A}" srcOrd="3" destOrd="0" presId="urn:microsoft.com/office/officeart/2005/8/layout/chevron2"/>
    <dgm:cxn modelId="{6DC676EA-D7B0-4FB2-AF7C-AEA6F462E696}" type="presParOf" srcId="{EF71B74B-DA01-431F-B581-81DB9DC075E2}" destId="{7D22FA85-692E-409E-8623-92F04739A33E}" srcOrd="4" destOrd="0" presId="urn:microsoft.com/office/officeart/2005/8/layout/chevron2"/>
    <dgm:cxn modelId="{5EAC0089-0C09-4AB6-A069-006A597F452C}" type="presParOf" srcId="{7D22FA85-692E-409E-8623-92F04739A33E}" destId="{EA0BF2DB-9D55-4FB3-B440-CA3D06A93F71}" srcOrd="0" destOrd="0" presId="urn:microsoft.com/office/officeart/2005/8/layout/chevron2"/>
    <dgm:cxn modelId="{4A89AC5C-3DD8-426D-97FA-11A100D3389D}" type="presParOf" srcId="{7D22FA85-692E-409E-8623-92F04739A33E}" destId="{414A43B3-C122-4F73-9B5A-FE7021122B46}" srcOrd="1" destOrd="0" presId="urn:microsoft.com/office/officeart/2005/8/layout/chevron2"/>
    <dgm:cxn modelId="{7900BB2E-F2F6-4B45-BA67-28D161193DB3}" type="presParOf" srcId="{EF71B74B-DA01-431F-B581-81DB9DC075E2}" destId="{5472887D-39FB-4135-B3E5-999207F4F548}" srcOrd="5" destOrd="0" presId="urn:microsoft.com/office/officeart/2005/8/layout/chevron2"/>
    <dgm:cxn modelId="{7415AB3C-162F-474B-BDBB-62B4E582E066}" type="presParOf" srcId="{EF71B74B-DA01-431F-B581-81DB9DC075E2}" destId="{DD6EDEF5-FD2F-4779-930B-E908458F6B6D}" srcOrd="6" destOrd="0" presId="urn:microsoft.com/office/officeart/2005/8/layout/chevron2"/>
    <dgm:cxn modelId="{00E624EF-434D-424C-AA71-1316B3E5D370}" type="presParOf" srcId="{DD6EDEF5-FD2F-4779-930B-E908458F6B6D}" destId="{833A12B2-CACD-4711-9840-DD33CF9E5E11}" srcOrd="0" destOrd="0" presId="urn:microsoft.com/office/officeart/2005/8/layout/chevron2"/>
    <dgm:cxn modelId="{FE766229-1006-46EB-AE53-BA0CB5E1317D}" type="presParOf" srcId="{DD6EDEF5-FD2F-4779-930B-E908458F6B6D}" destId="{73045727-E4A1-4D0B-9DA4-DC0A11922EBD}" srcOrd="1" destOrd="0" presId="urn:microsoft.com/office/officeart/2005/8/layout/chevron2"/>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42E97B-D763-4B48-91D1-35D05A2F9D02}"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zh-CN" altLang="en-US"/>
        </a:p>
      </dgm:t>
    </dgm:pt>
    <dgm:pt modelId="{4209B6D9-4A52-4A73-95E8-DDACFC6A4665}">
      <dgm:prSet phldrT="[文本]" custT="1"/>
      <dgm:spPr>
        <a:solidFill>
          <a:srgbClr val="FF0000"/>
        </a:solidFill>
        <a:scene3d>
          <a:camera prst="orthographicFront"/>
          <a:lightRig rig="threePt" dir="t"/>
        </a:scene3d>
        <a:sp3d>
          <a:bevelT/>
        </a:sp3d>
      </dgm:spPr>
      <dgm:t>
        <a:bodyPr/>
        <a:lstStyle/>
        <a:p>
          <a:r>
            <a:rPr lang="en-US" altLang="zh-CN" sz="3200" b="1" dirty="0" smtClean="0"/>
            <a:t>1</a:t>
          </a:r>
          <a:endParaRPr lang="zh-CN" altLang="en-US" sz="3200" b="1" dirty="0"/>
        </a:p>
      </dgm:t>
    </dgm:pt>
    <dgm:pt modelId="{5E9F74E4-8D66-47E2-AAF3-9D6E7768FBF1}" type="parTrans" cxnId="{15DC5C4F-45E9-460D-B957-F18306E71979}">
      <dgm:prSet/>
      <dgm:spPr/>
      <dgm:t>
        <a:bodyPr/>
        <a:lstStyle/>
        <a:p>
          <a:endParaRPr lang="zh-CN" altLang="en-US"/>
        </a:p>
      </dgm:t>
    </dgm:pt>
    <dgm:pt modelId="{FC9E01D2-F9CD-4EA0-85D1-628D113CE36D}" type="sibTrans" cxnId="{15DC5C4F-45E9-460D-B957-F18306E71979}">
      <dgm:prSet/>
      <dgm:spPr/>
      <dgm:t>
        <a:bodyPr/>
        <a:lstStyle/>
        <a:p>
          <a:endParaRPr lang="zh-CN" altLang="en-US"/>
        </a:p>
      </dgm:t>
    </dgm:pt>
    <dgm:pt modelId="{78827AAE-AB46-4689-9F51-6115669F999D}">
      <dgm:prSet phldrT="[文本]" custT="1"/>
      <dgm:spPr>
        <a:scene3d>
          <a:camera prst="orthographicFront"/>
          <a:lightRig rig="threePt" dir="t"/>
        </a:scene3d>
        <a:sp3d>
          <a:bevelT/>
        </a:sp3d>
      </dgm:spPr>
      <dgm:t>
        <a:bodyPr/>
        <a:lstStyle/>
        <a:p>
          <a:r>
            <a:rPr lang="zh-CN" altLang="en-US" sz="3200" b="1" dirty="0" smtClean="0">
              <a:ea typeface="宋体" pitchFamily="2" charset="-122"/>
            </a:rPr>
            <a:t>三维观察流水线</a:t>
          </a:r>
          <a:endParaRPr lang="zh-CN" altLang="en-US" sz="3200" dirty="0"/>
        </a:p>
      </dgm:t>
    </dgm:pt>
    <dgm:pt modelId="{61B561B7-2CF2-419D-B9E3-44B4E6774016}" type="parTrans" cxnId="{B74E759A-8D21-4AC7-8527-D9D74FD1F619}">
      <dgm:prSet/>
      <dgm:spPr/>
      <dgm:t>
        <a:bodyPr/>
        <a:lstStyle/>
        <a:p>
          <a:endParaRPr lang="zh-CN" altLang="en-US"/>
        </a:p>
      </dgm:t>
    </dgm:pt>
    <dgm:pt modelId="{07CD3950-0F32-432A-A5EF-57A549BA5FB8}" type="sibTrans" cxnId="{B74E759A-8D21-4AC7-8527-D9D74FD1F619}">
      <dgm:prSet/>
      <dgm:spPr/>
      <dgm:t>
        <a:bodyPr/>
        <a:lstStyle/>
        <a:p>
          <a:endParaRPr lang="zh-CN" altLang="en-US"/>
        </a:p>
      </dgm:t>
    </dgm:pt>
    <dgm:pt modelId="{75133BFE-6B0E-4DBB-B4B9-68F66EBE2204}">
      <dgm:prSet phldrT="[文本]" custT="1"/>
      <dgm:spPr>
        <a:solidFill>
          <a:srgbClr val="FF0000"/>
        </a:solidFill>
        <a:scene3d>
          <a:camera prst="orthographicFront"/>
          <a:lightRig rig="threePt" dir="t"/>
        </a:scene3d>
        <a:sp3d>
          <a:bevelT/>
        </a:sp3d>
      </dgm:spPr>
      <dgm:t>
        <a:bodyPr/>
        <a:lstStyle/>
        <a:p>
          <a:r>
            <a:rPr lang="en-US" altLang="zh-CN" sz="3200" b="1" dirty="0" smtClean="0"/>
            <a:t>2</a:t>
          </a:r>
          <a:endParaRPr lang="zh-CN" altLang="en-US" sz="3200" b="1" dirty="0" smtClean="0"/>
        </a:p>
      </dgm:t>
    </dgm:pt>
    <dgm:pt modelId="{66EA9631-B644-4086-80AB-A9AD848F764B}" type="parTrans" cxnId="{4AC318F0-06B9-4233-8E48-B5AC2070BB78}">
      <dgm:prSet/>
      <dgm:spPr/>
      <dgm:t>
        <a:bodyPr/>
        <a:lstStyle/>
        <a:p>
          <a:endParaRPr lang="zh-CN" altLang="en-US"/>
        </a:p>
      </dgm:t>
    </dgm:pt>
    <dgm:pt modelId="{343A4E13-70C6-4471-89F1-05D34DD1D015}" type="sibTrans" cxnId="{4AC318F0-06B9-4233-8E48-B5AC2070BB78}">
      <dgm:prSet/>
      <dgm:spPr/>
      <dgm:t>
        <a:bodyPr/>
        <a:lstStyle/>
        <a:p>
          <a:endParaRPr lang="zh-CN" altLang="en-US"/>
        </a:p>
      </dgm:t>
    </dgm:pt>
    <dgm:pt modelId="{BCC917F5-5D6E-43F9-8DFE-605EB9BA8C51}">
      <dgm:prSet phldrT="[文本]"/>
      <dgm:spPr>
        <a:scene3d>
          <a:camera prst="orthographicFront"/>
          <a:lightRig rig="threePt" dir="t"/>
        </a:scene3d>
        <a:sp3d>
          <a:bevelT/>
        </a:sp3d>
      </dgm:spPr>
      <dgm:t>
        <a:bodyPr/>
        <a:lstStyle/>
        <a:p>
          <a:r>
            <a:rPr lang="zh-CN" altLang="en-US" b="1" dirty="0" smtClean="0">
              <a:ea typeface="宋体" pitchFamily="2" charset="-122"/>
            </a:rPr>
            <a:t>观察变换</a:t>
          </a:r>
          <a:endParaRPr lang="zh-CN" altLang="en-US" dirty="0"/>
        </a:p>
      </dgm:t>
    </dgm:pt>
    <dgm:pt modelId="{3F4F3ED0-D3DB-4FDF-9239-5E74D6A11E23}" type="parTrans" cxnId="{91CD3387-0379-4D45-8C53-3931111BE3C1}">
      <dgm:prSet/>
      <dgm:spPr/>
      <dgm:t>
        <a:bodyPr/>
        <a:lstStyle/>
        <a:p>
          <a:endParaRPr lang="zh-CN" altLang="en-US"/>
        </a:p>
      </dgm:t>
    </dgm:pt>
    <dgm:pt modelId="{1333E3C7-2983-4543-9287-7DBF8D04EE03}" type="sibTrans" cxnId="{91CD3387-0379-4D45-8C53-3931111BE3C1}">
      <dgm:prSet/>
      <dgm:spPr/>
      <dgm:t>
        <a:bodyPr/>
        <a:lstStyle/>
        <a:p>
          <a:endParaRPr lang="zh-CN" altLang="en-US"/>
        </a:p>
      </dgm:t>
    </dgm:pt>
    <dgm:pt modelId="{01B9DFC2-10AF-413E-A5AA-EBF1514C8013}">
      <dgm:prSet phldrT="[文本]" custT="1"/>
      <dgm:spPr>
        <a:solidFill>
          <a:srgbClr val="FF0000"/>
        </a:solidFill>
        <a:scene3d>
          <a:camera prst="orthographicFront"/>
          <a:lightRig rig="threePt" dir="t"/>
        </a:scene3d>
        <a:sp3d>
          <a:bevelT/>
        </a:sp3d>
      </dgm:spPr>
      <dgm:t>
        <a:bodyPr/>
        <a:lstStyle/>
        <a:p>
          <a:r>
            <a:rPr lang="en-US" altLang="zh-CN" sz="3200" dirty="0" smtClean="0"/>
            <a:t>3</a:t>
          </a:r>
          <a:endParaRPr lang="zh-CN" altLang="en-US" sz="3200" dirty="0" smtClean="0"/>
        </a:p>
      </dgm:t>
    </dgm:pt>
    <dgm:pt modelId="{6015DC22-E585-49E0-A4E3-C83297BF2D42}" type="parTrans" cxnId="{CAE5C91B-0EB6-45D2-932D-04D3A9C3A5E9}">
      <dgm:prSet/>
      <dgm:spPr/>
      <dgm:t>
        <a:bodyPr/>
        <a:lstStyle/>
        <a:p>
          <a:endParaRPr lang="zh-CN" altLang="en-US"/>
        </a:p>
      </dgm:t>
    </dgm:pt>
    <dgm:pt modelId="{0339FC50-165C-4671-95D2-C5B298699E3A}" type="sibTrans" cxnId="{CAE5C91B-0EB6-45D2-932D-04D3A9C3A5E9}">
      <dgm:prSet/>
      <dgm:spPr/>
      <dgm:t>
        <a:bodyPr/>
        <a:lstStyle/>
        <a:p>
          <a:endParaRPr lang="zh-CN" altLang="en-US"/>
        </a:p>
      </dgm:t>
    </dgm:pt>
    <dgm:pt modelId="{FB9FF719-AAF7-4618-A0DF-C0DC535E8332}">
      <dgm:prSet phldrT="[文本]"/>
      <dgm:spPr>
        <a:scene3d>
          <a:camera prst="orthographicFront"/>
          <a:lightRig rig="threePt" dir="t"/>
        </a:scene3d>
        <a:sp3d>
          <a:bevelT/>
        </a:sp3d>
      </dgm:spPr>
      <dgm:t>
        <a:bodyPr/>
        <a:lstStyle/>
        <a:p>
          <a:r>
            <a:rPr lang="zh-CN" altLang="en-US" b="1" dirty="0" smtClean="0">
              <a:ea typeface="宋体" pitchFamily="2" charset="-122"/>
            </a:rPr>
            <a:t>投影变换 </a:t>
          </a:r>
          <a:endParaRPr lang="zh-CN" altLang="en-US" dirty="0"/>
        </a:p>
      </dgm:t>
    </dgm:pt>
    <dgm:pt modelId="{6A95DB3D-0CA8-4656-8EAA-5F9142BE2A35}" type="parTrans" cxnId="{9EA4360B-48FE-411A-B381-6B2BFDCFD8D6}">
      <dgm:prSet/>
      <dgm:spPr/>
      <dgm:t>
        <a:bodyPr/>
        <a:lstStyle/>
        <a:p>
          <a:endParaRPr lang="zh-CN" altLang="en-US"/>
        </a:p>
      </dgm:t>
    </dgm:pt>
    <dgm:pt modelId="{50269F87-B0C9-46B5-9860-69274EF72462}" type="sibTrans" cxnId="{9EA4360B-48FE-411A-B381-6B2BFDCFD8D6}">
      <dgm:prSet/>
      <dgm:spPr/>
      <dgm:t>
        <a:bodyPr/>
        <a:lstStyle/>
        <a:p>
          <a:endParaRPr lang="zh-CN" altLang="en-US"/>
        </a:p>
      </dgm:t>
    </dgm:pt>
    <dgm:pt modelId="{5A6A24B7-A893-443F-A2E2-6A67D9E56AE5}">
      <dgm:prSet custT="1"/>
      <dgm:spPr>
        <a:solidFill>
          <a:srgbClr val="FF0000"/>
        </a:solidFill>
        <a:scene3d>
          <a:camera prst="orthographicFront"/>
          <a:lightRig rig="threePt" dir="t"/>
        </a:scene3d>
        <a:sp3d>
          <a:bevelT/>
        </a:sp3d>
      </dgm:spPr>
      <dgm:t>
        <a:bodyPr/>
        <a:lstStyle/>
        <a:p>
          <a:r>
            <a:rPr lang="en-US" altLang="zh-CN" sz="3200" dirty="0" smtClean="0"/>
            <a:t>4</a:t>
          </a:r>
          <a:endParaRPr lang="zh-CN" altLang="en-US" sz="3200" dirty="0" smtClean="0"/>
        </a:p>
      </dgm:t>
    </dgm:pt>
    <dgm:pt modelId="{2422DAE9-BA19-47F1-B4A2-ABB6A47618C4}" type="parTrans" cxnId="{257C6D9C-9C1D-45B4-A455-E7A97391CB9F}">
      <dgm:prSet/>
      <dgm:spPr/>
      <dgm:t>
        <a:bodyPr/>
        <a:lstStyle/>
        <a:p>
          <a:endParaRPr lang="zh-CN" altLang="en-US"/>
        </a:p>
      </dgm:t>
    </dgm:pt>
    <dgm:pt modelId="{393982CA-9DF7-4F7C-958D-78C0B751D069}" type="sibTrans" cxnId="{257C6D9C-9C1D-45B4-A455-E7A97391CB9F}">
      <dgm:prSet/>
      <dgm:spPr/>
      <dgm:t>
        <a:bodyPr/>
        <a:lstStyle/>
        <a:p>
          <a:endParaRPr lang="zh-CN" altLang="en-US"/>
        </a:p>
      </dgm:t>
    </dgm:pt>
    <dgm:pt modelId="{130DAB32-480A-4472-9359-314F1A3902FD}">
      <dgm:prSet/>
      <dgm:spPr>
        <a:scene3d>
          <a:camera prst="orthographicFront"/>
          <a:lightRig rig="threePt" dir="t"/>
        </a:scene3d>
        <a:sp3d>
          <a:bevelT/>
        </a:sp3d>
      </dgm:spPr>
      <dgm:t>
        <a:bodyPr/>
        <a:lstStyle/>
        <a:p>
          <a:r>
            <a:rPr lang="zh-CN" altLang="en-US" b="1" dirty="0" smtClean="0">
              <a:ea typeface="宋体" pitchFamily="2" charset="-122"/>
            </a:rPr>
            <a:t>三维裁剪</a:t>
          </a:r>
          <a:endParaRPr lang="zh-CN" altLang="en-US" dirty="0"/>
        </a:p>
      </dgm:t>
    </dgm:pt>
    <dgm:pt modelId="{9D8095F4-3F3A-426F-8C88-85AC18C77464}" type="parTrans" cxnId="{9F3A4E0E-D1E4-4047-990C-5B47A9E8B3FF}">
      <dgm:prSet/>
      <dgm:spPr/>
      <dgm:t>
        <a:bodyPr/>
        <a:lstStyle/>
        <a:p>
          <a:endParaRPr lang="zh-CN" altLang="en-US"/>
        </a:p>
      </dgm:t>
    </dgm:pt>
    <dgm:pt modelId="{ECD65C48-A5A3-4C1E-B152-466ACDE9D67B}" type="sibTrans" cxnId="{9F3A4E0E-D1E4-4047-990C-5B47A9E8B3FF}">
      <dgm:prSet/>
      <dgm:spPr/>
      <dgm:t>
        <a:bodyPr/>
        <a:lstStyle/>
        <a:p>
          <a:endParaRPr lang="zh-CN" altLang="en-US"/>
        </a:p>
      </dgm:t>
    </dgm:pt>
    <dgm:pt modelId="{EF71B74B-DA01-431F-B581-81DB9DC075E2}" type="pres">
      <dgm:prSet presAssocID="{1342E97B-D763-4B48-91D1-35D05A2F9D02}" presName="linearFlow" presStyleCnt="0">
        <dgm:presLayoutVars>
          <dgm:dir/>
          <dgm:animLvl val="lvl"/>
          <dgm:resizeHandles val="exact"/>
        </dgm:presLayoutVars>
      </dgm:prSet>
      <dgm:spPr/>
      <dgm:t>
        <a:bodyPr/>
        <a:lstStyle/>
        <a:p>
          <a:endParaRPr lang="zh-CN" altLang="en-US"/>
        </a:p>
      </dgm:t>
    </dgm:pt>
    <dgm:pt modelId="{BD8D9125-9A38-43FA-9AD5-428E6A60217B}" type="pres">
      <dgm:prSet presAssocID="{4209B6D9-4A52-4A73-95E8-DDACFC6A4665}" presName="composite" presStyleCnt="0"/>
      <dgm:spPr>
        <a:scene3d>
          <a:camera prst="orthographicFront"/>
          <a:lightRig rig="threePt" dir="t"/>
        </a:scene3d>
        <a:sp3d>
          <a:bevelT/>
        </a:sp3d>
      </dgm:spPr>
    </dgm:pt>
    <dgm:pt modelId="{7823F387-FE1A-4F5E-87F5-DCE52153C57E}" type="pres">
      <dgm:prSet presAssocID="{4209B6D9-4A52-4A73-95E8-DDACFC6A4665}" presName="parentText" presStyleLbl="alignNode1" presStyleIdx="0" presStyleCnt="4">
        <dgm:presLayoutVars>
          <dgm:chMax val="1"/>
          <dgm:bulletEnabled val="1"/>
        </dgm:presLayoutVars>
      </dgm:prSet>
      <dgm:spPr/>
      <dgm:t>
        <a:bodyPr/>
        <a:lstStyle/>
        <a:p>
          <a:endParaRPr lang="zh-CN" altLang="en-US"/>
        </a:p>
      </dgm:t>
    </dgm:pt>
    <dgm:pt modelId="{D64727F3-4EAE-4463-894B-B29E688BB34B}" type="pres">
      <dgm:prSet presAssocID="{4209B6D9-4A52-4A73-95E8-DDACFC6A4665}" presName="descendantText" presStyleLbl="alignAcc1" presStyleIdx="0" presStyleCnt="4" custLinFactNeighborX="2236" custLinFactNeighborY="-50625">
        <dgm:presLayoutVars>
          <dgm:bulletEnabled val="1"/>
        </dgm:presLayoutVars>
      </dgm:prSet>
      <dgm:spPr/>
      <dgm:t>
        <a:bodyPr/>
        <a:lstStyle/>
        <a:p>
          <a:endParaRPr lang="zh-CN" altLang="en-US"/>
        </a:p>
      </dgm:t>
    </dgm:pt>
    <dgm:pt modelId="{2F0D94A1-9AF7-420B-8D10-70D942618825}" type="pres">
      <dgm:prSet presAssocID="{FC9E01D2-F9CD-4EA0-85D1-628D113CE36D}" presName="sp" presStyleCnt="0"/>
      <dgm:spPr>
        <a:scene3d>
          <a:camera prst="orthographicFront"/>
          <a:lightRig rig="threePt" dir="t"/>
        </a:scene3d>
        <a:sp3d>
          <a:bevelT/>
        </a:sp3d>
      </dgm:spPr>
    </dgm:pt>
    <dgm:pt modelId="{432B8AF3-53CD-471A-963F-6E0E419BA993}" type="pres">
      <dgm:prSet presAssocID="{75133BFE-6B0E-4DBB-B4B9-68F66EBE2204}" presName="composite" presStyleCnt="0"/>
      <dgm:spPr>
        <a:scene3d>
          <a:camera prst="orthographicFront"/>
          <a:lightRig rig="threePt" dir="t"/>
        </a:scene3d>
        <a:sp3d>
          <a:bevelT/>
        </a:sp3d>
      </dgm:spPr>
    </dgm:pt>
    <dgm:pt modelId="{33B81DAA-3762-403B-B9BA-3E94C8270634}" type="pres">
      <dgm:prSet presAssocID="{75133BFE-6B0E-4DBB-B4B9-68F66EBE2204}" presName="parentText" presStyleLbl="alignNode1" presStyleIdx="1" presStyleCnt="4">
        <dgm:presLayoutVars>
          <dgm:chMax val="1"/>
          <dgm:bulletEnabled val="1"/>
        </dgm:presLayoutVars>
      </dgm:prSet>
      <dgm:spPr/>
      <dgm:t>
        <a:bodyPr/>
        <a:lstStyle/>
        <a:p>
          <a:endParaRPr lang="zh-CN" altLang="en-US"/>
        </a:p>
      </dgm:t>
    </dgm:pt>
    <dgm:pt modelId="{D00A019F-394D-4CDA-9674-4B91093930EB}" type="pres">
      <dgm:prSet presAssocID="{75133BFE-6B0E-4DBB-B4B9-68F66EBE2204}" presName="descendantText" presStyleLbl="alignAcc1" presStyleIdx="1" presStyleCnt="4">
        <dgm:presLayoutVars>
          <dgm:bulletEnabled val="1"/>
        </dgm:presLayoutVars>
      </dgm:prSet>
      <dgm:spPr/>
      <dgm:t>
        <a:bodyPr/>
        <a:lstStyle/>
        <a:p>
          <a:endParaRPr lang="zh-CN" altLang="en-US"/>
        </a:p>
      </dgm:t>
    </dgm:pt>
    <dgm:pt modelId="{4D6A9639-ECAF-45DF-A4C7-F3D44EB3DF0A}" type="pres">
      <dgm:prSet presAssocID="{343A4E13-70C6-4471-89F1-05D34DD1D015}" presName="sp" presStyleCnt="0"/>
      <dgm:spPr>
        <a:scene3d>
          <a:camera prst="orthographicFront"/>
          <a:lightRig rig="threePt" dir="t"/>
        </a:scene3d>
        <a:sp3d>
          <a:bevelT/>
        </a:sp3d>
      </dgm:spPr>
    </dgm:pt>
    <dgm:pt modelId="{7D22FA85-692E-409E-8623-92F04739A33E}" type="pres">
      <dgm:prSet presAssocID="{01B9DFC2-10AF-413E-A5AA-EBF1514C8013}" presName="composite" presStyleCnt="0"/>
      <dgm:spPr>
        <a:scene3d>
          <a:camera prst="orthographicFront"/>
          <a:lightRig rig="threePt" dir="t"/>
        </a:scene3d>
        <a:sp3d>
          <a:bevelT/>
        </a:sp3d>
      </dgm:spPr>
    </dgm:pt>
    <dgm:pt modelId="{EA0BF2DB-9D55-4FB3-B440-CA3D06A93F71}" type="pres">
      <dgm:prSet presAssocID="{01B9DFC2-10AF-413E-A5AA-EBF1514C8013}" presName="parentText" presStyleLbl="alignNode1" presStyleIdx="2" presStyleCnt="4">
        <dgm:presLayoutVars>
          <dgm:chMax val="1"/>
          <dgm:bulletEnabled val="1"/>
        </dgm:presLayoutVars>
      </dgm:prSet>
      <dgm:spPr/>
      <dgm:t>
        <a:bodyPr/>
        <a:lstStyle/>
        <a:p>
          <a:endParaRPr lang="zh-CN" altLang="en-US"/>
        </a:p>
      </dgm:t>
    </dgm:pt>
    <dgm:pt modelId="{414A43B3-C122-4F73-9B5A-FE7021122B46}" type="pres">
      <dgm:prSet presAssocID="{01B9DFC2-10AF-413E-A5AA-EBF1514C8013}" presName="descendantText" presStyleLbl="alignAcc1" presStyleIdx="2" presStyleCnt="4">
        <dgm:presLayoutVars>
          <dgm:bulletEnabled val="1"/>
        </dgm:presLayoutVars>
      </dgm:prSet>
      <dgm:spPr/>
      <dgm:t>
        <a:bodyPr/>
        <a:lstStyle/>
        <a:p>
          <a:endParaRPr lang="zh-CN" altLang="en-US"/>
        </a:p>
      </dgm:t>
    </dgm:pt>
    <dgm:pt modelId="{5472887D-39FB-4135-B3E5-999207F4F548}" type="pres">
      <dgm:prSet presAssocID="{0339FC50-165C-4671-95D2-C5B298699E3A}" presName="sp" presStyleCnt="0"/>
      <dgm:spPr>
        <a:scene3d>
          <a:camera prst="orthographicFront"/>
          <a:lightRig rig="threePt" dir="t"/>
        </a:scene3d>
        <a:sp3d>
          <a:bevelT/>
        </a:sp3d>
      </dgm:spPr>
    </dgm:pt>
    <dgm:pt modelId="{DD6EDEF5-FD2F-4779-930B-E908458F6B6D}" type="pres">
      <dgm:prSet presAssocID="{5A6A24B7-A893-443F-A2E2-6A67D9E56AE5}" presName="composite" presStyleCnt="0"/>
      <dgm:spPr>
        <a:scene3d>
          <a:camera prst="orthographicFront"/>
          <a:lightRig rig="threePt" dir="t"/>
        </a:scene3d>
        <a:sp3d>
          <a:bevelT/>
        </a:sp3d>
      </dgm:spPr>
    </dgm:pt>
    <dgm:pt modelId="{833A12B2-CACD-4711-9840-DD33CF9E5E11}" type="pres">
      <dgm:prSet presAssocID="{5A6A24B7-A893-443F-A2E2-6A67D9E56AE5}" presName="parentText" presStyleLbl="alignNode1" presStyleIdx="3" presStyleCnt="4">
        <dgm:presLayoutVars>
          <dgm:chMax val="1"/>
          <dgm:bulletEnabled val="1"/>
        </dgm:presLayoutVars>
      </dgm:prSet>
      <dgm:spPr/>
      <dgm:t>
        <a:bodyPr/>
        <a:lstStyle/>
        <a:p>
          <a:endParaRPr lang="zh-CN" altLang="en-US"/>
        </a:p>
      </dgm:t>
    </dgm:pt>
    <dgm:pt modelId="{73045727-E4A1-4D0B-9DA4-DC0A11922EBD}" type="pres">
      <dgm:prSet presAssocID="{5A6A24B7-A893-443F-A2E2-6A67D9E56AE5}" presName="descendantText" presStyleLbl="alignAcc1" presStyleIdx="3" presStyleCnt="4">
        <dgm:presLayoutVars>
          <dgm:bulletEnabled val="1"/>
        </dgm:presLayoutVars>
      </dgm:prSet>
      <dgm:spPr/>
      <dgm:t>
        <a:bodyPr/>
        <a:lstStyle/>
        <a:p>
          <a:endParaRPr lang="zh-CN" altLang="en-US"/>
        </a:p>
      </dgm:t>
    </dgm:pt>
  </dgm:ptLst>
  <dgm:cxnLst>
    <dgm:cxn modelId="{C7DCCCBF-2653-4BC1-8BC1-CC8B1FFAAB20}" type="presOf" srcId="{130DAB32-480A-4472-9359-314F1A3902FD}" destId="{73045727-E4A1-4D0B-9DA4-DC0A11922EBD}" srcOrd="0" destOrd="0" presId="urn:microsoft.com/office/officeart/2005/8/layout/chevron2"/>
    <dgm:cxn modelId="{AE63D46B-0B11-4150-AF56-E044AE0C21C1}" type="presOf" srcId="{78827AAE-AB46-4689-9F51-6115669F999D}" destId="{D64727F3-4EAE-4463-894B-B29E688BB34B}" srcOrd="0" destOrd="0" presId="urn:microsoft.com/office/officeart/2005/8/layout/chevron2"/>
    <dgm:cxn modelId="{257C6D9C-9C1D-45B4-A455-E7A97391CB9F}" srcId="{1342E97B-D763-4B48-91D1-35D05A2F9D02}" destId="{5A6A24B7-A893-443F-A2E2-6A67D9E56AE5}" srcOrd="3" destOrd="0" parTransId="{2422DAE9-BA19-47F1-B4A2-ABB6A47618C4}" sibTransId="{393982CA-9DF7-4F7C-958D-78C0B751D069}"/>
    <dgm:cxn modelId="{B74E759A-8D21-4AC7-8527-D9D74FD1F619}" srcId="{4209B6D9-4A52-4A73-95E8-DDACFC6A4665}" destId="{78827AAE-AB46-4689-9F51-6115669F999D}" srcOrd="0" destOrd="0" parTransId="{61B561B7-2CF2-419D-B9E3-44B4E6774016}" sibTransId="{07CD3950-0F32-432A-A5EF-57A549BA5FB8}"/>
    <dgm:cxn modelId="{15DC5C4F-45E9-460D-B957-F18306E71979}" srcId="{1342E97B-D763-4B48-91D1-35D05A2F9D02}" destId="{4209B6D9-4A52-4A73-95E8-DDACFC6A4665}" srcOrd="0" destOrd="0" parTransId="{5E9F74E4-8D66-47E2-AAF3-9D6E7768FBF1}" sibTransId="{FC9E01D2-F9CD-4EA0-85D1-628D113CE36D}"/>
    <dgm:cxn modelId="{75127921-2028-4552-9594-F4BB881301D1}" type="presOf" srcId="{01B9DFC2-10AF-413E-A5AA-EBF1514C8013}" destId="{EA0BF2DB-9D55-4FB3-B440-CA3D06A93F71}" srcOrd="0" destOrd="0" presId="urn:microsoft.com/office/officeart/2005/8/layout/chevron2"/>
    <dgm:cxn modelId="{964C24B9-11F8-48CE-B8E0-32AB9B72C54F}" type="presOf" srcId="{75133BFE-6B0E-4DBB-B4B9-68F66EBE2204}" destId="{33B81DAA-3762-403B-B9BA-3E94C8270634}" srcOrd="0" destOrd="0" presId="urn:microsoft.com/office/officeart/2005/8/layout/chevron2"/>
    <dgm:cxn modelId="{9EA4360B-48FE-411A-B381-6B2BFDCFD8D6}" srcId="{01B9DFC2-10AF-413E-A5AA-EBF1514C8013}" destId="{FB9FF719-AAF7-4618-A0DF-C0DC535E8332}" srcOrd="0" destOrd="0" parTransId="{6A95DB3D-0CA8-4656-8EAA-5F9142BE2A35}" sibTransId="{50269F87-B0C9-46B5-9860-69274EF72462}"/>
    <dgm:cxn modelId="{2AA2D066-1186-4EAE-8A9C-F081823B42E8}" type="presOf" srcId="{FB9FF719-AAF7-4618-A0DF-C0DC535E8332}" destId="{414A43B3-C122-4F73-9B5A-FE7021122B46}" srcOrd="0" destOrd="0" presId="urn:microsoft.com/office/officeart/2005/8/layout/chevron2"/>
    <dgm:cxn modelId="{4AC318F0-06B9-4233-8E48-B5AC2070BB78}" srcId="{1342E97B-D763-4B48-91D1-35D05A2F9D02}" destId="{75133BFE-6B0E-4DBB-B4B9-68F66EBE2204}" srcOrd="1" destOrd="0" parTransId="{66EA9631-B644-4086-80AB-A9AD848F764B}" sibTransId="{343A4E13-70C6-4471-89F1-05D34DD1D015}"/>
    <dgm:cxn modelId="{9F3A4E0E-D1E4-4047-990C-5B47A9E8B3FF}" srcId="{5A6A24B7-A893-443F-A2E2-6A67D9E56AE5}" destId="{130DAB32-480A-4472-9359-314F1A3902FD}" srcOrd="0" destOrd="0" parTransId="{9D8095F4-3F3A-426F-8C88-85AC18C77464}" sibTransId="{ECD65C48-A5A3-4C1E-B152-466ACDE9D67B}"/>
    <dgm:cxn modelId="{9CB2A907-72E6-4D2F-94C2-670B690F4827}" type="presOf" srcId="{5A6A24B7-A893-443F-A2E2-6A67D9E56AE5}" destId="{833A12B2-CACD-4711-9840-DD33CF9E5E11}" srcOrd="0" destOrd="0" presId="urn:microsoft.com/office/officeart/2005/8/layout/chevron2"/>
    <dgm:cxn modelId="{91CD3387-0379-4D45-8C53-3931111BE3C1}" srcId="{75133BFE-6B0E-4DBB-B4B9-68F66EBE2204}" destId="{BCC917F5-5D6E-43F9-8DFE-605EB9BA8C51}" srcOrd="0" destOrd="0" parTransId="{3F4F3ED0-D3DB-4FDF-9239-5E74D6A11E23}" sibTransId="{1333E3C7-2983-4543-9287-7DBF8D04EE03}"/>
    <dgm:cxn modelId="{BB33D438-98BA-47D6-B4DF-584926EDED0B}" type="presOf" srcId="{4209B6D9-4A52-4A73-95E8-DDACFC6A4665}" destId="{7823F387-FE1A-4F5E-87F5-DCE52153C57E}" srcOrd="0" destOrd="0" presId="urn:microsoft.com/office/officeart/2005/8/layout/chevron2"/>
    <dgm:cxn modelId="{CAE5C91B-0EB6-45D2-932D-04D3A9C3A5E9}" srcId="{1342E97B-D763-4B48-91D1-35D05A2F9D02}" destId="{01B9DFC2-10AF-413E-A5AA-EBF1514C8013}" srcOrd="2" destOrd="0" parTransId="{6015DC22-E585-49E0-A4E3-C83297BF2D42}" sibTransId="{0339FC50-165C-4671-95D2-C5B298699E3A}"/>
    <dgm:cxn modelId="{CAB5313A-D1FC-4B3D-9BBB-9E717BE519D8}" type="presOf" srcId="{1342E97B-D763-4B48-91D1-35D05A2F9D02}" destId="{EF71B74B-DA01-431F-B581-81DB9DC075E2}" srcOrd="0" destOrd="0" presId="urn:microsoft.com/office/officeart/2005/8/layout/chevron2"/>
    <dgm:cxn modelId="{B0163E26-B4E7-4B0A-B788-F2B9FB2F88F5}" type="presOf" srcId="{BCC917F5-5D6E-43F9-8DFE-605EB9BA8C51}" destId="{D00A019F-394D-4CDA-9674-4B91093930EB}" srcOrd="0" destOrd="0" presId="urn:microsoft.com/office/officeart/2005/8/layout/chevron2"/>
    <dgm:cxn modelId="{991BD0E8-9C1A-47D4-B8AE-79607571E5E8}" type="presParOf" srcId="{EF71B74B-DA01-431F-B581-81DB9DC075E2}" destId="{BD8D9125-9A38-43FA-9AD5-428E6A60217B}" srcOrd="0" destOrd="0" presId="urn:microsoft.com/office/officeart/2005/8/layout/chevron2"/>
    <dgm:cxn modelId="{5774D76F-E054-4748-A244-C0F030143876}" type="presParOf" srcId="{BD8D9125-9A38-43FA-9AD5-428E6A60217B}" destId="{7823F387-FE1A-4F5E-87F5-DCE52153C57E}" srcOrd="0" destOrd="0" presId="urn:microsoft.com/office/officeart/2005/8/layout/chevron2"/>
    <dgm:cxn modelId="{7BC05F68-5604-44CD-ADA8-43F1742D00C0}" type="presParOf" srcId="{BD8D9125-9A38-43FA-9AD5-428E6A60217B}" destId="{D64727F3-4EAE-4463-894B-B29E688BB34B}" srcOrd="1" destOrd="0" presId="urn:microsoft.com/office/officeart/2005/8/layout/chevron2"/>
    <dgm:cxn modelId="{D175F769-18DA-41DA-8992-2B499328A5A5}" type="presParOf" srcId="{EF71B74B-DA01-431F-B581-81DB9DC075E2}" destId="{2F0D94A1-9AF7-420B-8D10-70D942618825}" srcOrd="1" destOrd="0" presId="urn:microsoft.com/office/officeart/2005/8/layout/chevron2"/>
    <dgm:cxn modelId="{D7C00A68-649C-4C8A-BD7A-1C938B90DA46}" type="presParOf" srcId="{EF71B74B-DA01-431F-B581-81DB9DC075E2}" destId="{432B8AF3-53CD-471A-963F-6E0E419BA993}" srcOrd="2" destOrd="0" presId="urn:microsoft.com/office/officeart/2005/8/layout/chevron2"/>
    <dgm:cxn modelId="{783F29C4-506D-4B18-B4C5-F12381217826}" type="presParOf" srcId="{432B8AF3-53CD-471A-963F-6E0E419BA993}" destId="{33B81DAA-3762-403B-B9BA-3E94C8270634}" srcOrd="0" destOrd="0" presId="urn:microsoft.com/office/officeart/2005/8/layout/chevron2"/>
    <dgm:cxn modelId="{8EF97957-E47A-4DEF-A8E1-F76BEAA42F3A}" type="presParOf" srcId="{432B8AF3-53CD-471A-963F-6E0E419BA993}" destId="{D00A019F-394D-4CDA-9674-4B91093930EB}" srcOrd="1" destOrd="0" presId="urn:microsoft.com/office/officeart/2005/8/layout/chevron2"/>
    <dgm:cxn modelId="{CF980648-49DC-4A92-9E01-706A91717CCC}" type="presParOf" srcId="{EF71B74B-DA01-431F-B581-81DB9DC075E2}" destId="{4D6A9639-ECAF-45DF-A4C7-F3D44EB3DF0A}" srcOrd="3" destOrd="0" presId="urn:microsoft.com/office/officeart/2005/8/layout/chevron2"/>
    <dgm:cxn modelId="{F051874F-9F27-463B-89BB-B085D4577C68}" type="presParOf" srcId="{EF71B74B-DA01-431F-B581-81DB9DC075E2}" destId="{7D22FA85-692E-409E-8623-92F04739A33E}" srcOrd="4" destOrd="0" presId="urn:microsoft.com/office/officeart/2005/8/layout/chevron2"/>
    <dgm:cxn modelId="{6B242D6A-B4A3-490D-A098-2C40B9737739}" type="presParOf" srcId="{7D22FA85-692E-409E-8623-92F04739A33E}" destId="{EA0BF2DB-9D55-4FB3-B440-CA3D06A93F71}" srcOrd="0" destOrd="0" presId="urn:microsoft.com/office/officeart/2005/8/layout/chevron2"/>
    <dgm:cxn modelId="{4B454810-5A8B-4C09-8689-CD7BDAEA21E0}" type="presParOf" srcId="{7D22FA85-692E-409E-8623-92F04739A33E}" destId="{414A43B3-C122-4F73-9B5A-FE7021122B46}" srcOrd="1" destOrd="0" presId="urn:microsoft.com/office/officeart/2005/8/layout/chevron2"/>
    <dgm:cxn modelId="{CB7300C1-9BE8-4A2E-B5E7-84DF625A34E4}" type="presParOf" srcId="{EF71B74B-DA01-431F-B581-81DB9DC075E2}" destId="{5472887D-39FB-4135-B3E5-999207F4F548}" srcOrd="5" destOrd="0" presId="urn:microsoft.com/office/officeart/2005/8/layout/chevron2"/>
    <dgm:cxn modelId="{6E38BB71-22F8-4DA2-AEF4-FDC092BF9B54}" type="presParOf" srcId="{EF71B74B-DA01-431F-B581-81DB9DC075E2}" destId="{DD6EDEF5-FD2F-4779-930B-E908458F6B6D}" srcOrd="6" destOrd="0" presId="urn:microsoft.com/office/officeart/2005/8/layout/chevron2"/>
    <dgm:cxn modelId="{2D650742-F301-4AB1-B5A2-9044F20402DC}" type="presParOf" srcId="{DD6EDEF5-FD2F-4779-930B-E908458F6B6D}" destId="{833A12B2-CACD-4711-9840-DD33CF9E5E11}" srcOrd="0" destOrd="0" presId="urn:microsoft.com/office/officeart/2005/8/layout/chevron2"/>
    <dgm:cxn modelId="{D2C7D392-AB97-4EAB-BE81-3BA453D99567}" type="presParOf" srcId="{DD6EDEF5-FD2F-4779-930B-E908458F6B6D}" destId="{73045727-E4A1-4D0B-9DA4-DC0A11922EBD}" srcOrd="1" destOrd="0" presId="urn:microsoft.com/office/officeart/2005/8/layout/chevron2"/>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42E97B-D763-4B48-91D1-35D05A2F9D02}"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zh-CN" altLang="en-US"/>
        </a:p>
      </dgm:t>
    </dgm:pt>
    <dgm:pt modelId="{4209B6D9-4A52-4A73-95E8-DDACFC6A4665}">
      <dgm:prSet phldrT="[文本]" custT="1"/>
      <dgm:spPr>
        <a:solidFill>
          <a:srgbClr val="FF0000"/>
        </a:solidFill>
        <a:scene3d>
          <a:camera prst="orthographicFront"/>
          <a:lightRig rig="threePt" dir="t"/>
        </a:scene3d>
        <a:sp3d>
          <a:bevelT/>
        </a:sp3d>
      </dgm:spPr>
      <dgm:t>
        <a:bodyPr/>
        <a:lstStyle/>
        <a:p>
          <a:r>
            <a:rPr lang="en-US" altLang="zh-CN" sz="3200" b="1" dirty="0" smtClean="0"/>
            <a:t>1</a:t>
          </a:r>
          <a:endParaRPr lang="zh-CN" altLang="en-US" sz="3200" b="1" dirty="0"/>
        </a:p>
      </dgm:t>
    </dgm:pt>
    <dgm:pt modelId="{5E9F74E4-8D66-47E2-AAF3-9D6E7768FBF1}" type="parTrans" cxnId="{15DC5C4F-45E9-460D-B957-F18306E71979}">
      <dgm:prSet/>
      <dgm:spPr/>
      <dgm:t>
        <a:bodyPr/>
        <a:lstStyle/>
        <a:p>
          <a:endParaRPr lang="zh-CN" altLang="en-US"/>
        </a:p>
      </dgm:t>
    </dgm:pt>
    <dgm:pt modelId="{FC9E01D2-F9CD-4EA0-85D1-628D113CE36D}" type="sibTrans" cxnId="{15DC5C4F-45E9-460D-B957-F18306E71979}">
      <dgm:prSet/>
      <dgm:spPr/>
      <dgm:t>
        <a:bodyPr/>
        <a:lstStyle/>
        <a:p>
          <a:endParaRPr lang="zh-CN" altLang="en-US"/>
        </a:p>
      </dgm:t>
    </dgm:pt>
    <dgm:pt modelId="{78827AAE-AB46-4689-9F51-6115669F999D}">
      <dgm:prSet phldrT="[文本]" custT="1"/>
      <dgm:spPr>
        <a:scene3d>
          <a:camera prst="orthographicFront"/>
          <a:lightRig rig="threePt" dir="t"/>
        </a:scene3d>
        <a:sp3d>
          <a:bevelT/>
        </a:sp3d>
      </dgm:spPr>
      <dgm:t>
        <a:bodyPr/>
        <a:lstStyle/>
        <a:p>
          <a:r>
            <a:rPr lang="zh-CN" altLang="en-US" sz="3200" b="1" dirty="0" smtClean="0">
              <a:ea typeface="宋体" pitchFamily="2" charset="-122"/>
            </a:rPr>
            <a:t>三维观察流水线</a:t>
          </a:r>
          <a:endParaRPr lang="zh-CN" altLang="en-US" sz="3200" dirty="0"/>
        </a:p>
      </dgm:t>
    </dgm:pt>
    <dgm:pt modelId="{61B561B7-2CF2-419D-B9E3-44B4E6774016}" type="parTrans" cxnId="{B74E759A-8D21-4AC7-8527-D9D74FD1F619}">
      <dgm:prSet/>
      <dgm:spPr/>
      <dgm:t>
        <a:bodyPr/>
        <a:lstStyle/>
        <a:p>
          <a:endParaRPr lang="zh-CN" altLang="en-US"/>
        </a:p>
      </dgm:t>
    </dgm:pt>
    <dgm:pt modelId="{07CD3950-0F32-432A-A5EF-57A549BA5FB8}" type="sibTrans" cxnId="{B74E759A-8D21-4AC7-8527-D9D74FD1F619}">
      <dgm:prSet/>
      <dgm:spPr/>
      <dgm:t>
        <a:bodyPr/>
        <a:lstStyle/>
        <a:p>
          <a:endParaRPr lang="zh-CN" altLang="en-US"/>
        </a:p>
      </dgm:t>
    </dgm:pt>
    <dgm:pt modelId="{75133BFE-6B0E-4DBB-B4B9-68F66EBE2204}">
      <dgm:prSet phldrT="[文本]" custT="1"/>
      <dgm:spPr>
        <a:solidFill>
          <a:srgbClr val="FF0000"/>
        </a:solidFill>
        <a:scene3d>
          <a:camera prst="orthographicFront"/>
          <a:lightRig rig="threePt" dir="t"/>
        </a:scene3d>
        <a:sp3d>
          <a:bevelT/>
        </a:sp3d>
      </dgm:spPr>
      <dgm:t>
        <a:bodyPr/>
        <a:lstStyle/>
        <a:p>
          <a:r>
            <a:rPr lang="en-US" altLang="zh-CN" sz="3200" b="1" dirty="0" smtClean="0"/>
            <a:t>2</a:t>
          </a:r>
          <a:endParaRPr lang="zh-CN" altLang="en-US" sz="3200" b="1" dirty="0" smtClean="0"/>
        </a:p>
      </dgm:t>
    </dgm:pt>
    <dgm:pt modelId="{66EA9631-B644-4086-80AB-A9AD848F764B}" type="parTrans" cxnId="{4AC318F0-06B9-4233-8E48-B5AC2070BB78}">
      <dgm:prSet/>
      <dgm:spPr/>
      <dgm:t>
        <a:bodyPr/>
        <a:lstStyle/>
        <a:p>
          <a:endParaRPr lang="zh-CN" altLang="en-US"/>
        </a:p>
      </dgm:t>
    </dgm:pt>
    <dgm:pt modelId="{343A4E13-70C6-4471-89F1-05D34DD1D015}" type="sibTrans" cxnId="{4AC318F0-06B9-4233-8E48-B5AC2070BB78}">
      <dgm:prSet/>
      <dgm:spPr/>
      <dgm:t>
        <a:bodyPr/>
        <a:lstStyle/>
        <a:p>
          <a:endParaRPr lang="zh-CN" altLang="en-US"/>
        </a:p>
      </dgm:t>
    </dgm:pt>
    <dgm:pt modelId="{BCC917F5-5D6E-43F9-8DFE-605EB9BA8C51}">
      <dgm:prSet phldrT="[文本]"/>
      <dgm:spPr>
        <a:scene3d>
          <a:camera prst="orthographicFront"/>
          <a:lightRig rig="threePt" dir="t"/>
        </a:scene3d>
        <a:sp3d>
          <a:bevelT/>
        </a:sp3d>
      </dgm:spPr>
      <dgm:t>
        <a:bodyPr/>
        <a:lstStyle/>
        <a:p>
          <a:r>
            <a:rPr lang="zh-CN" altLang="en-US" b="1" dirty="0" smtClean="0">
              <a:ea typeface="宋体" pitchFamily="2" charset="-122"/>
            </a:rPr>
            <a:t>观察变换</a:t>
          </a:r>
          <a:endParaRPr lang="zh-CN" altLang="en-US" dirty="0"/>
        </a:p>
      </dgm:t>
    </dgm:pt>
    <dgm:pt modelId="{3F4F3ED0-D3DB-4FDF-9239-5E74D6A11E23}" type="parTrans" cxnId="{91CD3387-0379-4D45-8C53-3931111BE3C1}">
      <dgm:prSet/>
      <dgm:spPr/>
      <dgm:t>
        <a:bodyPr/>
        <a:lstStyle/>
        <a:p>
          <a:endParaRPr lang="zh-CN" altLang="en-US"/>
        </a:p>
      </dgm:t>
    </dgm:pt>
    <dgm:pt modelId="{1333E3C7-2983-4543-9287-7DBF8D04EE03}" type="sibTrans" cxnId="{91CD3387-0379-4D45-8C53-3931111BE3C1}">
      <dgm:prSet/>
      <dgm:spPr/>
      <dgm:t>
        <a:bodyPr/>
        <a:lstStyle/>
        <a:p>
          <a:endParaRPr lang="zh-CN" altLang="en-US"/>
        </a:p>
      </dgm:t>
    </dgm:pt>
    <dgm:pt modelId="{01B9DFC2-10AF-413E-A5AA-EBF1514C8013}">
      <dgm:prSet phldrT="[文本]" custT="1"/>
      <dgm:spPr>
        <a:solidFill>
          <a:srgbClr val="FF0000"/>
        </a:solidFill>
        <a:scene3d>
          <a:camera prst="orthographicFront"/>
          <a:lightRig rig="threePt" dir="t"/>
        </a:scene3d>
        <a:sp3d>
          <a:bevelT/>
        </a:sp3d>
      </dgm:spPr>
      <dgm:t>
        <a:bodyPr/>
        <a:lstStyle/>
        <a:p>
          <a:r>
            <a:rPr lang="en-US" altLang="zh-CN" sz="3200" dirty="0" smtClean="0"/>
            <a:t>3</a:t>
          </a:r>
          <a:endParaRPr lang="zh-CN" altLang="en-US" sz="3200" dirty="0" smtClean="0"/>
        </a:p>
      </dgm:t>
    </dgm:pt>
    <dgm:pt modelId="{6015DC22-E585-49E0-A4E3-C83297BF2D42}" type="parTrans" cxnId="{CAE5C91B-0EB6-45D2-932D-04D3A9C3A5E9}">
      <dgm:prSet/>
      <dgm:spPr/>
      <dgm:t>
        <a:bodyPr/>
        <a:lstStyle/>
        <a:p>
          <a:endParaRPr lang="zh-CN" altLang="en-US"/>
        </a:p>
      </dgm:t>
    </dgm:pt>
    <dgm:pt modelId="{0339FC50-165C-4671-95D2-C5B298699E3A}" type="sibTrans" cxnId="{CAE5C91B-0EB6-45D2-932D-04D3A9C3A5E9}">
      <dgm:prSet/>
      <dgm:spPr/>
      <dgm:t>
        <a:bodyPr/>
        <a:lstStyle/>
        <a:p>
          <a:endParaRPr lang="zh-CN" altLang="en-US"/>
        </a:p>
      </dgm:t>
    </dgm:pt>
    <dgm:pt modelId="{FB9FF719-AAF7-4618-A0DF-C0DC535E8332}">
      <dgm:prSet phldrT="[文本]"/>
      <dgm:spPr>
        <a:scene3d>
          <a:camera prst="orthographicFront"/>
          <a:lightRig rig="threePt" dir="t"/>
        </a:scene3d>
        <a:sp3d>
          <a:bevelT/>
        </a:sp3d>
      </dgm:spPr>
      <dgm:t>
        <a:bodyPr/>
        <a:lstStyle/>
        <a:p>
          <a:r>
            <a:rPr lang="zh-CN" altLang="en-US" b="1" dirty="0" smtClean="0">
              <a:ea typeface="宋体" pitchFamily="2" charset="-122"/>
            </a:rPr>
            <a:t>投影变换 </a:t>
          </a:r>
          <a:endParaRPr lang="zh-CN" altLang="en-US" dirty="0"/>
        </a:p>
      </dgm:t>
    </dgm:pt>
    <dgm:pt modelId="{6A95DB3D-0CA8-4656-8EAA-5F9142BE2A35}" type="parTrans" cxnId="{9EA4360B-48FE-411A-B381-6B2BFDCFD8D6}">
      <dgm:prSet/>
      <dgm:spPr/>
      <dgm:t>
        <a:bodyPr/>
        <a:lstStyle/>
        <a:p>
          <a:endParaRPr lang="zh-CN" altLang="en-US"/>
        </a:p>
      </dgm:t>
    </dgm:pt>
    <dgm:pt modelId="{50269F87-B0C9-46B5-9860-69274EF72462}" type="sibTrans" cxnId="{9EA4360B-48FE-411A-B381-6B2BFDCFD8D6}">
      <dgm:prSet/>
      <dgm:spPr/>
      <dgm:t>
        <a:bodyPr/>
        <a:lstStyle/>
        <a:p>
          <a:endParaRPr lang="zh-CN" altLang="en-US"/>
        </a:p>
      </dgm:t>
    </dgm:pt>
    <dgm:pt modelId="{5A6A24B7-A893-443F-A2E2-6A67D9E56AE5}">
      <dgm:prSet custT="1"/>
      <dgm:spPr>
        <a:solidFill>
          <a:srgbClr val="FF0000"/>
        </a:solidFill>
        <a:scene3d>
          <a:camera prst="orthographicFront"/>
          <a:lightRig rig="threePt" dir="t"/>
        </a:scene3d>
        <a:sp3d>
          <a:bevelT/>
        </a:sp3d>
      </dgm:spPr>
      <dgm:t>
        <a:bodyPr/>
        <a:lstStyle/>
        <a:p>
          <a:r>
            <a:rPr lang="en-US" altLang="zh-CN" sz="3200" dirty="0" smtClean="0"/>
            <a:t>4</a:t>
          </a:r>
          <a:endParaRPr lang="zh-CN" altLang="en-US" sz="3200" dirty="0" smtClean="0"/>
        </a:p>
      </dgm:t>
    </dgm:pt>
    <dgm:pt modelId="{2422DAE9-BA19-47F1-B4A2-ABB6A47618C4}" type="parTrans" cxnId="{257C6D9C-9C1D-45B4-A455-E7A97391CB9F}">
      <dgm:prSet/>
      <dgm:spPr/>
      <dgm:t>
        <a:bodyPr/>
        <a:lstStyle/>
        <a:p>
          <a:endParaRPr lang="zh-CN" altLang="en-US"/>
        </a:p>
      </dgm:t>
    </dgm:pt>
    <dgm:pt modelId="{393982CA-9DF7-4F7C-958D-78C0B751D069}" type="sibTrans" cxnId="{257C6D9C-9C1D-45B4-A455-E7A97391CB9F}">
      <dgm:prSet/>
      <dgm:spPr/>
      <dgm:t>
        <a:bodyPr/>
        <a:lstStyle/>
        <a:p>
          <a:endParaRPr lang="zh-CN" altLang="en-US"/>
        </a:p>
      </dgm:t>
    </dgm:pt>
    <dgm:pt modelId="{130DAB32-480A-4472-9359-314F1A3902FD}">
      <dgm:prSet/>
      <dgm:spPr>
        <a:scene3d>
          <a:camera prst="orthographicFront"/>
          <a:lightRig rig="threePt" dir="t"/>
        </a:scene3d>
        <a:sp3d>
          <a:bevelT/>
        </a:sp3d>
      </dgm:spPr>
      <dgm:t>
        <a:bodyPr/>
        <a:lstStyle/>
        <a:p>
          <a:r>
            <a:rPr lang="zh-CN" altLang="en-US" b="1" dirty="0" smtClean="0">
              <a:ea typeface="宋体" pitchFamily="2" charset="-122"/>
            </a:rPr>
            <a:t>三维裁剪</a:t>
          </a:r>
          <a:endParaRPr lang="zh-CN" altLang="en-US" dirty="0"/>
        </a:p>
      </dgm:t>
    </dgm:pt>
    <dgm:pt modelId="{9D8095F4-3F3A-426F-8C88-85AC18C77464}" type="parTrans" cxnId="{9F3A4E0E-D1E4-4047-990C-5B47A9E8B3FF}">
      <dgm:prSet/>
      <dgm:spPr/>
      <dgm:t>
        <a:bodyPr/>
        <a:lstStyle/>
        <a:p>
          <a:endParaRPr lang="zh-CN" altLang="en-US"/>
        </a:p>
      </dgm:t>
    </dgm:pt>
    <dgm:pt modelId="{ECD65C48-A5A3-4C1E-B152-466ACDE9D67B}" type="sibTrans" cxnId="{9F3A4E0E-D1E4-4047-990C-5B47A9E8B3FF}">
      <dgm:prSet/>
      <dgm:spPr/>
      <dgm:t>
        <a:bodyPr/>
        <a:lstStyle/>
        <a:p>
          <a:endParaRPr lang="zh-CN" altLang="en-US"/>
        </a:p>
      </dgm:t>
    </dgm:pt>
    <dgm:pt modelId="{EF71B74B-DA01-431F-B581-81DB9DC075E2}" type="pres">
      <dgm:prSet presAssocID="{1342E97B-D763-4B48-91D1-35D05A2F9D02}" presName="linearFlow" presStyleCnt="0">
        <dgm:presLayoutVars>
          <dgm:dir/>
          <dgm:animLvl val="lvl"/>
          <dgm:resizeHandles val="exact"/>
        </dgm:presLayoutVars>
      </dgm:prSet>
      <dgm:spPr/>
      <dgm:t>
        <a:bodyPr/>
        <a:lstStyle/>
        <a:p>
          <a:endParaRPr lang="zh-CN" altLang="en-US"/>
        </a:p>
      </dgm:t>
    </dgm:pt>
    <dgm:pt modelId="{BD8D9125-9A38-43FA-9AD5-428E6A60217B}" type="pres">
      <dgm:prSet presAssocID="{4209B6D9-4A52-4A73-95E8-DDACFC6A4665}" presName="composite" presStyleCnt="0"/>
      <dgm:spPr>
        <a:scene3d>
          <a:camera prst="orthographicFront"/>
          <a:lightRig rig="threePt" dir="t"/>
        </a:scene3d>
        <a:sp3d>
          <a:bevelT/>
        </a:sp3d>
      </dgm:spPr>
    </dgm:pt>
    <dgm:pt modelId="{7823F387-FE1A-4F5E-87F5-DCE52153C57E}" type="pres">
      <dgm:prSet presAssocID="{4209B6D9-4A52-4A73-95E8-DDACFC6A4665}" presName="parentText" presStyleLbl="alignNode1" presStyleIdx="0" presStyleCnt="4">
        <dgm:presLayoutVars>
          <dgm:chMax val="1"/>
          <dgm:bulletEnabled val="1"/>
        </dgm:presLayoutVars>
      </dgm:prSet>
      <dgm:spPr/>
      <dgm:t>
        <a:bodyPr/>
        <a:lstStyle/>
        <a:p>
          <a:endParaRPr lang="zh-CN" altLang="en-US"/>
        </a:p>
      </dgm:t>
    </dgm:pt>
    <dgm:pt modelId="{D64727F3-4EAE-4463-894B-B29E688BB34B}" type="pres">
      <dgm:prSet presAssocID="{4209B6D9-4A52-4A73-95E8-DDACFC6A4665}" presName="descendantText" presStyleLbl="alignAcc1" presStyleIdx="0" presStyleCnt="4" custLinFactNeighborX="2236" custLinFactNeighborY="-50625">
        <dgm:presLayoutVars>
          <dgm:bulletEnabled val="1"/>
        </dgm:presLayoutVars>
      </dgm:prSet>
      <dgm:spPr/>
      <dgm:t>
        <a:bodyPr/>
        <a:lstStyle/>
        <a:p>
          <a:endParaRPr lang="zh-CN" altLang="en-US"/>
        </a:p>
      </dgm:t>
    </dgm:pt>
    <dgm:pt modelId="{2F0D94A1-9AF7-420B-8D10-70D942618825}" type="pres">
      <dgm:prSet presAssocID="{FC9E01D2-F9CD-4EA0-85D1-628D113CE36D}" presName="sp" presStyleCnt="0"/>
      <dgm:spPr>
        <a:scene3d>
          <a:camera prst="orthographicFront"/>
          <a:lightRig rig="threePt" dir="t"/>
        </a:scene3d>
        <a:sp3d>
          <a:bevelT/>
        </a:sp3d>
      </dgm:spPr>
    </dgm:pt>
    <dgm:pt modelId="{432B8AF3-53CD-471A-963F-6E0E419BA993}" type="pres">
      <dgm:prSet presAssocID="{75133BFE-6B0E-4DBB-B4B9-68F66EBE2204}" presName="composite" presStyleCnt="0"/>
      <dgm:spPr>
        <a:scene3d>
          <a:camera prst="orthographicFront"/>
          <a:lightRig rig="threePt" dir="t"/>
        </a:scene3d>
        <a:sp3d>
          <a:bevelT/>
        </a:sp3d>
      </dgm:spPr>
    </dgm:pt>
    <dgm:pt modelId="{33B81DAA-3762-403B-B9BA-3E94C8270634}" type="pres">
      <dgm:prSet presAssocID="{75133BFE-6B0E-4DBB-B4B9-68F66EBE2204}" presName="parentText" presStyleLbl="alignNode1" presStyleIdx="1" presStyleCnt="4">
        <dgm:presLayoutVars>
          <dgm:chMax val="1"/>
          <dgm:bulletEnabled val="1"/>
        </dgm:presLayoutVars>
      </dgm:prSet>
      <dgm:spPr/>
      <dgm:t>
        <a:bodyPr/>
        <a:lstStyle/>
        <a:p>
          <a:endParaRPr lang="zh-CN" altLang="en-US"/>
        </a:p>
      </dgm:t>
    </dgm:pt>
    <dgm:pt modelId="{D00A019F-394D-4CDA-9674-4B91093930EB}" type="pres">
      <dgm:prSet presAssocID="{75133BFE-6B0E-4DBB-B4B9-68F66EBE2204}" presName="descendantText" presStyleLbl="alignAcc1" presStyleIdx="1" presStyleCnt="4">
        <dgm:presLayoutVars>
          <dgm:bulletEnabled val="1"/>
        </dgm:presLayoutVars>
      </dgm:prSet>
      <dgm:spPr/>
      <dgm:t>
        <a:bodyPr/>
        <a:lstStyle/>
        <a:p>
          <a:endParaRPr lang="zh-CN" altLang="en-US"/>
        </a:p>
      </dgm:t>
    </dgm:pt>
    <dgm:pt modelId="{4D6A9639-ECAF-45DF-A4C7-F3D44EB3DF0A}" type="pres">
      <dgm:prSet presAssocID="{343A4E13-70C6-4471-89F1-05D34DD1D015}" presName="sp" presStyleCnt="0"/>
      <dgm:spPr>
        <a:scene3d>
          <a:camera prst="orthographicFront"/>
          <a:lightRig rig="threePt" dir="t"/>
        </a:scene3d>
        <a:sp3d>
          <a:bevelT/>
        </a:sp3d>
      </dgm:spPr>
    </dgm:pt>
    <dgm:pt modelId="{7D22FA85-692E-409E-8623-92F04739A33E}" type="pres">
      <dgm:prSet presAssocID="{01B9DFC2-10AF-413E-A5AA-EBF1514C8013}" presName="composite" presStyleCnt="0"/>
      <dgm:spPr>
        <a:scene3d>
          <a:camera prst="orthographicFront"/>
          <a:lightRig rig="threePt" dir="t"/>
        </a:scene3d>
        <a:sp3d>
          <a:bevelT/>
        </a:sp3d>
      </dgm:spPr>
    </dgm:pt>
    <dgm:pt modelId="{EA0BF2DB-9D55-4FB3-B440-CA3D06A93F71}" type="pres">
      <dgm:prSet presAssocID="{01B9DFC2-10AF-413E-A5AA-EBF1514C8013}" presName="parentText" presStyleLbl="alignNode1" presStyleIdx="2" presStyleCnt="4">
        <dgm:presLayoutVars>
          <dgm:chMax val="1"/>
          <dgm:bulletEnabled val="1"/>
        </dgm:presLayoutVars>
      </dgm:prSet>
      <dgm:spPr/>
      <dgm:t>
        <a:bodyPr/>
        <a:lstStyle/>
        <a:p>
          <a:endParaRPr lang="zh-CN" altLang="en-US"/>
        </a:p>
      </dgm:t>
    </dgm:pt>
    <dgm:pt modelId="{414A43B3-C122-4F73-9B5A-FE7021122B46}" type="pres">
      <dgm:prSet presAssocID="{01B9DFC2-10AF-413E-A5AA-EBF1514C8013}" presName="descendantText" presStyleLbl="alignAcc1" presStyleIdx="2" presStyleCnt="4">
        <dgm:presLayoutVars>
          <dgm:bulletEnabled val="1"/>
        </dgm:presLayoutVars>
      </dgm:prSet>
      <dgm:spPr/>
      <dgm:t>
        <a:bodyPr/>
        <a:lstStyle/>
        <a:p>
          <a:endParaRPr lang="zh-CN" altLang="en-US"/>
        </a:p>
      </dgm:t>
    </dgm:pt>
    <dgm:pt modelId="{5472887D-39FB-4135-B3E5-999207F4F548}" type="pres">
      <dgm:prSet presAssocID="{0339FC50-165C-4671-95D2-C5B298699E3A}" presName="sp" presStyleCnt="0"/>
      <dgm:spPr>
        <a:scene3d>
          <a:camera prst="orthographicFront"/>
          <a:lightRig rig="threePt" dir="t"/>
        </a:scene3d>
        <a:sp3d>
          <a:bevelT/>
        </a:sp3d>
      </dgm:spPr>
    </dgm:pt>
    <dgm:pt modelId="{DD6EDEF5-FD2F-4779-930B-E908458F6B6D}" type="pres">
      <dgm:prSet presAssocID="{5A6A24B7-A893-443F-A2E2-6A67D9E56AE5}" presName="composite" presStyleCnt="0"/>
      <dgm:spPr>
        <a:scene3d>
          <a:camera prst="orthographicFront"/>
          <a:lightRig rig="threePt" dir="t"/>
        </a:scene3d>
        <a:sp3d>
          <a:bevelT/>
        </a:sp3d>
      </dgm:spPr>
    </dgm:pt>
    <dgm:pt modelId="{833A12B2-CACD-4711-9840-DD33CF9E5E11}" type="pres">
      <dgm:prSet presAssocID="{5A6A24B7-A893-443F-A2E2-6A67D9E56AE5}" presName="parentText" presStyleLbl="alignNode1" presStyleIdx="3" presStyleCnt="4">
        <dgm:presLayoutVars>
          <dgm:chMax val="1"/>
          <dgm:bulletEnabled val="1"/>
        </dgm:presLayoutVars>
      </dgm:prSet>
      <dgm:spPr/>
      <dgm:t>
        <a:bodyPr/>
        <a:lstStyle/>
        <a:p>
          <a:endParaRPr lang="zh-CN" altLang="en-US"/>
        </a:p>
      </dgm:t>
    </dgm:pt>
    <dgm:pt modelId="{73045727-E4A1-4D0B-9DA4-DC0A11922EBD}" type="pres">
      <dgm:prSet presAssocID="{5A6A24B7-A893-443F-A2E2-6A67D9E56AE5}" presName="descendantText" presStyleLbl="alignAcc1" presStyleIdx="3" presStyleCnt="4">
        <dgm:presLayoutVars>
          <dgm:bulletEnabled val="1"/>
        </dgm:presLayoutVars>
      </dgm:prSet>
      <dgm:spPr/>
      <dgm:t>
        <a:bodyPr/>
        <a:lstStyle/>
        <a:p>
          <a:endParaRPr lang="zh-CN" altLang="en-US"/>
        </a:p>
      </dgm:t>
    </dgm:pt>
  </dgm:ptLst>
  <dgm:cxnLst>
    <dgm:cxn modelId="{CAE5C91B-0EB6-45D2-932D-04D3A9C3A5E9}" srcId="{1342E97B-D763-4B48-91D1-35D05A2F9D02}" destId="{01B9DFC2-10AF-413E-A5AA-EBF1514C8013}" srcOrd="2" destOrd="0" parTransId="{6015DC22-E585-49E0-A4E3-C83297BF2D42}" sibTransId="{0339FC50-165C-4671-95D2-C5B298699E3A}"/>
    <dgm:cxn modelId="{52CD545E-A1C6-4762-BFC4-C1539BC05715}" type="presOf" srcId="{FB9FF719-AAF7-4618-A0DF-C0DC535E8332}" destId="{414A43B3-C122-4F73-9B5A-FE7021122B46}" srcOrd="0" destOrd="0" presId="urn:microsoft.com/office/officeart/2005/8/layout/chevron2"/>
    <dgm:cxn modelId="{15DC5C4F-45E9-460D-B957-F18306E71979}" srcId="{1342E97B-D763-4B48-91D1-35D05A2F9D02}" destId="{4209B6D9-4A52-4A73-95E8-DDACFC6A4665}" srcOrd="0" destOrd="0" parTransId="{5E9F74E4-8D66-47E2-AAF3-9D6E7768FBF1}" sibTransId="{FC9E01D2-F9CD-4EA0-85D1-628D113CE36D}"/>
    <dgm:cxn modelId="{7C4D2520-EC1F-4ADF-A5D5-0555C4E8CC52}" type="presOf" srcId="{4209B6D9-4A52-4A73-95E8-DDACFC6A4665}" destId="{7823F387-FE1A-4F5E-87F5-DCE52153C57E}" srcOrd="0" destOrd="0" presId="urn:microsoft.com/office/officeart/2005/8/layout/chevron2"/>
    <dgm:cxn modelId="{82D8C694-4E23-46C6-9CA7-F355CEB577F4}" type="presOf" srcId="{130DAB32-480A-4472-9359-314F1A3902FD}" destId="{73045727-E4A1-4D0B-9DA4-DC0A11922EBD}" srcOrd="0" destOrd="0" presId="urn:microsoft.com/office/officeart/2005/8/layout/chevron2"/>
    <dgm:cxn modelId="{C6C2D57C-A5B1-48D7-912F-A3C8B8788CD3}" type="presOf" srcId="{01B9DFC2-10AF-413E-A5AA-EBF1514C8013}" destId="{EA0BF2DB-9D55-4FB3-B440-CA3D06A93F71}" srcOrd="0" destOrd="0" presId="urn:microsoft.com/office/officeart/2005/8/layout/chevron2"/>
    <dgm:cxn modelId="{257C6D9C-9C1D-45B4-A455-E7A97391CB9F}" srcId="{1342E97B-D763-4B48-91D1-35D05A2F9D02}" destId="{5A6A24B7-A893-443F-A2E2-6A67D9E56AE5}" srcOrd="3" destOrd="0" parTransId="{2422DAE9-BA19-47F1-B4A2-ABB6A47618C4}" sibTransId="{393982CA-9DF7-4F7C-958D-78C0B751D069}"/>
    <dgm:cxn modelId="{B74E759A-8D21-4AC7-8527-D9D74FD1F619}" srcId="{4209B6D9-4A52-4A73-95E8-DDACFC6A4665}" destId="{78827AAE-AB46-4689-9F51-6115669F999D}" srcOrd="0" destOrd="0" parTransId="{61B561B7-2CF2-419D-B9E3-44B4E6774016}" sibTransId="{07CD3950-0F32-432A-A5EF-57A549BA5FB8}"/>
    <dgm:cxn modelId="{9F3A4E0E-D1E4-4047-990C-5B47A9E8B3FF}" srcId="{5A6A24B7-A893-443F-A2E2-6A67D9E56AE5}" destId="{130DAB32-480A-4472-9359-314F1A3902FD}" srcOrd="0" destOrd="0" parTransId="{9D8095F4-3F3A-426F-8C88-85AC18C77464}" sibTransId="{ECD65C48-A5A3-4C1E-B152-466ACDE9D67B}"/>
    <dgm:cxn modelId="{9EA4360B-48FE-411A-B381-6B2BFDCFD8D6}" srcId="{01B9DFC2-10AF-413E-A5AA-EBF1514C8013}" destId="{FB9FF719-AAF7-4618-A0DF-C0DC535E8332}" srcOrd="0" destOrd="0" parTransId="{6A95DB3D-0CA8-4656-8EAA-5F9142BE2A35}" sibTransId="{50269F87-B0C9-46B5-9860-69274EF72462}"/>
    <dgm:cxn modelId="{82907BDE-EAE8-4879-921A-37E3A8810D0B}" type="presOf" srcId="{5A6A24B7-A893-443F-A2E2-6A67D9E56AE5}" destId="{833A12B2-CACD-4711-9840-DD33CF9E5E11}" srcOrd="0" destOrd="0" presId="urn:microsoft.com/office/officeart/2005/8/layout/chevron2"/>
    <dgm:cxn modelId="{4A2D1F1D-7945-41C0-90DB-0CFB55355FE8}" type="presOf" srcId="{78827AAE-AB46-4689-9F51-6115669F999D}" destId="{D64727F3-4EAE-4463-894B-B29E688BB34B}" srcOrd="0" destOrd="0" presId="urn:microsoft.com/office/officeart/2005/8/layout/chevron2"/>
    <dgm:cxn modelId="{2B82CB07-3F24-4E42-9C34-929624F348B1}" type="presOf" srcId="{75133BFE-6B0E-4DBB-B4B9-68F66EBE2204}" destId="{33B81DAA-3762-403B-B9BA-3E94C8270634}" srcOrd="0" destOrd="0" presId="urn:microsoft.com/office/officeart/2005/8/layout/chevron2"/>
    <dgm:cxn modelId="{4AC318F0-06B9-4233-8E48-B5AC2070BB78}" srcId="{1342E97B-D763-4B48-91D1-35D05A2F9D02}" destId="{75133BFE-6B0E-4DBB-B4B9-68F66EBE2204}" srcOrd="1" destOrd="0" parTransId="{66EA9631-B644-4086-80AB-A9AD848F764B}" sibTransId="{343A4E13-70C6-4471-89F1-05D34DD1D015}"/>
    <dgm:cxn modelId="{91CD3387-0379-4D45-8C53-3931111BE3C1}" srcId="{75133BFE-6B0E-4DBB-B4B9-68F66EBE2204}" destId="{BCC917F5-5D6E-43F9-8DFE-605EB9BA8C51}" srcOrd="0" destOrd="0" parTransId="{3F4F3ED0-D3DB-4FDF-9239-5E74D6A11E23}" sibTransId="{1333E3C7-2983-4543-9287-7DBF8D04EE03}"/>
    <dgm:cxn modelId="{5FE40B7B-16CA-4832-97D4-6B5EDE5C03F9}" type="presOf" srcId="{1342E97B-D763-4B48-91D1-35D05A2F9D02}" destId="{EF71B74B-DA01-431F-B581-81DB9DC075E2}" srcOrd="0" destOrd="0" presId="urn:microsoft.com/office/officeart/2005/8/layout/chevron2"/>
    <dgm:cxn modelId="{BF5C5E8D-6013-4B6A-B81C-27D40956D078}" type="presOf" srcId="{BCC917F5-5D6E-43F9-8DFE-605EB9BA8C51}" destId="{D00A019F-394D-4CDA-9674-4B91093930EB}" srcOrd="0" destOrd="0" presId="urn:microsoft.com/office/officeart/2005/8/layout/chevron2"/>
    <dgm:cxn modelId="{B4DF983C-3B3E-48B1-80A8-A7CAAF5487AF}" type="presParOf" srcId="{EF71B74B-DA01-431F-B581-81DB9DC075E2}" destId="{BD8D9125-9A38-43FA-9AD5-428E6A60217B}" srcOrd="0" destOrd="0" presId="urn:microsoft.com/office/officeart/2005/8/layout/chevron2"/>
    <dgm:cxn modelId="{A23AB5F3-1D67-4148-A635-B7E54D3816E7}" type="presParOf" srcId="{BD8D9125-9A38-43FA-9AD5-428E6A60217B}" destId="{7823F387-FE1A-4F5E-87F5-DCE52153C57E}" srcOrd="0" destOrd="0" presId="urn:microsoft.com/office/officeart/2005/8/layout/chevron2"/>
    <dgm:cxn modelId="{27285452-A3F1-466D-A280-9155AFE778F5}" type="presParOf" srcId="{BD8D9125-9A38-43FA-9AD5-428E6A60217B}" destId="{D64727F3-4EAE-4463-894B-B29E688BB34B}" srcOrd="1" destOrd="0" presId="urn:microsoft.com/office/officeart/2005/8/layout/chevron2"/>
    <dgm:cxn modelId="{2FD80D64-3116-470C-B1D3-E48D83632ECC}" type="presParOf" srcId="{EF71B74B-DA01-431F-B581-81DB9DC075E2}" destId="{2F0D94A1-9AF7-420B-8D10-70D942618825}" srcOrd="1" destOrd="0" presId="urn:microsoft.com/office/officeart/2005/8/layout/chevron2"/>
    <dgm:cxn modelId="{95DBB50C-D890-4A26-8517-2858DA366760}" type="presParOf" srcId="{EF71B74B-DA01-431F-B581-81DB9DC075E2}" destId="{432B8AF3-53CD-471A-963F-6E0E419BA993}" srcOrd="2" destOrd="0" presId="urn:microsoft.com/office/officeart/2005/8/layout/chevron2"/>
    <dgm:cxn modelId="{8B9BD482-08DE-4B32-801B-4CC1A083A258}" type="presParOf" srcId="{432B8AF3-53CD-471A-963F-6E0E419BA993}" destId="{33B81DAA-3762-403B-B9BA-3E94C8270634}" srcOrd="0" destOrd="0" presId="urn:microsoft.com/office/officeart/2005/8/layout/chevron2"/>
    <dgm:cxn modelId="{888E6C01-9F3B-4463-BD19-D1427391794D}" type="presParOf" srcId="{432B8AF3-53CD-471A-963F-6E0E419BA993}" destId="{D00A019F-394D-4CDA-9674-4B91093930EB}" srcOrd="1" destOrd="0" presId="urn:microsoft.com/office/officeart/2005/8/layout/chevron2"/>
    <dgm:cxn modelId="{F7B3C1E1-22CC-4EE6-899A-C3F9D16FCCB0}" type="presParOf" srcId="{EF71B74B-DA01-431F-B581-81DB9DC075E2}" destId="{4D6A9639-ECAF-45DF-A4C7-F3D44EB3DF0A}" srcOrd="3" destOrd="0" presId="urn:microsoft.com/office/officeart/2005/8/layout/chevron2"/>
    <dgm:cxn modelId="{C73EA6E5-8E90-4887-9B11-BA3AE7D5C81A}" type="presParOf" srcId="{EF71B74B-DA01-431F-B581-81DB9DC075E2}" destId="{7D22FA85-692E-409E-8623-92F04739A33E}" srcOrd="4" destOrd="0" presId="urn:microsoft.com/office/officeart/2005/8/layout/chevron2"/>
    <dgm:cxn modelId="{907A3F76-AE4D-460F-A58C-8D87B698AED1}" type="presParOf" srcId="{7D22FA85-692E-409E-8623-92F04739A33E}" destId="{EA0BF2DB-9D55-4FB3-B440-CA3D06A93F71}" srcOrd="0" destOrd="0" presId="urn:microsoft.com/office/officeart/2005/8/layout/chevron2"/>
    <dgm:cxn modelId="{15A7F4FF-CCB9-44B7-93BC-FFA261758501}" type="presParOf" srcId="{7D22FA85-692E-409E-8623-92F04739A33E}" destId="{414A43B3-C122-4F73-9B5A-FE7021122B46}" srcOrd="1" destOrd="0" presId="urn:microsoft.com/office/officeart/2005/8/layout/chevron2"/>
    <dgm:cxn modelId="{5F7AE96A-BE44-4E0F-A2BF-4B1D5196E11B}" type="presParOf" srcId="{EF71B74B-DA01-431F-B581-81DB9DC075E2}" destId="{5472887D-39FB-4135-B3E5-999207F4F548}" srcOrd="5" destOrd="0" presId="urn:microsoft.com/office/officeart/2005/8/layout/chevron2"/>
    <dgm:cxn modelId="{5E29CBAB-BBFA-406B-9CBC-A884665DD2F7}" type="presParOf" srcId="{EF71B74B-DA01-431F-B581-81DB9DC075E2}" destId="{DD6EDEF5-FD2F-4779-930B-E908458F6B6D}" srcOrd="6" destOrd="0" presId="urn:microsoft.com/office/officeart/2005/8/layout/chevron2"/>
    <dgm:cxn modelId="{11B12254-A178-4947-9B13-E44175C158EA}" type="presParOf" srcId="{DD6EDEF5-FD2F-4779-930B-E908458F6B6D}" destId="{833A12B2-CACD-4711-9840-DD33CF9E5E11}" srcOrd="0" destOrd="0" presId="urn:microsoft.com/office/officeart/2005/8/layout/chevron2"/>
    <dgm:cxn modelId="{5A5A6DF0-84A0-4B42-B7EE-ECF15B93E561}" type="presParOf" srcId="{DD6EDEF5-FD2F-4779-930B-E908458F6B6D}" destId="{73045727-E4A1-4D0B-9DA4-DC0A11922EBD}" srcOrd="1" destOrd="0" presId="urn:microsoft.com/office/officeart/2005/8/layout/chevron2"/>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3F387-FE1A-4F5E-87F5-DCE52153C57E}">
      <dsp:nvSpPr>
        <dsp:cNvPr id="0" name=""/>
        <dsp:cNvSpPr/>
      </dsp:nvSpPr>
      <dsp:spPr>
        <a:xfrm rot="5400000">
          <a:off x="-141349" y="144414"/>
          <a:ext cx="942327" cy="659629"/>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b="1" kern="1200" dirty="0" smtClean="0"/>
            <a:t>1</a:t>
          </a:r>
          <a:endParaRPr lang="zh-CN" altLang="en-US" sz="3200" b="1" kern="1200" dirty="0"/>
        </a:p>
      </dsp:txBody>
      <dsp:txXfrm rot="-5400000">
        <a:off x="1" y="332880"/>
        <a:ext cx="659629" cy="282698"/>
      </dsp:txXfrm>
    </dsp:sp>
    <dsp:sp modelId="{D64727F3-4EAE-4463-894B-B29E688BB34B}">
      <dsp:nvSpPr>
        <dsp:cNvPr id="0" name=""/>
        <dsp:cNvSpPr/>
      </dsp:nvSpPr>
      <dsp:spPr>
        <a:xfrm rot="5400000">
          <a:off x="3397520" y="-2737891"/>
          <a:ext cx="612834" cy="608861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smtClean="0">
              <a:ea typeface="宋体" pitchFamily="2" charset="-122"/>
            </a:rPr>
            <a:t>三维观察流水线</a:t>
          </a:r>
          <a:endParaRPr lang="zh-CN" altLang="en-US" sz="3200" kern="1200" dirty="0"/>
        </a:p>
      </dsp:txBody>
      <dsp:txXfrm rot="-5400000">
        <a:off x="659629" y="29916"/>
        <a:ext cx="6058701" cy="553002"/>
      </dsp:txXfrm>
    </dsp:sp>
    <dsp:sp modelId="{33B81DAA-3762-403B-B9BA-3E94C8270634}">
      <dsp:nvSpPr>
        <dsp:cNvPr id="0" name=""/>
        <dsp:cNvSpPr/>
      </dsp:nvSpPr>
      <dsp:spPr>
        <a:xfrm rot="5400000">
          <a:off x="-141349" y="934660"/>
          <a:ext cx="942327" cy="659629"/>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b="1" kern="1200" dirty="0" smtClean="0"/>
            <a:t>2</a:t>
          </a:r>
          <a:endParaRPr lang="zh-CN" altLang="en-US" sz="3200" b="1" kern="1200" dirty="0" smtClean="0"/>
        </a:p>
      </dsp:txBody>
      <dsp:txXfrm rot="-5400000">
        <a:off x="1" y="1123126"/>
        <a:ext cx="659629" cy="282698"/>
      </dsp:txXfrm>
    </dsp:sp>
    <dsp:sp modelId="{D00A019F-394D-4CDA-9674-4B91093930EB}">
      <dsp:nvSpPr>
        <dsp:cNvPr id="0" name=""/>
        <dsp:cNvSpPr/>
      </dsp:nvSpPr>
      <dsp:spPr>
        <a:xfrm rot="5400000">
          <a:off x="3397681" y="-1944740"/>
          <a:ext cx="612512" cy="608861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41808" tIns="21590" rIns="21590" bIns="21590" numCol="1" spcCol="1270" anchor="ctr" anchorCtr="0">
          <a:noAutofit/>
        </a:bodyPr>
        <a:lstStyle/>
        <a:p>
          <a:pPr marL="285750" lvl="1" indent="-285750" algn="l" defTabSz="1511300">
            <a:lnSpc>
              <a:spcPct val="90000"/>
            </a:lnSpc>
            <a:spcBef>
              <a:spcPct val="0"/>
            </a:spcBef>
            <a:spcAft>
              <a:spcPct val="15000"/>
            </a:spcAft>
            <a:buChar char="••"/>
          </a:pPr>
          <a:r>
            <a:rPr lang="zh-CN" altLang="en-US" sz="3400" b="1" kern="1200" dirty="0" smtClean="0">
              <a:ea typeface="宋体" pitchFamily="2" charset="-122"/>
            </a:rPr>
            <a:t>观察变换</a:t>
          </a:r>
          <a:endParaRPr lang="zh-CN" altLang="en-US" sz="3400" kern="1200" dirty="0"/>
        </a:p>
      </dsp:txBody>
      <dsp:txXfrm rot="-5400000">
        <a:off x="659629" y="823212"/>
        <a:ext cx="6058717" cy="552712"/>
      </dsp:txXfrm>
    </dsp:sp>
    <dsp:sp modelId="{EA0BF2DB-9D55-4FB3-B440-CA3D06A93F71}">
      <dsp:nvSpPr>
        <dsp:cNvPr id="0" name=""/>
        <dsp:cNvSpPr/>
      </dsp:nvSpPr>
      <dsp:spPr>
        <a:xfrm rot="5400000">
          <a:off x="-141349" y="1724907"/>
          <a:ext cx="942327" cy="659629"/>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t>3</a:t>
          </a:r>
          <a:endParaRPr lang="zh-CN" altLang="en-US" sz="3200" kern="1200" dirty="0" smtClean="0"/>
        </a:p>
      </dsp:txBody>
      <dsp:txXfrm rot="-5400000">
        <a:off x="1" y="1913373"/>
        <a:ext cx="659629" cy="282698"/>
      </dsp:txXfrm>
    </dsp:sp>
    <dsp:sp modelId="{414A43B3-C122-4F73-9B5A-FE7021122B46}">
      <dsp:nvSpPr>
        <dsp:cNvPr id="0" name=""/>
        <dsp:cNvSpPr/>
      </dsp:nvSpPr>
      <dsp:spPr>
        <a:xfrm rot="5400000">
          <a:off x="3397681" y="-1154494"/>
          <a:ext cx="612512" cy="608861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41808" tIns="21590" rIns="21590" bIns="21590" numCol="1" spcCol="1270" anchor="ctr" anchorCtr="0">
          <a:noAutofit/>
        </a:bodyPr>
        <a:lstStyle/>
        <a:p>
          <a:pPr marL="285750" lvl="1" indent="-285750" algn="l" defTabSz="1511300">
            <a:lnSpc>
              <a:spcPct val="90000"/>
            </a:lnSpc>
            <a:spcBef>
              <a:spcPct val="0"/>
            </a:spcBef>
            <a:spcAft>
              <a:spcPct val="15000"/>
            </a:spcAft>
            <a:buChar char="••"/>
          </a:pPr>
          <a:r>
            <a:rPr lang="zh-CN" altLang="en-US" sz="3400" b="1" kern="1200" dirty="0" smtClean="0">
              <a:ea typeface="宋体" pitchFamily="2" charset="-122"/>
            </a:rPr>
            <a:t>投影变换 </a:t>
          </a:r>
          <a:endParaRPr lang="zh-CN" altLang="en-US" sz="3400" kern="1200" dirty="0"/>
        </a:p>
      </dsp:txBody>
      <dsp:txXfrm rot="-5400000">
        <a:off x="659629" y="1613458"/>
        <a:ext cx="6058717" cy="552712"/>
      </dsp:txXfrm>
    </dsp:sp>
    <dsp:sp modelId="{833A12B2-CACD-4711-9840-DD33CF9E5E11}">
      <dsp:nvSpPr>
        <dsp:cNvPr id="0" name=""/>
        <dsp:cNvSpPr/>
      </dsp:nvSpPr>
      <dsp:spPr>
        <a:xfrm rot="5400000">
          <a:off x="-141349" y="2515153"/>
          <a:ext cx="942327" cy="659629"/>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t>4</a:t>
          </a:r>
          <a:endParaRPr lang="zh-CN" altLang="en-US" sz="3200" kern="1200" dirty="0" smtClean="0"/>
        </a:p>
      </dsp:txBody>
      <dsp:txXfrm rot="-5400000">
        <a:off x="1" y="2703619"/>
        <a:ext cx="659629" cy="282698"/>
      </dsp:txXfrm>
    </dsp:sp>
    <dsp:sp modelId="{73045727-E4A1-4D0B-9DA4-DC0A11922EBD}">
      <dsp:nvSpPr>
        <dsp:cNvPr id="0" name=""/>
        <dsp:cNvSpPr/>
      </dsp:nvSpPr>
      <dsp:spPr>
        <a:xfrm rot="5400000">
          <a:off x="3397681" y="-364247"/>
          <a:ext cx="612512" cy="608861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41808" tIns="21590" rIns="21590" bIns="21590" numCol="1" spcCol="1270" anchor="ctr" anchorCtr="0">
          <a:noAutofit/>
        </a:bodyPr>
        <a:lstStyle/>
        <a:p>
          <a:pPr marL="285750" lvl="1" indent="-285750" algn="l" defTabSz="1511300">
            <a:lnSpc>
              <a:spcPct val="90000"/>
            </a:lnSpc>
            <a:spcBef>
              <a:spcPct val="0"/>
            </a:spcBef>
            <a:spcAft>
              <a:spcPct val="15000"/>
            </a:spcAft>
            <a:buChar char="••"/>
          </a:pPr>
          <a:r>
            <a:rPr lang="zh-CN" altLang="en-US" sz="3400" b="1" kern="1200" dirty="0" smtClean="0">
              <a:ea typeface="宋体" pitchFamily="2" charset="-122"/>
            </a:rPr>
            <a:t>三维裁剪</a:t>
          </a:r>
          <a:endParaRPr lang="zh-CN" altLang="en-US" sz="3400" kern="1200" dirty="0"/>
        </a:p>
      </dsp:txBody>
      <dsp:txXfrm rot="-5400000">
        <a:off x="659629" y="2403705"/>
        <a:ext cx="6058717" cy="552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3F387-FE1A-4F5E-87F5-DCE52153C57E}">
      <dsp:nvSpPr>
        <dsp:cNvPr id="0" name=""/>
        <dsp:cNvSpPr/>
      </dsp:nvSpPr>
      <dsp:spPr>
        <a:xfrm rot="5400000">
          <a:off x="-139270" y="143232"/>
          <a:ext cx="928467" cy="649927"/>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b="1" kern="1200" dirty="0" smtClean="0"/>
            <a:t>1</a:t>
          </a:r>
          <a:endParaRPr lang="zh-CN" altLang="en-US" sz="3200" b="1" kern="1200" dirty="0"/>
        </a:p>
      </dsp:txBody>
      <dsp:txXfrm rot="-5400000">
        <a:off x="1" y="328926"/>
        <a:ext cx="649927" cy="278540"/>
      </dsp:txXfrm>
    </dsp:sp>
    <dsp:sp modelId="{D64727F3-4EAE-4463-894B-B29E688BB34B}">
      <dsp:nvSpPr>
        <dsp:cNvPr id="0" name=""/>
        <dsp:cNvSpPr/>
      </dsp:nvSpPr>
      <dsp:spPr>
        <a:xfrm rot="5400000">
          <a:off x="3397176" y="-2747249"/>
          <a:ext cx="603821" cy="60983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smtClean="0">
              <a:ea typeface="宋体" pitchFamily="2" charset="-122"/>
            </a:rPr>
            <a:t>三维观察流水线</a:t>
          </a:r>
          <a:endParaRPr lang="zh-CN" altLang="en-US" sz="3200" kern="1200" dirty="0"/>
        </a:p>
      </dsp:txBody>
      <dsp:txXfrm rot="-5400000">
        <a:off x="649927" y="29476"/>
        <a:ext cx="6068843" cy="544869"/>
      </dsp:txXfrm>
    </dsp:sp>
    <dsp:sp modelId="{33B81DAA-3762-403B-B9BA-3E94C8270634}">
      <dsp:nvSpPr>
        <dsp:cNvPr id="0" name=""/>
        <dsp:cNvSpPr/>
      </dsp:nvSpPr>
      <dsp:spPr>
        <a:xfrm rot="5400000">
          <a:off x="-139270" y="919357"/>
          <a:ext cx="928467" cy="649927"/>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b="1" kern="1200" dirty="0" smtClean="0"/>
            <a:t>2</a:t>
          </a:r>
          <a:endParaRPr lang="zh-CN" altLang="en-US" sz="3200" b="1" kern="1200" dirty="0" smtClean="0"/>
        </a:p>
      </dsp:txBody>
      <dsp:txXfrm rot="-5400000">
        <a:off x="1" y="1105051"/>
        <a:ext cx="649927" cy="278540"/>
      </dsp:txXfrm>
    </dsp:sp>
    <dsp:sp modelId="{D00A019F-394D-4CDA-9674-4B91093930EB}">
      <dsp:nvSpPr>
        <dsp:cNvPr id="0" name=""/>
        <dsp:cNvSpPr/>
      </dsp:nvSpPr>
      <dsp:spPr>
        <a:xfrm rot="5400000">
          <a:off x="3397335" y="-1967320"/>
          <a:ext cx="603503" cy="60983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34696" tIns="20955" rIns="20955" bIns="20955" numCol="1" spcCol="1270" anchor="ctr" anchorCtr="0">
          <a:noAutofit/>
        </a:bodyPr>
        <a:lstStyle/>
        <a:p>
          <a:pPr marL="285750" lvl="1" indent="-285750" algn="l" defTabSz="1466850">
            <a:lnSpc>
              <a:spcPct val="90000"/>
            </a:lnSpc>
            <a:spcBef>
              <a:spcPct val="0"/>
            </a:spcBef>
            <a:spcAft>
              <a:spcPct val="15000"/>
            </a:spcAft>
            <a:buChar char="••"/>
          </a:pPr>
          <a:r>
            <a:rPr lang="zh-CN" altLang="en-US" sz="3300" b="1" kern="1200" dirty="0" smtClean="0">
              <a:ea typeface="宋体" pitchFamily="2" charset="-122"/>
            </a:rPr>
            <a:t>观察变换</a:t>
          </a:r>
          <a:endParaRPr lang="zh-CN" altLang="en-US" sz="3300" kern="1200" dirty="0"/>
        </a:p>
      </dsp:txBody>
      <dsp:txXfrm rot="-5400000">
        <a:off x="649928" y="809548"/>
        <a:ext cx="6068858" cy="544581"/>
      </dsp:txXfrm>
    </dsp:sp>
    <dsp:sp modelId="{EA0BF2DB-9D55-4FB3-B440-CA3D06A93F71}">
      <dsp:nvSpPr>
        <dsp:cNvPr id="0" name=""/>
        <dsp:cNvSpPr/>
      </dsp:nvSpPr>
      <dsp:spPr>
        <a:xfrm rot="5400000">
          <a:off x="-139270" y="1695483"/>
          <a:ext cx="928467" cy="649927"/>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t>3</a:t>
          </a:r>
          <a:endParaRPr lang="zh-CN" altLang="en-US" sz="3200" kern="1200" dirty="0" smtClean="0"/>
        </a:p>
      </dsp:txBody>
      <dsp:txXfrm rot="-5400000">
        <a:off x="1" y="1881177"/>
        <a:ext cx="649927" cy="278540"/>
      </dsp:txXfrm>
    </dsp:sp>
    <dsp:sp modelId="{414A43B3-C122-4F73-9B5A-FE7021122B46}">
      <dsp:nvSpPr>
        <dsp:cNvPr id="0" name=""/>
        <dsp:cNvSpPr/>
      </dsp:nvSpPr>
      <dsp:spPr>
        <a:xfrm rot="5400000">
          <a:off x="3397335" y="-1191195"/>
          <a:ext cx="603503" cy="60983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34696" tIns="20955" rIns="20955" bIns="20955" numCol="1" spcCol="1270" anchor="ctr" anchorCtr="0">
          <a:noAutofit/>
        </a:bodyPr>
        <a:lstStyle/>
        <a:p>
          <a:pPr marL="285750" lvl="1" indent="-285750" algn="l" defTabSz="1466850">
            <a:lnSpc>
              <a:spcPct val="90000"/>
            </a:lnSpc>
            <a:spcBef>
              <a:spcPct val="0"/>
            </a:spcBef>
            <a:spcAft>
              <a:spcPct val="15000"/>
            </a:spcAft>
            <a:buChar char="••"/>
          </a:pPr>
          <a:r>
            <a:rPr lang="zh-CN" altLang="en-US" sz="3300" b="1" kern="1200" dirty="0" smtClean="0">
              <a:ea typeface="宋体" pitchFamily="2" charset="-122"/>
            </a:rPr>
            <a:t>投影变换 </a:t>
          </a:r>
          <a:endParaRPr lang="zh-CN" altLang="en-US" sz="3300" kern="1200" dirty="0"/>
        </a:p>
      </dsp:txBody>
      <dsp:txXfrm rot="-5400000">
        <a:off x="649928" y="1585673"/>
        <a:ext cx="6068858" cy="544581"/>
      </dsp:txXfrm>
    </dsp:sp>
    <dsp:sp modelId="{833A12B2-CACD-4711-9840-DD33CF9E5E11}">
      <dsp:nvSpPr>
        <dsp:cNvPr id="0" name=""/>
        <dsp:cNvSpPr/>
      </dsp:nvSpPr>
      <dsp:spPr>
        <a:xfrm rot="5400000">
          <a:off x="-139270" y="2471608"/>
          <a:ext cx="928467" cy="649927"/>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t>4</a:t>
          </a:r>
          <a:endParaRPr lang="zh-CN" altLang="en-US" sz="3200" kern="1200" dirty="0" smtClean="0"/>
        </a:p>
      </dsp:txBody>
      <dsp:txXfrm rot="-5400000">
        <a:off x="1" y="2657302"/>
        <a:ext cx="649927" cy="278540"/>
      </dsp:txXfrm>
    </dsp:sp>
    <dsp:sp modelId="{73045727-E4A1-4D0B-9DA4-DC0A11922EBD}">
      <dsp:nvSpPr>
        <dsp:cNvPr id="0" name=""/>
        <dsp:cNvSpPr/>
      </dsp:nvSpPr>
      <dsp:spPr>
        <a:xfrm rot="5400000">
          <a:off x="3397335" y="-415069"/>
          <a:ext cx="603503" cy="60983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34696" tIns="20955" rIns="20955" bIns="20955" numCol="1" spcCol="1270" anchor="ctr" anchorCtr="0">
          <a:noAutofit/>
        </a:bodyPr>
        <a:lstStyle/>
        <a:p>
          <a:pPr marL="285750" lvl="1" indent="-285750" algn="l" defTabSz="1466850">
            <a:lnSpc>
              <a:spcPct val="90000"/>
            </a:lnSpc>
            <a:spcBef>
              <a:spcPct val="0"/>
            </a:spcBef>
            <a:spcAft>
              <a:spcPct val="15000"/>
            </a:spcAft>
            <a:buChar char="••"/>
          </a:pPr>
          <a:r>
            <a:rPr lang="zh-CN" altLang="en-US" sz="3300" b="1" kern="1200" dirty="0" smtClean="0">
              <a:ea typeface="宋体" pitchFamily="2" charset="-122"/>
            </a:rPr>
            <a:t>三维裁剪</a:t>
          </a:r>
          <a:endParaRPr lang="zh-CN" altLang="en-US" sz="3300" kern="1200" dirty="0"/>
        </a:p>
      </dsp:txBody>
      <dsp:txXfrm rot="-5400000">
        <a:off x="649928" y="2361799"/>
        <a:ext cx="6068858" cy="5445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3F387-FE1A-4F5E-87F5-DCE52153C57E}">
      <dsp:nvSpPr>
        <dsp:cNvPr id="0" name=""/>
        <dsp:cNvSpPr/>
      </dsp:nvSpPr>
      <dsp:spPr>
        <a:xfrm rot="5400000">
          <a:off x="-140885" y="144688"/>
          <a:ext cx="939236" cy="65746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b="1" kern="1200" dirty="0" smtClean="0"/>
            <a:t>1</a:t>
          </a:r>
          <a:endParaRPr lang="zh-CN" altLang="en-US" sz="3200" b="1" kern="1200" dirty="0"/>
        </a:p>
      </dsp:txBody>
      <dsp:txXfrm rot="-5400000">
        <a:off x="1" y="332536"/>
        <a:ext cx="657465" cy="281771"/>
      </dsp:txXfrm>
    </dsp:sp>
    <dsp:sp modelId="{D64727F3-4EAE-4463-894B-B29E688BB34B}">
      <dsp:nvSpPr>
        <dsp:cNvPr id="0" name=""/>
        <dsp:cNvSpPr/>
      </dsp:nvSpPr>
      <dsp:spPr>
        <a:xfrm rot="5400000">
          <a:off x="3397443" y="-2739978"/>
          <a:ext cx="610824" cy="609078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smtClean="0">
              <a:ea typeface="宋体" pitchFamily="2" charset="-122"/>
            </a:rPr>
            <a:t>三维观察流水线</a:t>
          </a:r>
          <a:endParaRPr lang="zh-CN" altLang="en-US" sz="3200" kern="1200" dirty="0"/>
        </a:p>
      </dsp:txBody>
      <dsp:txXfrm rot="-5400000">
        <a:off x="657465" y="29818"/>
        <a:ext cx="6060963" cy="551188"/>
      </dsp:txXfrm>
    </dsp:sp>
    <dsp:sp modelId="{33B81DAA-3762-403B-B9BA-3E94C8270634}">
      <dsp:nvSpPr>
        <dsp:cNvPr id="0" name=""/>
        <dsp:cNvSpPr/>
      </dsp:nvSpPr>
      <dsp:spPr>
        <a:xfrm rot="5400000">
          <a:off x="-140885" y="931844"/>
          <a:ext cx="939236" cy="65746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b="1" kern="1200" dirty="0" smtClean="0"/>
            <a:t>2</a:t>
          </a:r>
          <a:endParaRPr lang="zh-CN" altLang="en-US" sz="3200" b="1" kern="1200" dirty="0" smtClean="0"/>
        </a:p>
      </dsp:txBody>
      <dsp:txXfrm rot="-5400000">
        <a:off x="1" y="1119692"/>
        <a:ext cx="657465" cy="281771"/>
      </dsp:txXfrm>
    </dsp:sp>
    <dsp:sp modelId="{D00A019F-394D-4CDA-9674-4B91093930EB}">
      <dsp:nvSpPr>
        <dsp:cNvPr id="0" name=""/>
        <dsp:cNvSpPr/>
      </dsp:nvSpPr>
      <dsp:spPr>
        <a:xfrm rot="5400000">
          <a:off x="3397604" y="-1949179"/>
          <a:ext cx="610503" cy="609078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41808" tIns="21590" rIns="21590" bIns="21590" numCol="1" spcCol="1270" anchor="ctr" anchorCtr="0">
          <a:noAutofit/>
        </a:bodyPr>
        <a:lstStyle/>
        <a:p>
          <a:pPr marL="285750" lvl="1" indent="-285750" algn="l" defTabSz="1511300">
            <a:lnSpc>
              <a:spcPct val="90000"/>
            </a:lnSpc>
            <a:spcBef>
              <a:spcPct val="0"/>
            </a:spcBef>
            <a:spcAft>
              <a:spcPct val="15000"/>
            </a:spcAft>
            <a:buChar char="••"/>
          </a:pPr>
          <a:r>
            <a:rPr lang="zh-CN" altLang="en-US" sz="3400" b="1" kern="1200" dirty="0" smtClean="0">
              <a:ea typeface="宋体" pitchFamily="2" charset="-122"/>
            </a:rPr>
            <a:t>观察变换</a:t>
          </a:r>
          <a:endParaRPr lang="zh-CN" altLang="en-US" sz="3400" kern="1200" dirty="0"/>
        </a:p>
      </dsp:txBody>
      <dsp:txXfrm rot="-5400000">
        <a:off x="657465" y="820762"/>
        <a:ext cx="6060979" cy="550899"/>
      </dsp:txXfrm>
    </dsp:sp>
    <dsp:sp modelId="{EA0BF2DB-9D55-4FB3-B440-CA3D06A93F71}">
      <dsp:nvSpPr>
        <dsp:cNvPr id="0" name=""/>
        <dsp:cNvSpPr/>
      </dsp:nvSpPr>
      <dsp:spPr>
        <a:xfrm rot="5400000">
          <a:off x="-140885" y="1719000"/>
          <a:ext cx="939236" cy="65746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t>3</a:t>
          </a:r>
          <a:endParaRPr lang="zh-CN" altLang="en-US" sz="3200" kern="1200" dirty="0" smtClean="0"/>
        </a:p>
      </dsp:txBody>
      <dsp:txXfrm rot="-5400000">
        <a:off x="1" y="1906848"/>
        <a:ext cx="657465" cy="281771"/>
      </dsp:txXfrm>
    </dsp:sp>
    <dsp:sp modelId="{414A43B3-C122-4F73-9B5A-FE7021122B46}">
      <dsp:nvSpPr>
        <dsp:cNvPr id="0" name=""/>
        <dsp:cNvSpPr/>
      </dsp:nvSpPr>
      <dsp:spPr>
        <a:xfrm rot="5400000">
          <a:off x="3397604" y="-1162023"/>
          <a:ext cx="610503" cy="609078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41808" tIns="21590" rIns="21590" bIns="21590" numCol="1" spcCol="1270" anchor="ctr" anchorCtr="0">
          <a:noAutofit/>
        </a:bodyPr>
        <a:lstStyle/>
        <a:p>
          <a:pPr marL="285750" lvl="1" indent="-285750" algn="l" defTabSz="1511300">
            <a:lnSpc>
              <a:spcPct val="90000"/>
            </a:lnSpc>
            <a:spcBef>
              <a:spcPct val="0"/>
            </a:spcBef>
            <a:spcAft>
              <a:spcPct val="15000"/>
            </a:spcAft>
            <a:buChar char="••"/>
          </a:pPr>
          <a:r>
            <a:rPr lang="zh-CN" altLang="en-US" sz="3400" b="1" kern="1200" dirty="0" smtClean="0">
              <a:ea typeface="宋体" pitchFamily="2" charset="-122"/>
            </a:rPr>
            <a:t>投影变换 </a:t>
          </a:r>
          <a:endParaRPr lang="zh-CN" altLang="en-US" sz="3400" kern="1200" dirty="0"/>
        </a:p>
      </dsp:txBody>
      <dsp:txXfrm rot="-5400000">
        <a:off x="657465" y="1607918"/>
        <a:ext cx="6060979" cy="550899"/>
      </dsp:txXfrm>
    </dsp:sp>
    <dsp:sp modelId="{833A12B2-CACD-4711-9840-DD33CF9E5E11}">
      <dsp:nvSpPr>
        <dsp:cNvPr id="0" name=""/>
        <dsp:cNvSpPr/>
      </dsp:nvSpPr>
      <dsp:spPr>
        <a:xfrm rot="5400000">
          <a:off x="-140885" y="2506156"/>
          <a:ext cx="939236" cy="657465"/>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t>4</a:t>
          </a:r>
          <a:endParaRPr lang="zh-CN" altLang="en-US" sz="3200" kern="1200" dirty="0" smtClean="0"/>
        </a:p>
      </dsp:txBody>
      <dsp:txXfrm rot="-5400000">
        <a:off x="1" y="2694004"/>
        <a:ext cx="657465" cy="281771"/>
      </dsp:txXfrm>
    </dsp:sp>
    <dsp:sp modelId="{73045727-E4A1-4D0B-9DA4-DC0A11922EBD}">
      <dsp:nvSpPr>
        <dsp:cNvPr id="0" name=""/>
        <dsp:cNvSpPr/>
      </dsp:nvSpPr>
      <dsp:spPr>
        <a:xfrm rot="5400000">
          <a:off x="3397604" y="-374867"/>
          <a:ext cx="610503" cy="609078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41808" tIns="21590" rIns="21590" bIns="21590" numCol="1" spcCol="1270" anchor="ctr" anchorCtr="0">
          <a:noAutofit/>
        </a:bodyPr>
        <a:lstStyle/>
        <a:p>
          <a:pPr marL="285750" lvl="1" indent="-285750" algn="l" defTabSz="1511300">
            <a:lnSpc>
              <a:spcPct val="90000"/>
            </a:lnSpc>
            <a:spcBef>
              <a:spcPct val="0"/>
            </a:spcBef>
            <a:spcAft>
              <a:spcPct val="15000"/>
            </a:spcAft>
            <a:buChar char="••"/>
          </a:pPr>
          <a:r>
            <a:rPr lang="zh-CN" altLang="en-US" sz="3400" b="1" kern="1200" dirty="0" smtClean="0">
              <a:ea typeface="宋体" pitchFamily="2" charset="-122"/>
            </a:rPr>
            <a:t>三维裁剪</a:t>
          </a:r>
          <a:endParaRPr lang="zh-CN" altLang="en-US" sz="3400" kern="1200" dirty="0"/>
        </a:p>
      </dsp:txBody>
      <dsp:txXfrm rot="-5400000">
        <a:off x="657465" y="2395074"/>
        <a:ext cx="6060979" cy="5508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3F387-FE1A-4F5E-87F5-DCE52153C57E}">
      <dsp:nvSpPr>
        <dsp:cNvPr id="0" name=""/>
        <dsp:cNvSpPr/>
      </dsp:nvSpPr>
      <dsp:spPr>
        <a:xfrm rot="5400000">
          <a:off x="-141812" y="144139"/>
          <a:ext cx="945417" cy="661792"/>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b="1" kern="1200" dirty="0" smtClean="0"/>
            <a:t>1</a:t>
          </a:r>
          <a:endParaRPr lang="zh-CN" altLang="en-US" sz="3200" b="1" kern="1200" dirty="0"/>
        </a:p>
      </dsp:txBody>
      <dsp:txXfrm rot="-5400000">
        <a:off x="1" y="333222"/>
        <a:ext cx="661792" cy="283625"/>
      </dsp:txXfrm>
    </dsp:sp>
    <dsp:sp modelId="{D64727F3-4EAE-4463-894B-B29E688BB34B}">
      <dsp:nvSpPr>
        <dsp:cNvPr id="0" name=""/>
        <dsp:cNvSpPr/>
      </dsp:nvSpPr>
      <dsp:spPr>
        <a:xfrm rot="5400000">
          <a:off x="3397597" y="-2735805"/>
          <a:ext cx="614844" cy="608645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smtClean="0">
              <a:ea typeface="宋体" pitchFamily="2" charset="-122"/>
            </a:rPr>
            <a:t>三维观察流水线</a:t>
          </a:r>
          <a:endParaRPr lang="zh-CN" altLang="en-US" sz="3200" kern="1200" dirty="0"/>
        </a:p>
      </dsp:txBody>
      <dsp:txXfrm rot="-5400000">
        <a:off x="661792" y="30014"/>
        <a:ext cx="6056440" cy="554816"/>
      </dsp:txXfrm>
    </dsp:sp>
    <dsp:sp modelId="{33B81DAA-3762-403B-B9BA-3E94C8270634}">
      <dsp:nvSpPr>
        <dsp:cNvPr id="0" name=""/>
        <dsp:cNvSpPr/>
      </dsp:nvSpPr>
      <dsp:spPr>
        <a:xfrm rot="5400000">
          <a:off x="-141812" y="937476"/>
          <a:ext cx="945417" cy="661792"/>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b="1" kern="1200" dirty="0" smtClean="0"/>
            <a:t>2</a:t>
          </a:r>
          <a:endParaRPr lang="zh-CN" altLang="en-US" sz="3200" b="1" kern="1200" dirty="0" smtClean="0"/>
        </a:p>
      </dsp:txBody>
      <dsp:txXfrm rot="-5400000">
        <a:off x="1" y="1126559"/>
        <a:ext cx="661792" cy="283625"/>
      </dsp:txXfrm>
    </dsp:sp>
    <dsp:sp modelId="{D00A019F-394D-4CDA-9674-4B91093930EB}">
      <dsp:nvSpPr>
        <dsp:cNvPr id="0" name=""/>
        <dsp:cNvSpPr/>
      </dsp:nvSpPr>
      <dsp:spPr>
        <a:xfrm rot="5400000">
          <a:off x="3397758" y="-1940302"/>
          <a:ext cx="614521" cy="608645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41808" tIns="21590" rIns="21590" bIns="21590" numCol="1" spcCol="1270" anchor="ctr" anchorCtr="0">
          <a:noAutofit/>
        </a:bodyPr>
        <a:lstStyle/>
        <a:p>
          <a:pPr marL="285750" lvl="1" indent="-285750" algn="l" defTabSz="1511300">
            <a:lnSpc>
              <a:spcPct val="90000"/>
            </a:lnSpc>
            <a:spcBef>
              <a:spcPct val="0"/>
            </a:spcBef>
            <a:spcAft>
              <a:spcPct val="15000"/>
            </a:spcAft>
            <a:buChar char="••"/>
          </a:pPr>
          <a:r>
            <a:rPr lang="zh-CN" altLang="en-US" sz="3400" b="1" kern="1200" dirty="0" smtClean="0">
              <a:ea typeface="宋体" pitchFamily="2" charset="-122"/>
            </a:rPr>
            <a:t>观察变换</a:t>
          </a:r>
          <a:endParaRPr lang="zh-CN" altLang="en-US" sz="3400" kern="1200" dirty="0"/>
        </a:p>
      </dsp:txBody>
      <dsp:txXfrm rot="-5400000">
        <a:off x="661792" y="825662"/>
        <a:ext cx="6056456" cy="554525"/>
      </dsp:txXfrm>
    </dsp:sp>
    <dsp:sp modelId="{EA0BF2DB-9D55-4FB3-B440-CA3D06A93F71}">
      <dsp:nvSpPr>
        <dsp:cNvPr id="0" name=""/>
        <dsp:cNvSpPr/>
      </dsp:nvSpPr>
      <dsp:spPr>
        <a:xfrm rot="5400000">
          <a:off x="-141812" y="1730813"/>
          <a:ext cx="945417" cy="661792"/>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t>3</a:t>
          </a:r>
          <a:endParaRPr lang="zh-CN" altLang="en-US" sz="3200" kern="1200" dirty="0" smtClean="0"/>
        </a:p>
      </dsp:txBody>
      <dsp:txXfrm rot="-5400000">
        <a:off x="1" y="1919896"/>
        <a:ext cx="661792" cy="283625"/>
      </dsp:txXfrm>
    </dsp:sp>
    <dsp:sp modelId="{414A43B3-C122-4F73-9B5A-FE7021122B46}">
      <dsp:nvSpPr>
        <dsp:cNvPr id="0" name=""/>
        <dsp:cNvSpPr/>
      </dsp:nvSpPr>
      <dsp:spPr>
        <a:xfrm rot="5400000">
          <a:off x="3397758" y="-1146966"/>
          <a:ext cx="614521" cy="608645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41808" tIns="21590" rIns="21590" bIns="21590" numCol="1" spcCol="1270" anchor="ctr" anchorCtr="0">
          <a:noAutofit/>
        </a:bodyPr>
        <a:lstStyle/>
        <a:p>
          <a:pPr marL="285750" lvl="1" indent="-285750" algn="l" defTabSz="1511300">
            <a:lnSpc>
              <a:spcPct val="90000"/>
            </a:lnSpc>
            <a:spcBef>
              <a:spcPct val="0"/>
            </a:spcBef>
            <a:spcAft>
              <a:spcPct val="15000"/>
            </a:spcAft>
            <a:buChar char="••"/>
          </a:pPr>
          <a:r>
            <a:rPr lang="zh-CN" altLang="en-US" sz="3400" b="1" kern="1200" dirty="0" smtClean="0">
              <a:ea typeface="宋体" pitchFamily="2" charset="-122"/>
            </a:rPr>
            <a:t>投影变换 </a:t>
          </a:r>
          <a:endParaRPr lang="zh-CN" altLang="en-US" sz="3400" kern="1200" dirty="0"/>
        </a:p>
      </dsp:txBody>
      <dsp:txXfrm rot="-5400000">
        <a:off x="661792" y="1618998"/>
        <a:ext cx="6056456" cy="554525"/>
      </dsp:txXfrm>
    </dsp:sp>
    <dsp:sp modelId="{833A12B2-CACD-4711-9840-DD33CF9E5E11}">
      <dsp:nvSpPr>
        <dsp:cNvPr id="0" name=""/>
        <dsp:cNvSpPr/>
      </dsp:nvSpPr>
      <dsp:spPr>
        <a:xfrm rot="5400000">
          <a:off x="-141812" y="2524150"/>
          <a:ext cx="945417" cy="661792"/>
        </a:xfrm>
        <a:prstGeom prst="chevron">
          <a:avLst/>
        </a:prstGeom>
        <a:solidFill>
          <a:srgbClr val="FF0000"/>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t>4</a:t>
          </a:r>
          <a:endParaRPr lang="zh-CN" altLang="en-US" sz="3200" kern="1200" dirty="0" smtClean="0"/>
        </a:p>
      </dsp:txBody>
      <dsp:txXfrm rot="-5400000">
        <a:off x="1" y="2713233"/>
        <a:ext cx="661792" cy="283625"/>
      </dsp:txXfrm>
    </dsp:sp>
    <dsp:sp modelId="{73045727-E4A1-4D0B-9DA4-DC0A11922EBD}">
      <dsp:nvSpPr>
        <dsp:cNvPr id="0" name=""/>
        <dsp:cNvSpPr/>
      </dsp:nvSpPr>
      <dsp:spPr>
        <a:xfrm rot="5400000">
          <a:off x="3397758" y="-353629"/>
          <a:ext cx="614521" cy="608645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41808" tIns="21590" rIns="21590" bIns="21590" numCol="1" spcCol="1270" anchor="ctr" anchorCtr="0">
          <a:noAutofit/>
        </a:bodyPr>
        <a:lstStyle/>
        <a:p>
          <a:pPr marL="285750" lvl="1" indent="-285750" algn="l" defTabSz="1511300">
            <a:lnSpc>
              <a:spcPct val="90000"/>
            </a:lnSpc>
            <a:spcBef>
              <a:spcPct val="0"/>
            </a:spcBef>
            <a:spcAft>
              <a:spcPct val="15000"/>
            </a:spcAft>
            <a:buChar char="••"/>
          </a:pPr>
          <a:r>
            <a:rPr lang="zh-CN" altLang="en-US" sz="3400" b="1" kern="1200" dirty="0" smtClean="0">
              <a:ea typeface="宋体" pitchFamily="2" charset="-122"/>
            </a:rPr>
            <a:t>三维裁剪</a:t>
          </a:r>
          <a:endParaRPr lang="zh-CN" altLang="en-US" sz="3400" kern="1200" dirty="0"/>
        </a:p>
      </dsp:txBody>
      <dsp:txXfrm rot="-5400000">
        <a:off x="661792" y="2412335"/>
        <a:ext cx="6056456" cy="55452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 Id="rId5" Type="http://schemas.openxmlformats.org/officeDocument/2006/relationships/image" Target="../media/image40.png"/><Relationship Id="rId4" Type="http://schemas.openxmlformats.org/officeDocument/2006/relationships/image" Target="../media/image39.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4" Type="http://schemas.openxmlformats.org/officeDocument/2006/relationships/image" Target="../media/image66.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7.wmf"/><Relationship Id="rId1" Type="http://schemas.openxmlformats.org/officeDocument/2006/relationships/image" Target="../media/image63.wmf"/><Relationship Id="rId4" Type="http://schemas.openxmlformats.org/officeDocument/2006/relationships/image" Target="../media/image68.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4" Type="http://schemas.openxmlformats.org/officeDocument/2006/relationships/image" Target="../media/image75.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2.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19.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10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6.wmf"/><Relationship Id="rId1"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4.wmf"/><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4"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42E6F5A0-CAAA-4694-BF48-605DCDE765BD}" type="datetimeFigureOut">
              <a:rPr lang="zh-CN" altLang="en-US"/>
              <a:pPr>
                <a:defRPr/>
              </a:pPr>
              <a:t>2018/10/15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ea typeface="宋体" pitchFamily="2" charset="-122"/>
              </a:defRPr>
            </a:lvl1pPr>
          </a:lstStyle>
          <a:p>
            <a:pPr>
              <a:defRPr/>
            </a:pPr>
            <a:fld id="{C75399B5-CD55-4898-9E3B-6594BFBDE6E1}" type="slidenum">
              <a:rPr lang="zh-CN" altLang="en-US"/>
              <a:pPr>
                <a:defRPr/>
              </a:pPr>
              <a:t>‹#›</a:t>
            </a:fld>
            <a:endParaRPr lang="zh-CN" altLang="en-US"/>
          </a:p>
        </p:txBody>
      </p:sp>
    </p:spTree>
    <p:extLst>
      <p:ext uri="{BB962C8B-B14F-4D97-AF65-F5344CB8AC3E}">
        <p14:creationId xmlns:p14="http://schemas.microsoft.com/office/powerpoint/2010/main" val="1734177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246395-4EA7-4990-A9DD-EC6C41B3069A}" type="datetimeFigureOut">
              <a:rPr lang="zh-CN" altLang="en-US" smtClean="0"/>
              <a:t>2018/10/15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F00CA0-60E7-4C37-A63C-B2583B58B074}" type="slidenum">
              <a:rPr lang="zh-CN" altLang="en-US" smtClean="0"/>
              <a:t>‹#›</a:t>
            </a:fld>
            <a:endParaRPr lang="zh-CN" altLang="en-US"/>
          </a:p>
        </p:txBody>
      </p:sp>
    </p:spTree>
    <p:extLst>
      <p:ext uri="{BB962C8B-B14F-4D97-AF65-F5344CB8AC3E}">
        <p14:creationId xmlns:p14="http://schemas.microsoft.com/office/powerpoint/2010/main" val="91235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F00CA0-60E7-4C37-A63C-B2583B58B074}" type="slidenum">
              <a:rPr lang="zh-CN" altLang="en-US" smtClean="0"/>
              <a:t>21</a:t>
            </a:fld>
            <a:endParaRPr lang="zh-CN" altLang="en-US"/>
          </a:p>
        </p:txBody>
      </p:sp>
    </p:spTree>
    <p:extLst>
      <p:ext uri="{BB962C8B-B14F-4D97-AF65-F5344CB8AC3E}">
        <p14:creationId xmlns:p14="http://schemas.microsoft.com/office/powerpoint/2010/main" val="1864705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F00CA0-60E7-4C37-A63C-B2583B58B074}" type="slidenum">
              <a:rPr lang="zh-CN" altLang="en-US" smtClean="0"/>
              <a:t>22</a:t>
            </a:fld>
            <a:endParaRPr lang="zh-CN" altLang="en-US"/>
          </a:p>
        </p:txBody>
      </p:sp>
    </p:spTree>
    <p:extLst>
      <p:ext uri="{BB962C8B-B14F-4D97-AF65-F5344CB8AC3E}">
        <p14:creationId xmlns:p14="http://schemas.microsoft.com/office/powerpoint/2010/main" val="2431354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F00CA0-60E7-4C37-A63C-B2583B58B074}" type="slidenum">
              <a:rPr lang="zh-CN" altLang="en-US" smtClean="0"/>
              <a:t>23</a:t>
            </a:fld>
            <a:endParaRPr lang="zh-CN" altLang="en-US"/>
          </a:p>
        </p:txBody>
      </p:sp>
    </p:spTree>
    <p:extLst>
      <p:ext uri="{BB962C8B-B14F-4D97-AF65-F5344CB8AC3E}">
        <p14:creationId xmlns:p14="http://schemas.microsoft.com/office/powerpoint/2010/main" val="3444634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F00CA0-60E7-4C37-A63C-B2583B58B074}" type="slidenum">
              <a:rPr lang="zh-CN" altLang="en-US" smtClean="0"/>
              <a:t>24</a:t>
            </a:fld>
            <a:endParaRPr lang="zh-CN" altLang="en-US"/>
          </a:p>
        </p:txBody>
      </p:sp>
    </p:spTree>
    <p:extLst>
      <p:ext uri="{BB962C8B-B14F-4D97-AF65-F5344CB8AC3E}">
        <p14:creationId xmlns:p14="http://schemas.microsoft.com/office/powerpoint/2010/main" val="36645445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矩形 1"/>
          <p:cNvSpPr/>
          <p:nvPr userDrawn="1"/>
        </p:nvSpPr>
        <p:spPr>
          <a:xfrm>
            <a:off x="6699250" y="5181600"/>
            <a:ext cx="2447925" cy="360363"/>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5" name="图片 4"/>
          <p:cNvPicPr>
            <a:picLocks/>
          </p:cNvPicPr>
          <p:nvPr userDrawn="1"/>
        </p:nvPicPr>
        <p:blipFill>
          <a:blip r:embed="rId2"/>
          <a:srcRect/>
          <a:stretch>
            <a:fillRect/>
          </a:stretch>
        </p:blipFill>
        <p:spPr bwMode="auto">
          <a:xfrm>
            <a:off x="6680200" y="2728913"/>
            <a:ext cx="2339975" cy="1655762"/>
          </a:xfrm>
          <a:prstGeom prst="rect">
            <a:avLst/>
          </a:prstGeom>
          <a:noFill/>
          <a:ln w="28575">
            <a:solidFill>
              <a:srgbClr val="FF9300"/>
            </a:solidFill>
            <a:miter lim="800000"/>
            <a:headEnd/>
            <a:tailEnd/>
          </a:ln>
        </p:spPr>
      </p:pic>
      <p:sp>
        <p:nvSpPr>
          <p:cNvPr id="8" name="矩形 7"/>
          <p:cNvSpPr/>
          <p:nvPr userDrawn="1"/>
        </p:nvSpPr>
        <p:spPr>
          <a:xfrm>
            <a:off x="4819650" y="6305550"/>
            <a:ext cx="1200150" cy="576263"/>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userDrawn="1"/>
        </p:nvSpPr>
        <p:spPr>
          <a:xfrm>
            <a:off x="4819650" y="0"/>
            <a:ext cx="1200150" cy="792163"/>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矩形 9"/>
          <p:cNvSpPr/>
          <p:nvPr userDrawn="1"/>
        </p:nvSpPr>
        <p:spPr>
          <a:xfrm>
            <a:off x="0" y="2752724"/>
            <a:ext cx="4140200" cy="1651001"/>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圆角矩形 11"/>
          <p:cNvSpPr/>
          <p:nvPr userDrawn="1"/>
        </p:nvSpPr>
        <p:spPr>
          <a:xfrm>
            <a:off x="3582988" y="4546600"/>
            <a:ext cx="539750" cy="539750"/>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3" name="直接连接符 12"/>
          <p:cNvCxnSpPr/>
          <p:nvPr userDrawn="1"/>
        </p:nvCxnSpPr>
        <p:spPr>
          <a:xfrm>
            <a:off x="3409950" y="4546600"/>
            <a:ext cx="0" cy="57626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
          <p:cNvSpPr txBox="1">
            <a:spLocks noChangeArrowheads="1"/>
          </p:cNvSpPr>
          <p:nvPr userDrawn="1"/>
        </p:nvSpPr>
        <p:spPr bwMode="auto">
          <a:xfrm>
            <a:off x="-165100" y="3700463"/>
            <a:ext cx="45862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eaLnBrk="1" hangingPunct="1">
              <a:defRPr/>
            </a:pPr>
            <a:r>
              <a:rPr lang="en-US" altLang="zh-CN" sz="3200" b="1" dirty="0" smtClean="0">
                <a:solidFill>
                  <a:schemeClr val="bg1"/>
                </a:solidFill>
                <a:effectLst>
                  <a:outerShdw blurRad="38100" dist="38100" dir="2700000" algn="tl">
                    <a:srgbClr val="000000">
                      <a:alpha val="43137"/>
                    </a:srgbClr>
                  </a:outerShdw>
                </a:effectLst>
              </a:rPr>
              <a:t>Computer Graphics</a:t>
            </a:r>
          </a:p>
        </p:txBody>
      </p:sp>
      <p:pic>
        <p:nvPicPr>
          <p:cNvPr id="16" name="图片 15"/>
          <p:cNvPicPr>
            <a:picLocks noChangeAspect="1"/>
          </p:cNvPicPr>
          <p:nvPr userDrawn="1"/>
        </p:nvPicPr>
        <p:blipFill>
          <a:blip r:embed="rId3"/>
          <a:stretch>
            <a:fillRect/>
          </a:stretch>
        </p:blipFill>
        <p:spPr>
          <a:xfrm>
            <a:off x="1731963" y="932945"/>
            <a:ext cx="2390775" cy="1714500"/>
          </a:xfrm>
          <a:prstGeom prst="rect">
            <a:avLst/>
          </a:prstGeom>
        </p:spPr>
      </p:pic>
      <p:grpSp>
        <p:nvGrpSpPr>
          <p:cNvPr id="19" name="Group 15"/>
          <p:cNvGrpSpPr>
            <a:grpSpLocks/>
          </p:cNvGrpSpPr>
          <p:nvPr userDrawn="1"/>
        </p:nvGrpSpPr>
        <p:grpSpPr bwMode="auto">
          <a:xfrm>
            <a:off x="88900" y="6513"/>
            <a:ext cx="1282700" cy="1226218"/>
            <a:chOff x="3600" y="3675"/>
            <a:chExt cx="432" cy="432"/>
          </a:xfrm>
        </p:grpSpPr>
        <p:sp>
          <p:nvSpPr>
            <p:cNvPr id="20" name="Oval 14"/>
            <p:cNvSpPr>
              <a:spLocks noChangeArrowheads="1"/>
            </p:cNvSpPr>
            <p:nvPr userDrawn="1"/>
          </p:nvSpPr>
          <p:spPr bwMode="auto">
            <a:xfrm>
              <a:off x="3618" y="3709"/>
              <a:ext cx="396" cy="38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z="2400" smtClean="0"/>
            </a:p>
          </p:txBody>
        </p:sp>
        <p:pic>
          <p:nvPicPr>
            <p:cNvPr id="21" name="Picture 79" descr="传媒大学LOGO"/>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0" y="3675"/>
              <a:ext cx="432"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 name="图片 16"/>
          <p:cNvPicPr>
            <a:picLocks noChangeAspect="1"/>
          </p:cNvPicPr>
          <p:nvPr userDrawn="1"/>
        </p:nvPicPr>
        <p:blipFill>
          <a:blip r:embed="rId5"/>
          <a:stretch>
            <a:fillRect/>
          </a:stretch>
        </p:blipFill>
        <p:spPr>
          <a:xfrm>
            <a:off x="4210050" y="2679701"/>
            <a:ext cx="2400300" cy="1724025"/>
          </a:xfrm>
          <a:prstGeom prst="rect">
            <a:avLst/>
          </a:prstGeom>
        </p:spPr>
      </p:pic>
      <p:sp>
        <p:nvSpPr>
          <p:cNvPr id="11" name="TextBox 23"/>
          <p:cNvSpPr txBox="1">
            <a:spLocks noChangeArrowheads="1"/>
          </p:cNvSpPr>
          <p:nvPr userDrawn="1"/>
        </p:nvSpPr>
        <p:spPr bwMode="auto">
          <a:xfrm>
            <a:off x="88900" y="2920494"/>
            <a:ext cx="53911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eaLnBrk="1" hangingPunct="1">
              <a:defRPr/>
            </a:pPr>
            <a:r>
              <a:rPr lang="zh-CN" altLang="en-US" sz="5400" b="1" dirty="0" smtClean="0">
                <a:solidFill>
                  <a:schemeClr val="bg1"/>
                </a:solidFill>
                <a:effectLst>
                  <a:outerShdw blurRad="38100" dist="38100" dir="2700000" algn="tl">
                    <a:srgbClr val="000000">
                      <a:alpha val="43137"/>
                    </a:srgbClr>
                  </a:outerShdw>
                </a:effectLst>
                <a:latin typeface="方正综艺简体" panose="03000509000000000000" pitchFamily="65" charset="-122"/>
                <a:ea typeface="方正综艺简体" panose="03000509000000000000" pitchFamily="65" charset="-122"/>
              </a:rPr>
              <a:t>计算机图形学</a:t>
            </a:r>
          </a:p>
        </p:txBody>
      </p:sp>
      <p:pic>
        <p:nvPicPr>
          <p:cNvPr id="3" name="图片 2"/>
          <p:cNvPicPr>
            <a:picLocks noChangeAspect="1"/>
          </p:cNvPicPr>
          <p:nvPr userDrawn="1"/>
        </p:nvPicPr>
        <p:blipFill>
          <a:blip r:embed="rId6"/>
          <a:stretch>
            <a:fillRect/>
          </a:stretch>
        </p:blipFill>
        <p:spPr>
          <a:xfrm>
            <a:off x="4210050" y="4459331"/>
            <a:ext cx="2400300" cy="1714500"/>
          </a:xfrm>
          <a:prstGeom prst="rect">
            <a:avLst/>
          </a:prstGeom>
        </p:spPr>
      </p:pic>
      <p:pic>
        <p:nvPicPr>
          <p:cNvPr id="6" name="图片 5"/>
          <p:cNvPicPr>
            <a:picLocks noChangeAspect="1"/>
          </p:cNvPicPr>
          <p:nvPr userDrawn="1"/>
        </p:nvPicPr>
        <p:blipFill>
          <a:blip r:embed="rId7"/>
          <a:stretch>
            <a:fillRect/>
          </a:stretch>
        </p:blipFill>
        <p:spPr>
          <a:xfrm>
            <a:off x="4232275" y="899342"/>
            <a:ext cx="2390775" cy="1714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right)">
                                      <p:cBhvr>
                                        <p:cTn id="13" dur="500"/>
                                        <p:tgtEl>
                                          <p:spTgt spid="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3" presetClass="entr" presetSubtype="528" fill="hold" nodeType="withEffect">
                                  <p:stCondLst>
                                    <p:cond delay="45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ppt_x</p:attrName>
                                        </p:attrNameLst>
                                      </p:cBhvr>
                                      <p:tavLst>
                                        <p:tav tm="0">
                                          <p:val>
                                            <p:fltVal val="0.5"/>
                                          </p:val>
                                        </p:tav>
                                        <p:tav tm="100000">
                                          <p:val>
                                            <p:strVal val="#ppt_x"/>
                                          </p:val>
                                        </p:tav>
                                      </p:tavLst>
                                    </p:anim>
                                    <p:anim calcmode="lin" valueType="num">
                                      <p:cBhvr>
                                        <p:cTn id="22" dur="500" fill="hold"/>
                                        <p:tgtEl>
                                          <p:spTgt spid="5"/>
                                        </p:tgtEl>
                                        <p:attrNameLst>
                                          <p:attrName>ppt_y</p:attrName>
                                        </p:attrNameLst>
                                      </p:cBhvr>
                                      <p:tavLst>
                                        <p:tav tm="0">
                                          <p:val>
                                            <p:fltVal val="0.5"/>
                                          </p:val>
                                        </p:tav>
                                        <p:tav tm="100000">
                                          <p:val>
                                            <p:strVal val="#ppt_y"/>
                                          </p:val>
                                        </p:tav>
                                      </p:tavLst>
                                    </p:anim>
                                  </p:childTnLst>
                                </p:cTn>
                              </p:par>
                              <p:par>
                                <p:cTn id="23" presetID="25" presetClass="entr" presetSubtype="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50" decel="50000" fill="hold">
                                          <p:stCondLst>
                                            <p:cond delay="0"/>
                                          </p:stCondLst>
                                        </p:cTn>
                                        <p:tgtEl>
                                          <p:spTgt spid="11"/>
                                        </p:tgtEl>
                                        <p:attrNameLst>
                                          <p:attrName>style.rotation</p:attrName>
                                        </p:attrNameLst>
                                      </p:cBhvr>
                                      <p:tavLst>
                                        <p:tav tm="0">
                                          <p:val>
                                            <p:fltVal val="-90"/>
                                          </p:val>
                                        </p:tav>
                                        <p:tav tm="100000">
                                          <p:val>
                                            <p:fltVal val="0"/>
                                          </p:val>
                                        </p:tav>
                                      </p:tavLst>
                                    </p:anim>
                                    <p:anim calcmode="lin" valueType="num">
                                      <p:cBhvr>
                                        <p:cTn id="26" dur="250" decel="50000" fill="hold">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27" dur="250" accel="50000" fill="hold">
                                          <p:stCondLst>
                                            <p:cond delay="250"/>
                                          </p:stCondLst>
                                        </p:cTn>
                                        <p:tgtEl>
                                          <p:spTgt spid="11"/>
                                        </p:tgtEl>
                                        <p:attrNameLst>
                                          <p:attrName>ppt_w</p:attrName>
                                        </p:attrNameLst>
                                      </p:cBhvr>
                                      <p:tavLst>
                                        <p:tav tm="0">
                                          <p:val>
                                            <p:strVal val="#ppt_w*.05"/>
                                          </p:val>
                                        </p:tav>
                                        <p:tav tm="100000">
                                          <p:val>
                                            <p:strVal val="#ppt_w"/>
                                          </p:val>
                                        </p:tav>
                                      </p:tavLst>
                                    </p:anim>
                                    <p:anim calcmode="lin" valueType="num">
                                      <p:cBhvr>
                                        <p:cTn id="28" dur="500" fill="hold"/>
                                        <p:tgtEl>
                                          <p:spTgt spid="11"/>
                                        </p:tgtEl>
                                        <p:attrNameLst>
                                          <p:attrName>ppt_h</p:attrName>
                                        </p:attrNameLst>
                                      </p:cBhvr>
                                      <p:tavLst>
                                        <p:tav tm="0">
                                          <p:val>
                                            <p:strVal val="#ppt_h"/>
                                          </p:val>
                                        </p:tav>
                                        <p:tav tm="100000">
                                          <p:val>
                                            <p:strVal val="#ppt_h"/>
                                          </p:val>
                                        </p:tav>
                                      </p:tavLst>
                                    </p:anim>
                                    <p:anim calcmode="lin" valueType="num">
                                      <p:cBhvr>
                                        <p:cTn id="29" dur="250" decel="50000" fill="hold">
                                          <p:stCondLst>
                                            <p:cond delay="0"/>
                                          </p:stCondLst>
                                        </p:cTn>
                                        <p:tgtEl>
                                          <p:spTgt spid="11"/>
                                        </p:tgtEl>
                                        <p:attrNameLst>
                                          <p:attrName>ppt_x</p:attrName>
                                        </p:attrNameLst>
                                      </p:cBhvr>
                                      <p:tavLst>
                                        <p:tav tm="0">
                                          <p:val>
                                            <p:strVal val="#ppt_x+.4"/>
                                          </p:val>
                                        </p:tav>
                                        <p:tav tm="100000">
                                          <p:val>
                                            <p:strVal val="#ppt_x"/>
                                          </p:val>
                                        </p:tav>
                                      </p:tavLst>
                                    </p:anim>
                                    <p:anim calcmode="lin" valueType="num">
                                      <p:cBhvr>
                                        <p:cTn id="30" dur="250" decel="50000" fill="hold">
                                          <p:stCondLst>
                                            <p:cond delay="0"/>
                                          </p:stCondLst>
                                        </p:cTn>
                                        <p:tgtEl>
                                          <p:spTgt spid="11"/>
                                        </p:tgtEl>
                                        <p:attrNameLst>
                                          <p:attrName>ppt_y</p:attrName>
                                        </p:attrNameLst>
                                      </p:cBhvr>
                                      <p:tavLst>
                                        <p:tav tm="0">
                                          <p:val>
                                            <p:strVal val="#ppt_y-.2"/>
                                          </p:val>
                                        </p:tav>
                                        <p:tav tm="100000">
                                          <p:val>
                                            <p:strVal val="#ppt_y+.1"/>
                                          </p:val>
                                        </p:tav>
                                      </p:tavLst>
                                    </p:anim>
                                    <p:anim calcmode="lin" valueType="num">
                                      <p:cBhvr>
                                        <p:cTn id="31" dur="250" accel="50000" fill="hold">
                                          <p:stCondLst>
                                            <p:cond delay="250"/>
                                          </p:stCondLst>
                                        </p:cTn>
                                        <p:tgtEl>
                                          <p:spTgt spid="11"/>
                                        </p:tgtEl>
                                        <p:attrNameLst>
                                          <p:attrName>ppt_y</p:attrName>
                                        </p:attrNameLst>
                                      </p:cBhvr>
                                      <p:tavLst>
                                        <p:tav tm="0">
                                          <p:val>
                                            <p:strVal val="#ppt_y+.1"/>
                                          </p:val>
                                        </p:tav>
                                        <p:tav tm="100000">
                                          <p:val>
                                            <p:strVal val="#ppt_y"/>
                                          </p:val>
                                        </p:tav>
                                      </p:tavLst>
                                    </p:anim>
                                    <p:animEffect transition="in" filter="fade">
                                      <p:cBhvr>
                                        <p:cTn id="32" dur="500" decel="50000">
                                          <p:stCondLst>
                                            <p:cond delay="0"/>
                                          </p:stCondLst>
                                        </p:cTn>
                                        <p:tgtEl>
                                          <p:spTgt spid="11"/>
                                        </p:tgtEl>
                                      </p:cBhvr>
                                    </p:animEffect>
                                  </p:childTnLst>
                                </p:cTn>
                              </p:par>
                              <p:par>
                                <p:cTn id="33" presetID="2" presetClass="entr" presetSubtype="4" fill="hold" grpId="0" nodeType="withEffect">
                                  <p:stCondLst>
                                    <p:cond delay="8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45" presetClass="entr" presetSubtype="0" fill="hold" grpId="0" nodeType="withEffect">
                                  <p:stCondLst>
                                    <p:cond delay="50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anim calcmode="lin" valueType="num">
                                      <p:cBhvr>
                                        <p:cTn id="40" dur="500" fill="hold"/>
                                        <p:tgtEl>
                                          <p:spTgt spid="12"/>
                                        </p:tgtEl>
                                        <p:attrNameLst>
                                          <p:attrName>ppt_w</p:attrName>
                                        </p:attrNameLst>
                                      </p:cBhvr>
                                      <p:tavLst>
                                        <p:tav tm="0" fmla="#ppt_w*sin(2.5*pi*$)">
                                          <p:val>
                                            <p:fltVal val="0"/>
                                          </p:val>
                                        </p:tav>
                                        <p:tav tm="100000">
                                          <p:val>
                                            <p:fltVal val="1"/>
                                          </p:val>
                                        </p:tav>
                                      </p:tavLst>
                                    </p:anim>
                                    <p:anim calcmode="lin" valueType="num">
                                      <p:cBhvr>
                                        <p:cTn id="41" dur="500" fill="hold"/>
                                        <p:tgtEl>
                                          <p:spTgt spid="12"/>
                                        </p:tgtEl>
                                        <p:attrNameLst>
                                          <p:attrName>ppt_h</p:attrName>
                                        </p:attrNameLst>
                                      </p:cBhvr>
                                      <p:tavLst>
                                        <p:tav tm="0">
                                          <p:val>
                                            <p:strVal val="#ppt_h"/>
                                          </p:val>
                                        </p:tav>
                                        <p:tav tm="100000">
                                          <p:val>
                                            <p:strVal val="#ppt_h"/>
                                          </p:val>
                                        </p:tav>
                                      </p:tavLst>
                                    </p:anim>
                                  </p:childTnLst>
                                </p:cTn>
                              </p:par>
                              <p:par>
                                <p:cTn id="42" presetID="22" presetClass="entr" presetSubtype="4" fill="hold" nodeType="withEffect">
                                  <p:stCondLst>
                                    <p:cond delay="60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par>
                                <p:cTn id="45" presetID="23" presetClass="entr" presetSubtype="16" fill="hold" nodeType="withEffect">
                                  <p:stCondLst>
                                    <p:cond delay="60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childTnLst>
                                </p:cTn>
                              </p:par>
                              <p:par>
                                <p:cTn id="49" presetID="23" presetClass="entr" presetSubtype="16" fill="hold" nodeType="withEffect">
                                  <p:stCondLst>
                                    <p:cond delay="600"/>
                                  </p:stCondLst>
                                  <p:childTnLst>
                                    <p:set>
                                      <p:cBhvr>
                                        <p:cTn id="50" dur="1" fill="hold">
                                          <p:stCondLst>
                                            <p:cond delay="0"/>
                                          </p:stCondLst>
                                        </p:cTn>
                                        <p:tgtEl>
                                          <p:spTgt spid="6"/>
                                        </p:tgtEl>
                                        <p:attrNameLst>
                                          <p:attrName>style.visibility</p:attrName>
                                        </p:attrNameLst>
                                      </p:cBhvr>
                                      <p:to>
                                        <p:strVal val="visible"/>
                                      </p:to>
                                    </p:set>
                                    <p:anim calcmode="lin" valueType="num">
                                      <p:cBhvr>
                                        <p:cTn id="51" dur="500" fill="hold"/>
                                        <p:tgtEl>
                                          <p:spTgt spid="6"/>
                                        </p:tgtEl>
                                        <p:attrNameLst>
                                          <p:attrName>ppt_w</p:attrName>
                                        </p:attrNameLst>
                                      </p:cBhvr>
                                      <p:tavLst>
                                        <p:tav tm="0">
                                          <p:val>
                                            <p:fltVal val="0"/>
                                          </p:val>
                                        </p:tav>
                                        <p:tav tm="100000">
                                          <p:val>
                                            <p:strVal val="#ppt_w"/>
                                          </p:val>
                                        </p:tav>
                                      </p:tavLst>
                                    </p:anim>
                                    <p:anim calcmode="lin" valueType="num">
                                      <p:cBhvr>
                                        <p:cTn id="52" dur="500" fill="hold"/>
                                        <p:tgtEl>
                                          <p:spTgt spid="6"/>
                                        </p:tgtEl>
                                        <p:attrNameLst>
                                          <p:attrName>ppt_h</p:attrName>
                                        </p:attrNameLst>
                                      </p:cBhvr>
                                      <p:tavLst>
                                        <p:tav tm="0">
                                          <p:val>
                                            <p:fltVal val="0"/>
                                          </p:val>
                                        </p:tav>
                                        <p:tav tm="100000">
                                          <p:val>
                                            <p:strVal val="#ppt_h"/>
                                          </p:val>
                                        </p:tav>
                                      </p:tavLst>
                                    </p:anim>
                                  </p:childTnLst>
                                </p:cTn>
                              </p:par>
                              <p:par>
                                <p:cTn id="53" presetID="23" presetClass="entr" presetSubtype="16" fill="hold" nodeType="withEffect">
                                  <p:stCondLst>
                                    <p:cond delay="600"/>
                                  </p:stCondLst>
                                  <p:childTnLst>
                                    <p:set>
                                      <p:cBhvr>
                                        <p:cTn id="54" dur="1" fill="hold">
                                          <p:stCondLst>
                                            <p:cond delay="0"/>
                                          </p:stCondLst>
                                        </p:cTn>
                                        <p:tgtEl>
                                          <p:spTgt spid="3"/>
                                        </p:tgtEl>
                                        <p:attrNameLst>
                                          <p:attrName>style.visibility</p:attrName>
                                        </p:attrNameLst>
                                      </p:cBhvr>
                                      <p:to>
                                        <p:strVal val="visible"/>
                                      </p:to>
                                    </p:set>
                                    <p:anim calcmode="lin" valueType="num">
                                      <p:cBhvr>
                                        <p:cTn id="55" dur="500" fill="hold"/>
                                        <p:tgtEl>
                                          <p:spTgt spid="3"/>
                                        </p:tgtEl>
                                        <p:attrNameLst>
                                          <p:attrName>ppt_w</p:attrName>
                                        </p:attrNameLst>
                                      </p:cBhvr>
                                      <p:tavLst>
                                        <p:tav tm="0">
                                          <p:val>
                                            <p:fltVal val="0"/>
                                          </p:val>
                                        </p:tav>
                                        <p:tav tm="100000">
                                          <p:val>
                                            <p:strVal val="#ppt_w"/>
                                          </p:val>
                                        </p:tav>
                                      </p:tavLst>
                                    </p:anim>
                                    <p:anim calcmode="lin" valueType="num">
                                      <p:cBhvr>
                                        <p:cTn id="56" dur="500" fill="hold"/>
                                        <p:tgtEl>
                                          <p:spTgt spid="3"/>
                                        </p:tgtEl>
                                        <p:attrNameLst>
                                          <p:attrName>ppt_h</p:attrName>
                                        </p:attrNameLst>
                                      </p:cBhvr>
                                      <p:tavLst>
                                        <p:tav tm="0">
                                          <p:val>
                                            <p:fltVal val="0"/>
                                          </p:val>
                                        </p:tav>
                                        <p:tav tm="100000">
                                          <p:val>
                                            <p:strVal val="#ppt_h"/>
                                          </p:val>
                                        </p:tav>
                                      </p:tavLst>
                                    </p:anim>
                                  </p:childTnLst>
                                </p:cTn>
                              </p:par>
                              <p:par>
                                <p:cTn id="57" presetID="53" presetClass="entr" presetSubtype="16" fill="hold" nodeType="withEffect">
                                  <p:stCondLst>
                                    <p:cond delay="600"/>
                                  </p:stCondLst>
                                  <p:childTnLst>
                                    <p:set>
                                      <p:cBhvr>
                                        <p:cTn id="58" dur="1" fill="hold">
                                          <p:stCondLst>
                                            <p:cond delay="0"/>
                                          </p:stCondLst>
                                        </p:cTn>
                                        <p:tgtEl>
                                          <p:spTgt spid="17"/>
                                        </p:tgtEl>
                                        <p:attrNameLst>
                                          <p:attrName>style.visibility</p:attrName>
                                        </p:attrNameLst>
                                      </p:cBhvr>
                                      <p:to>
                                        <p:strVal val="visible"/>
                                      </p:to>
                                    </p:set>
                                    <p:anim calcmode="lin" valueType="num">
                                      <p:cBhvr>
                                        <p:cTn id="59" dur="500" fill="hold"/>
                                        <p:tgtEl>
                                          <p:spTgt spid="17"/>
                                        </p:tgtEl>
                                        <p:attrNameLst>
                                          <p:attrName>ppt_w</p:attrName>
                                        </p:attrNameLst>
                                      </p:cBhvr>
                                      <p:tavLst>
                                        <p:tav tm="0">
                                          <p:val>
                                            <p:fltVal val="0"/>
                                          </p:val>
                                        </p:tav>
                                        <p:tav tm="100000">
                                          <p:val>
                                            <p:strVal val="#ppt_w"/>
                                          </p:val>
                                        </p:tav>
                                      </p:tavLst>
                                    </p:anim>
                                    <p:anim calcmode="lin" valueType="num">
                                      <p:cBhvr>
                                        <p:cTn id="60" dur="500" fill="hold"/>
                                        <p:tgtEl>
                                          <p:spTgt spid="17"/>
                                        </p:tgtEl>
                                        <p:attrNameLst>
                                          <p:attrName>ppt_h</p:attrName>
                                        </p:attrNameLst>
                                      </p:cBhvr>
                                      <p:tavLst>
                                        <p:tav tm="0">
                                          <p:val>
                                            <p:fltVal val="0"/>
                                          </p:val>
                                        </p:tav>
                                        <p:tav tm="100000">
                                          <p:val>
                                            <p:strVal val="#ppt_h"/>
                                          </p:val>
                                        </p:tav>
                                      </p:tavLst>
                                    </p:anim>
                                    <p:animEffect transition="in" filter="fade">
                                      <p:cBhvr>
                                        <p:cTn id="6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12" grpId="0" animBg="1"/>
      <p:bldP spid="15" grpId="0"/>
      <p:bldP spid="11"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245225"/>
            <a:ext cx="2133600" cy="476250"/>
          </a:xfrm>
          <a:prstGeom prst="rect">
            <a:avLst/>
          </a:prstGeom>
        </p:spPr>
        <p:txBody>
          <a:bodyPr/>
          <a:lstStyle>
            <a:lvl1pPr>
              <a:defRPr/>
            </a:lvl1pPr>
          </a:lstStyle>
          <a:p>
            <a:endParaRPr lang="en-US" altLang="zh-CN"/>
          </a:p>
        </p:txBody>
      </p:sp>
      <p:sp>
        <p:nvSpPr>
          <p:cNvPr id="6" name="页脚占位符 5"/>
          <p:cNvSpPr>
            <a:spLocks noGrp="1"/>
          </p:cNvSpPr>
          <p:nvPr>
            <p:ph type="ftr" sz="quarter" idx="11"/>
          </p:nvPr>
        </p:nvSpPr>
        <p:spPr>
          <a:xfrm>
            <a:off x="3124200" y="6245225"/>
            <a:ext cx="2895600" cy="476250"/>
          </a:xfrm>
          <a:prstGeom prst="rect">
            <a:avLst/>
          </a:prstGeo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5225"/>
            <a:ext cx="2133600" cy="476250"/>
          </a:xfrm>
          <a:prstGeom prst="rect">
            <a:avLst/>
          </a:prstGeom>
        </p:spPr>
        <p:txBody>
          <a:bodyPr/>
          <a:lstStyle>
            <a:lvl1pPr>
              <a:defRPr/>
            </a:lvl1pPr>
          </a:lstStyle>
          <a:p>
            <a:fld id="{388C0C05-14A8-48DB-B6F9-9D122E303079}" type="slidenum">
              <a:rPr lang="en-US" altLang="zh-CN"/>
              <a:pPr/>
              <a:t>‹#›</a:t>
            </a:fld>
            <a:endParaRPr lang="en-US" altLang="zh-CN"/>
          </a:p>
        </p:txBody>
      </p:sp>
    </p:spTree>
    <p:extLst>
      <p:ext uri="{BB962C8B-B14F-4D97-AF65-F5344CB8AC3E}">
        <p14:creationId xmlns:p14="http://schemas.microsoft.com/office/powerpoint/2010/main" val="3304351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9" name="图片 18"/>
          <p:cNvPicPr>
            <a:picLocks noChangeAspect="1"/>
          </p:cNvPicPr>
          <p:nvPr userDrawn="1"/>
        </p:nvPicPr>
        <p:blipFill>
          <a:blip r:embed="rId2"/>
          <a:stretch>
            <a:fillRect/>
          </a:stretch>
        </p:blipFill>
        <p:spPr>
          <a:xfrm>
            <a:off x="0" y="1949450"/>
            <a:ext cx="1683439" cy="4806155"/>
          </a:xfrm>
          <a:prstGeom prst="rect">
            <a:avLst/>
          </a:prstGeom>
        </p:spPr>
      </p:pic>
      <p:sp>
        <p:nvSpPr>
          <p:cNvPr id="2" name="矩形 1"/>
          <p:cNvSpPr/>
          <p:nvPr userDrawn="1"/>
        </p:nvSpPr>
        <p:spPr>
          <a:xfrm>
            <a:off x="2273300" y="-6350"/>
            <a:ext cx="691607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1643366" y="-6350"/>
            <a:ext cx="214313" cy="6858000"/>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14"/>
          <p:cNvSpPr>
            <a:spLocks noChangeArrowheads="1"/>
          </p:cNvSpPr>
          <p:nvPr userDrawn="1"/>
        </p:nvSpPr>
        <p:spPr bwMode="auto">
          <a:xfrm>
            <a:off x="7312025" y="346075"/>
            <a:ext cx="1501775" cy="850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r" eaLnBrk="1" hangingPunct="1">
              <a:lnSpc>
                <a:spcPct val="112000"/>
              </a:lnSpc>
              <a:defRPr/>
            </a:pPr>
            <a:r>
              <a:rPr lang="zh-CN" altLang="en-US" sz="2800" b="1" dirty="0" smtClean="0">
                <a:solidFill>
                  <a:srgbClr val="FF9300"/>
                </a:solidFill>
                <a:latin typeface="微软雅黑" pitchFamily="34" charset="-122"/>
                <a:ea typeface="微软雅黑" pitchFamily="34" charset="-122"/>
              </a:rPr>
              <a:t>目录 </a:t>
            </a:r>
            <a:r>
              <a:rPr lang="en-US" altLang="zh-CN" sz="2800" b="1" dirty="0" smtClean="0">
                <a:solidFill>
                  <a:srgbClr val="FF9300"/>
                </a:solidFill>
                <a:latin typeface="微软雅黑" pitchFamily="34" charset="-122"/>
                <a:ea typeface="微软雅黑" pitchFamily="34" charset="-122"/>
              </a:rPr>
              <a:t> </a:t>
            </a:r>
          </a:p>
          <a:p>
            <a:pPr algn="r" eaLnBrk="1" hangingPunct="1">
              <a:lnSpc>
                <a:spcPct val="112000"/>
              </a:lnSpc>
              <a:defRPr/>
            </a:pPr>
            <a:r>
              <a:rPr lang="en-US" altLang="zh-CN" sz="1600" dirty="0" smtClean="0">
                <a:solidFill>
                  <a:srgbClr val="7F7F7F"/>
                </a:solidFill>
              </a:rPr>
              <a:t>CONTENTS  </a:t>
            </a:r>
            <a:endParaRPr lang="zh-CN" altLang="en-US" dirty="0" smtClean="0">
              <a:solidFill>
                <a:srgbClr val="7F7F7F"/>
              </a:solidFill>
            </a:endParaRPr>
          </a:p>
        </p:txBody>
      </p:sp>
      <p:sp>
        <p:nvSpPr>
          <p:cNvPr id="5" name="TextBox 6"/>
          <p:cNvSpPr txBox="1">
            <a:spLocks noChangeArrowheads="1"/>
          </p:cNvSpPr>
          <p:nvPr userDrawn="1"/>
        </p:nvSpPr>
        <p:spPr bwMode="auto">
          <a:xfrm>
            <a:off x="2770187" y="1370807"/>
            <a:ext cx="376964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defRPr/>
            </a:pPr>
            <a:r>
              <a:rPr lang="en-US" altLang="zh-CN" sz="2400" dirty="0" smtClean="0">
                <a:solidFill>
                  <a:srgbClr val="595959"/>
                </a:solidFill>
                <a:latin typeface="Impact" pitchFamily="34" charset="0"/>
                <a:ea typeface="微软雅黑" pitchFamily="34" charset="-122"/>
              </a:rPr>
              <a:t>01    </a:t>
            </a:r>
            <a:r>
              <a:rPr lang="zh-CN" altLang="en-US" sz="2400" dirty="0" smtClean="0">
                <a:solidFill>
                  <a:srgbClr val="595959"/>
                </a:solidFill>
                <a:latin typeface="Impact" pitchFamily="34" charset="0"/>
                <a:ea typeface="微软雅黑" pitchFamily="34" charset="-122"/>
              </a:rPr>
              <a:t>绪论</a:t>
            </a:r>
            <a:endParaRPr lang="zh-CN" altLang="en-US" sz="2400" dirty="0" smtClean="0">
              <a:solidFill>
                <a:srgbClr val="595959"/>
              </a:solidFill>
              <a:latin typeface="微软雅黑" pitchFamily="34" charset="-122"/>
              <a:ea typeface="微软雅黑" pitchFamily="34" charset="-122"/>
            </a:endParaRPr>
          </a:p>
        </p:txBody>
      </p:sp>
      <p:sp>
        <p:nvSpPr>
          <p:cNvPr id="6" name="TextBox 10"/>
          <p:cNvSpPr txBox="1">
            <a:spLocks noChangeArrowheads="1"/>
          </p:cNvSpPr>
          <p:nvPr userDrawn="1"/>
        </p:nvSpPr>
        <p:spPr bwMode="auto">
          <a:xfrm>
            <a:off x="2770188" y="1928813"/>
            <a:ext cx="376964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defRPr/>
            </a:pPr>
            <a:r>
              <a:rPr lang="en-US" altLang="zh-CN" sz="2400" dirty="0" smtClean="0">
                <a:solidFill>
                  <a:srgbClr val="595959"/>
                </a:solidFill>
                <a:latin typeface="Impact" pitchFamily="34" charset="0"/>
                <a:ea typeface="微软雅黑" pitchFamily="34" charset="-122"/>
              </a:rPr>
              <a:t>02   </a:t>
            </a:r>
            <a:r>
              <a:rPr lang="zh-CN" altLang="en-US" sz="2400" dirty="0" smtClean="0">
                <a:solidFill>
                  <a:srgbClr val="595959"/>
                </a:solidFill>
                <a:latin typeface="Impact" pitchFamily="34" charset="0"/>
                <a:ea typeface="微软雅黑" pitchFamily="34" charset="-122"/>
              </a:rPr>
              <a:t>图形系统</a:t>
            </a:r>
            <a:endParaRPr lang="zh-CN" altLang="en-US" sz="2400" dirty="0" smtClean="0">
              <a:solidFill>
                <a:srgbClr val="595959"/>
              </a:solidFill>
              <a:latin typeface="微软雅黑" pitchFamily="34" charset="-122"/>
              <a:ea typeface="微软雅黑" pitchFamily="34" charset="-122"/>
            </a:endParaRPr>
          </a:p>
        </p:txBody>
      </p:sp>
      <p:sp>
        <p:nvSpPr>
          <p:cNvPr id="7" name="TextBox 11"/>
          <p:cNvSpPr txBox="1">
            <a:spLocks noChangeArrowheads="1"/>
          </p:cNvSpPr>
          <p:nvPr userDrawn="1"/>
        </p:nvSpPr>
        <p:spPr bwMode="auto">
          <a:xfrm>
            <a:off x="2770187" y="2470944"/>
            <a:ext cx="3769641"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defRPr/>
            </a:pPr>
            <a:r>
              <a:rPr lang="en-US" altLang="zh-CN" sz="2400" dirty="0" smtClean="0">
                <a:solidFill>
                  <a:srgbClr val="595959"/>
                </a:solidFill>
                <a:latin typeface="Impact" pitchFamily="34" charset="0"/>
                <a:ea typeface="微软雅黑" pitchFamily="34" charset="-122"/>
              </a:rPr>
              <a:t>03   </a:t>
            </a:r>
            <a:r>
              <a:rPr lang="zh-CN" altLang="en-US" sz="2400" dirty="0" smtClean="0">
                <a:solidFill>
                  <a:srgbClr val="595959"/>
                </a:solidFill>
                <a:latin typeface="Impact" pitchFamily="34" charset="0"/>
                <a:ea typeface="微软雅黑" pitchFamily="34" charset="-122"/>
              </a:rPr>
              <a:t>二维图形生成</a:t>
            </a:r>
            <a:endParaRPr lang="zh-CN" altLang="en-US" sz="2400" dirty="0" smtClean="0">
              <a:solidFill>
                <a:srgbClr val="595959"/>
              </a:solidFill>
              <a:latin typeface="微软雅黑" pitchFamily="34" charset="-122"/>
              <a:ea typeface="微软雅黑" pitchFamily="34" charset="-122"/>
            </a:endParaRPr>
          </a:p>
        </p:txBody>
      </p:sp>
      <p:pic>
        <p:nvPicPr>
          <p:cNvPr id="9" name="图片 8"/>
          <p:cNvPicPr>
            <a:picLocks noChangeAspect="1"/>
          </p:cNvPicPr>
          <p:nvPr userDrawn="1"/>
        </p:nvPicPr>
        <p:blipFill>
          <a:blip r:embed="rId3"/>
          <a:stretch>
            <a:fillRect/>
          </a:stretch>
        </p:blipFill>
        <p:spPr>
          <a:xfrm>
            <a:off x="0" y="0"/>
            <a:ext cx="1643366" cy="1943100"/>
          </a:xfrm>
          <a:prstGeom prst="rect">
            <a:avLst/>
          </a:prstGeom>
        </p:spPr>
      </p:pic>
      <p:sp>
        <p:nvSpPr>
          <p:cNvPr id="10" name="TextBox 11"/>
          <p:cNvSpPr txBox="1">
            <a:spLocks noChangeArrowheads="1"/>
          </p:cNvSpPr>
          <p:nvPr userDrawn="1"/>
        </p:nvSpPr>
        <p:spPr bwMode="auto">
          <a:xfrm>
            <a:off x="2770187" y="2962277"/>
            <a:ext cx="3769641"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defRPr/>
            </a:pPr>
            <a:r>
              <a:rPr lang="en-US" altLang="zh-CN" sz="2400" dirty="0" smtClean="0">
                <a:solidFill>
                  <a:srgbClr val="595959"/>
                </a:solidFill>
                <a:latin typeface="Impact" pitchFamily="34" charset="0"/>
                <a:ea typeface="微软雅黑" pitchFamily="34" charset="-122"/>
              </a:rPr>
              <a:t>04   </a:t>
            </a:r>
            <a:r>
              <a:rPr lang="zh-CN" altLang="en-US" sz="2400" dirty="0" smtClean="0">
                <a:solidFill>
                  <a:srgbClr val="595959"/>
                </a:solidFill>
                <a:latin typeface="Impact" pitchFamily="34" charset="0"/>
                <a:ea typeface="微软雅黑" pitchFamily="34" charset="-122"/>
              </a:rPr>
              <a:t>图形几何变换</a:t>
            </a:r>
            <a:endParaRPr lang="zh-CN" altLang="en-US" sz="2400" dirty="0" smtClean="0">
              <a:solidFill>
                <a:srgbClr val="595959"/>
              </a:solidFill>
              <a:latin typeface="微软雅黑" pitchFamily="34" charset="-122"/>
              <a:ea typeface="微软雅黑" pitchFamily="34" charset="-122"/>
            </a:endParaRPr>
          </a:p>
        </p:txBody>
      </p:sp>
      <p:sp>
        <p:nvSpPr>
          <p:cNvPr id="11" name="TextBox 11"/>
          <p:cNvSpPr txBox="1">
            <a:spLocks noChangeArrowheads="1"/>
          </p:cNvSpPr>
          <p:nvPr userDrawn="1"/>
        </p:nvSpPr>
        <p:spPr bwMode="auto">
          <a:xfrm>
            <a:off x="2770187" y="3456783"/>
            <a:ext cx="3769641"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defRPr/>
            </a:pPr>
            <a:r>
              <a:rPr lang="en-US" altLang="zh-CN" sz="2400" dirty="0" smtClean="0">
                <a:solidFill>
                  <a:srgbClr val="595959"/>
                </a:solidFill>
                <a:latin typeface="Impact" pitchFamily="34" charset="0"/>
                <a:ea typeface="微软雅黑" pitchFamily="34" charset="-122"/>
              </a:rPr>
              <a:t>05   </a:t>
            </a:r>
            <a:r>
              <a:rPr lang="zh-CN" altLang="en-US" sz="2400" dirty="0" smtClean="0">
                <a:solidFill>
                  <a:srgbClr val="595959"/>
                </a:solidFill>
                <a:latin typeface="Impact" pitchFamily="34" charset="0"/>
                <a:ea typeface="微软雅黑" pitchFamily="34" charset="-122"/>
              </a:rPr>
              <a:t>二维观察</a:t>
            </a:r>
            <a:endParaRPr lang="zh-CN" altLang="en-US" sz="2400" dirty="0" smtClean="0">
              <a:solidFill>
                <a:srgbClr val="595959"/>
              </a:solidFill>
              <a:latin typeface="微软雅黑" pitchFamily="34" charset="-122"/>
              <a:ea typeface="微软雅黑" pitchFamily="34" charset="-122"/>
            </a:endParaRPr>
          </a:p>
        </p:txBody>
      </p:sp>
      <p:sp>
        <p:nvSpPr>
          <p:cNvPr id="12" name="TextBox 11"/>
          <p:cNvSpPr txBox="1">
            <a:spLocks noChangeArrowheads="1"/>
          </p:cNvSpPr>
          <p:nvPr userDrawn="1"/>
        </p:nvSpPr>
        <p:spPr bwMode="auto">
          <a:xfrm>
            <a:off x="2770187" y="3976291"/>
            <a:ext cx="3769641"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eaLnBrk="1" hangingPunct="1">
              <a:defRPr/>
            </a:pPr>
            <a:r>
              <a:rPr lang="en-US" altLang="zh-CN" sz="2400" dirty="0" smtClean="0">
                <a:solidFill>
                  <a:srgbClr val="595959"/>
                </a:solidFill>
                <a:latin typeface="Impact" pitchFamily="34" charset="0"/>
                <a:ea typeface="微软雅黑" pitchFamily="34" charset="-122"/>
              </a:rPr>
              <a:t>06   </a:t>
            </a:r>
            <a:r>
              <a:rPr lang="zh-CN" altLang="en-US" sz="2400" dirty="0" smtClean="0">
                <a:solidFill>
                  <a:srgbClr val="595959"/>
                </a:solidFill>
                <a:latin typeface="Impact" pitchFamily="34" charset="0"/>
                <a:ea typeface="微软雅黑" pitchFamily="34" charset="-122"/>
              </a:rPr>
              <a:t>三维观察</a:t>
            </a:r>
            <a:endParaRPr lang="zh-CN" altLang="en-US" sz="2400" dirty="0" smtClean="0">
              <a:solidFill>
                <a:srgbClr val="595959"/>
              </a:solidFill>
              <a:latin typeface="微软雅黑" pitchFamily="34" charset="-122"/>
              <a:ea typeface="微软雅黑" pitchFamily="34" charset="-122"/>
            </a:endParaRPr>
          </a:p>
        </p:txBody>
      </p:sp>
      <p:sp>
        <p:nvSpPr>
          <p:cNvPr id="13" name="TextBox 11"/>
          <p:cNvSpPr txBox="1">
            <a:spLocks noChangeArrowheads="1"/>
          </p:cNvSpPr>
          <p:nvPr userDrawn="1"/>
        </p:nvSpPr>
        <p:spPr bwMode="auto">
          <a:xfrm>
            <a:off x="2770187" y="4480125"/>
            <a:ext cx="380774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eaLnBrk="1" hangingPunct="1">
              <a:defRPr/>
            </a:pPr>
            <a:r>
              <a:rPr lang="en-US" altLang="zh-CN" sz="2400" dirty="0" smtClean="0">
                <a:solidFill>
                  <a:srgbClr val="595959"/>
                </a:solidFill>
                <a:latin typeface="Impact" pitchFamily="34" charset="0"/>
                <a:ea typeface="微软雅黑" pitchFamily="34" charset="-122"/>
              </a:rPr>
              <a:t>07   </a:t>
            </a:r>
            <a:r>
              <a:rPr lang="zh-CN" altLang="en-US" sz="2400" dirty="0" smtClean="0">
                <a:solidFill>
                  <a:srgbClr val="595959"/>
                </a:solidFill>
                <a:latin typeface="Impact" pitchFamily="34" charset="0"/>
                <a:ea typeface="微软雅黑" pitchFamily="34" charset="-122"/>
              </a:rPr>
              <a:t>三维对象</a:t>
            </a:r>
            <a:endParaRPr lang="zh-CN" altLang="en-US" sz="2400" dirty="0" smtClean="0">
              <a:solidFill>
                <a:srgbClr val="595959"/>
              </a:solidFill>
              <a:latin typeface="微软雅黑" pitchFamily="34" charset="-122"/>
              <a:ea typeface="微软雅黑" pitchFamily="34" charset="-122"/>
            </a:endParaRPr>
          </a:p>
        </p:txBody>
      </p:sp>
      <p:sp>
        <p:nvSpPr>
          <p:cNvPr id="14" name="TextBox 11"/>
          <p:cNvSpPr txBox="1">
            <a:spLocks noChangeArrowheads="1"/>
          </p:cNvSpPr>
          <p:nvPr userDrawn="1"/>
        </p:nvSpPr>
        <p:spPr bwMode="auto">
          <a:xfrm>
            <a:off x="2770187" y="4960145"/>
            <a:ext cx="3769641"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eaLnBrk="1" hangingPunct="1">
              <a:defRPr/>
            </a:pPr>
            <a:r>
              <a:rPr lang="en-US" altLang="zh-CN" sz="2400" dirty="0" smtClean="0">
                <a:solidFill>
                  <a:srgbClr val="595959"/>
                </a:solidFill>
                <a:latin typeface="Impact" pitchFamily="34" charset="0"/>
                <a:ea typeface="微软雅黑" pitchFamily="34" charset="-122"/>
              </a:rPr>
              <a:t>08   </a:t>
            </a:r>
            <a:r>
              <a:rPr lang="zh-CN" altLang="en-US" sz="2400" dirty="0" smtClean="0">
                <a:solidFill>
                  <a:srgbClr val="595959"/>
                </a:solidFill>
                <a:latin typeface="Impact" pitchFamily="34" charset="0"/>
                <a:ea typeface="微软雅黑" pitchFamily="34" charset="-122"/>
              </a:rPr>
              <a:t>真实感图形技术</a:t>
            </a:r>
            <a:endParaRPr lang="zh-CN" altLang="en-US" sz="2400" dirty="0" smtClean="0">
              <a:solidFill>
                <a:srgbClr val="595959"/>
              </a:solidFill>
              <a:latin typeface="微软雅黑" pitchFamily="34" charset="-122"/>
              <a:ea typeface="微软雅黑" pitchFamily="34" charset="-122"/>
            </a:endParaRPr>
          </a:p>
        </p:txBody>
      </p:sp>
      <p:sp>
        <p:nvSpPr>
          <p:cNvPr id="15" name="TextBox 11"/>
          <p:cNvSpPr txBox="1">
            <a:spLocks noChangeArrowheads="1"/>
          </p:cNvSpPr>
          <p:nvPr userDrawn="1"/>
        </p:nvSpPr>
        <p:spPr bwMode="auto">
          <a:xfrm>
            <a:off x="2770187" y="5494139"/>
            <a:ext cx="3769641"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eaLnBrk="1" hangingPunct="1">
              <a:defRPr/>
            </a:pPr>
            <a:r>
              <a:rPr lang="en-US" altLang="zh-CN" sz="2400" dirty="0" smtClean="0">
                <a:solidFill>
                  <a:srgbClr val="595959"/>
                </a:solidFill>
                <a:latin typeface="Impact" pitchFamily="34" charset="0"/>
                <a:ea typeface="微软雅黑" pitchFamily="34" charset="-122"/>
              </a:rPr>
              <a:t>09   </a:t>
            </a:r>
            <a:r>
              <a:rPr lang="zh-CN" altLang="en-US" sz="2400" dirty="0" smtClean="0">
                <a:solidFill>
                  <a:srgbClr val="595959"/>
                </a:solidFill>
                <a:latin typeface="Impact" pitchFamily="34" charset="0"/>
                <a:ea typeface="微软雅黑" pitchFamily="34" charset="-122"/>
              </a:rPr>
              <a:t>交互技术</a:t>
            </a:r>
            <a:endParaRPr lang="zh-CN" altLang="en-US" sz="2400" dirty="0" smtClean="0">
              <a:solidFill>
                <a:srgbClr val="595959"/>
              </a:solidFill>
              <a:latin typeface="微软雅黑" pitchFamily="34" charset="-122"/>
              <a:ea typeface="微软雅黑" pitchFamily="34" charset="-122"/>
            </a:endParaRPr>
          </a:p>
        </p:txBody>
      </p:sp>
      <p:sp>
        <p:nvSpPr>
          <p:cNvPr id="16" name="TextBox 11"/>
          <p:cNvSpPr txBox="1">
            <a:spLocks noChangeArrowheads="1"/>
          </p:cNvSpPr>
          <p:nvPr userDrawn="1"/>
        </p:nvSpPr>
        <p:spPr bwMode="auto">
          <a:xfrm>
            <a:off x="2770186" y="5973962"/>
            <a:ext cx="3769641"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eaLnBrk="1" hangingPunct="1">
              <a:defRPr/>
            </a:pPr>
            <a:r>
              <a:rPr lang="en-US" altLang="zh-CN" sz="2400" dirty="0" smtClean="0">
                <a:solidFill>
                  <a:srgbClr val="595959"/>
                </a:solidFill>
                <a:latin typeface="Impact" pitchFamily="34" charset="0"/>
                <a:ea typeface="微软雅黑" pitchFamily="34" charset="-122"/>
              </a:rPr>
              <a:t>10   </a:t>
            </a:r>
            <a:r>
              <a:rPr lang="zh-CN" altLang="en-US" sz="2400" dirty="0" smtClean="0">
                <a:solidFill>
                  <a:srgbClr val="595959"/>
                </a:solidFill>
                <a:latin typeface="Impact" pitchFamily="34" charset="0"/>
                <a:ea typeface="微软雅黑" pitchFamily="34" charset="-122"/>
              </a:rPr>
              <a:t>计算机动画</a:t>
            </a:r>
            <a:endParaRPr lang="zh-CN" altLang="en-US" sz="2400" dirty="0" smtClean="0">
              <a:solidFill>
                <a:srgbClr val="595959"/>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矩形 1"/>
          <p:cNvSpPr/>
          <p:nvPr userDrawn="1"/>
        </p:nvSpPr>
        <p:spPr>
          <a:xfrm flipH="1">
            <a:off x="9143999" y="0"/>
            <a:ext cx="4571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916446" y="0"/>
            <a:ext cx="214313"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标题 1"/>
          <p:cNvSpPr>
            <a:spLocks noGrp="1"/>
          </p:cNvSpPr>
          <p:nvPr>
            <p:ph type="title"/>
          </p:nvPr>
        </p:nvSpPr>
        <p:spPr>
          <a:xfrm>
            <a:off x="877728" y="523786"/>
            <a:ext cx="7405217" cy="629013"/>
          </a:xfrm>
          <a:prstGeom prst="rect">
            <a:avLst/>
          </a:prstGeo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293511" y="1569155"/>
            <a:ext cx="8393029" cy="4173185"/>
          </a:xfrm>
          <a:prstGeom prst="rect">
            <a:avLst/>
          </a:prstGeom>
        </p:spPr>
        <p:txBody>
          <a:bodyPr/>
          <a:lstStyle>
            <a:lvl1pPr marL="457200" indent="-457200">
              <a:buClr>
                <a:srgbClr val="FF9300"/>
              </a:buClr>
              <a:buFont typeface="Wingdings" panose="05000000000000000000" pitchFamily="2" charset="2"/>
              <a:buChar char="n"/>
              <a:defRPr/>
            </a:lvl1pPr>
            <a:lvl2pPr marL="685800" indent="-228600">
              <a:buClr>
                <a:srgbClr val="FF9300"/>
              </a:buClr>
              <a:buFont typeface="Wingdings" panose="05000000000000000000" pitchFamily="2" charset="2"/>
              <a:buChar char="l"/>
              <a:defRPr/>
            </a:lvl2pPr>
            <a:lvl4pPr marL="1657350" indent="-285750">
              <a:buClr>
                <a:srgbClr val="FF9300"/>
              </a:buClr>
              <a:buFont typeface="Wingdings" panose="05000000000000000000" pitchFamily="2" charset="2"/>
              <a:buChar char=""/>
              <a:defRPr/>
            </a:lvl4pPr>
            <a:lvl5pPr marL="2057400" indent="-228600">
              <a:buClr>
                <a:srgbClr val="FF9300"/>
              </a:buClr>
              <a:buFont typeface="Calibri" panose="020F0502020204030204" pitchFamily="34" charset="0"/>
              <a:buChar cha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2" name="矩形 1"/>
          <p:cNvSpPr/>
          <p:nvPr userDrawn="1"/>
        </p:nvSpPr>
        <p:spPr>
          <a:xfrm>
            <a:off x="-12700" y="0"/>
            <a:ext cx="9215438" cy="4740275"/>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Text Box 2"/>
          <p:cNvSpPr txBox="1">
            <a:spLocks noChangeArrowheads="1"/>
          </p:cNvSpPr>
          <p:nvPr userDrawn="1"/>
        </p:nvSpPr>
        <p:spPr bwMode="auto">
          <a:xfrm>
            <a:off x="2908300" y="4984750"/>
            <a:ext cx="332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eaLnBrk="1" hangingPunct="1">
              <a:defRPr/>
            </a:pPr>
            <a:r>
              <a:rPr lang="en-US" altLang="zh-CN" sz="3600" b="1" dirty="0" smtClean="0">
                <a:solidFill>
                  <a:srgbClr val="595959"/>
                </a:solidFill>
                <a:latin typeface="微软雅黑" pitchFamily="34" charset="-122"/>
                <a:ea typeface="微软雅黑" pitchFamily="34" charset="-122"/>
                <a:sym typeface="Arial" charset="0"/>
              </a:rPr>
              <a:t>THANKS</a:t>
            </a:r>
            <a:endParaRPr lang="zh-CN" altLang="en-US" sz="3600" b="1" dirty="0" smtClean="0">
              <a:solidFill>
                <a:srgbClr val="595959"/>
              </a:solidFill>
              <a:latin typeface="微软雅黑" pitchFamily="34" charset="-122"/>
              <a:ea typeface="微软雅黑" pitchFamily="34" charset="-122"/>
              <a:sym typeface="Arial" charset="0"/>
            </a:endParaRPr>
          </a:p>
        </p:txBody>
      </p:sp>
      <p:cxnSp>
        <p:nvCxnSpPr>
          <p:cNvPr id="4" name="直接连接符 3"/>
          <p:cNvCxnSpPr/>
          <p:nvPr userDrawn="1"/>
        </p:nvCxnSpPr>
        <p:spPr>
          <a:xfrm>
            <a:off x="2249488" y="5700713"/>
            <a:ext cx="46450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9225" y="2223295"/>
            <a:ext cx="2936875" cy="2202656"/>
          </a:xfrm>
          <a:prstGeom prst="rect">
            <a:avLst/>
          </a:prstGeom>
        </p:spPr>
      </p:pic>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66269" y="2228851"/>
            <a:ext cx="2944018" cy="2248903"/>
          </a:xfrm>
          <a:prstGeom prst="rect">
            <a:avLst/>
          </a:prstGeom>
        </p:spPr>
      </p:pic>
      <p:pic>
        <p:nvPicPr>
          <p:cNvPr id="10" name="图片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35700" y="2189982"/>
            <a:ext cx="2908300" cy="23266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4" fill="hold"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49" presetClass="entr" presetSubtype="0" decel="100000" fill="hold" grpId="0" nodeType="withEffect">
                                  <p:stCondLst>
                                    <p:cond delay="20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 calcmode="lin" valueType="num">
                                      <p:cBhvr>
                                        <p:cTn id="15" dur="500" fill="hold"/>
                                        <p:tgtEl>
                                          <p:spTgt spid="3"/>
                                        </p:tgtEl>
                                        <p:attrNameLst>
                                          <p:attrName>style.rotation</p:attrName>
                                        </p:attrNameLst>
                                      </p:cBhvr>
                                      <p:tavLst>
                                        <p:tav tm="0">
                                          <p:val>
                                            <p:fltVal val="360"/>
                                          </p:val>
                                        </p:tav>
                                        <p:tav tm="100000">
                                          <p:val>
                                            <p:fltVal val="0"/>
                                          </p:val>
                                        </p:tav>
                                      </p:tavLst>
                                    </p:anim>
                                    <p:animEffect transition="in" filter="fade">
                                      <p:cBhvr>
                                        <p:cTn id="16" dur="500"/>
                                        <p:tgtEl>
                                          <p:spTgt spid="3"/>
                                        </p:tgtEl>
                                      </p:cBhvr>
                                    </p:animEffect>
                                  </p:childTnLst>
                                </p:cTn>
                              </p:par>
                              <p:par>
                                <p:cTn id="17" presetID="52" presetClass="entr" presetSubtype="0" fill="hold" nodeType="withEffect">
                                  <p:stCondLst>
                                    <p:cond delay="200"/>
                                  </p:stCondLst>
                                  <p:childTnLst>
                                    <p:set>
                                      <p:cBhvr>
                                        <p:cTn id="18" dur="1" fill="hold">
                                          <p:stCondLst>
                                            <p:cond delay="0"/>
                                          </p:stCondLst>
                                        </p:cTn>
                                        <p:tgtEl>
                                          <p:spTgt spid="8"/>
                                        </p:tgtEl>
                                        <p:attrNameLst>
                                          <p:attrName>style.visibility</p:attrName>
                                        </p:attrNameLst>
                                      </p:cBhvr>
                                      <p:to>
                                        <p:strVal val="visible"/>
                                      </p:to>
                                    </p:set>
                                    <p:animScale>
                                      <p:cBhvr>
                                        <p:cTn id="19" dur="5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500" decel="50000" fill="hold">
                                          <p:stCondLst>
                                            <p:cond delay="0"/>
                                          </p:stCondLst>
                                        </p:cTn>
                                        <p:tgtEl>
                                          <p:spTgt spid="8"/>
                                        </p:tgtEl>
                                        <p:attrNameLst>
                                          <p:attrName>ppt_x</p:attrName>
                                          <p:attrName>ppt_y</p:attrName>
                                        </p:attrNameLst>
                                      </p:cBhvr>
                                    </p:animMotion>
                                    <p:animEffect transition="in" filter="fade">
                                      <p:cBhvr>
                                        <p:cTn id="21" dur="500"/>
                                        <p:tgtEl>
                                          <p:spTgt spid="8"/>
                                        </p:tgtEl>
                                      </p:cBhvr>
                                    </p:animEffect>
                                  </p:childTnLst>
                                </p:cTn>
                              </p:par>
                            </p:childTnLst>
                          </p:cTn>
                        </p:par>
                        <p:par>
                          <p:cTn id="22" fill="hold">
                            <p:stCondLst>
                              <p:cond delay="700"/>
                            </p:stCondLst>
                            <p:childTnLst>
                              <p:par>
                                <p:cTn id="23" presetID="52"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Scale>
                                      <p:cBhvr>
                                        <p:cTn id="25" dur="5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500" decel="50000" fill="hold">
                                          <p:stCondLst>
                                            <p:cond delay="0"/>
                                          </p:stCondLst>
                                        </p:cTn>
                                        <p:tgtEl>
                                          <p:spTgt spid="9"/>
                                        </p:tgtEl>
                                        <p:attrNameLst>
                                          <p:attrName>ppt_x</p:attrName>
                                          <p:attrName>ppt_y</p:attrName>
                                        </p:attrNameLst>
                                      </p:cBhvr>
                                    </p:animMotion>
                                    <p:animEffect transition="in" filter="fade">
                                      <p:cBhvr>
                                        <p:cTn id="27" dur="500"/>
                                        <p:tgtEl>
                                          <p:spTgt spid="9"/>
                                        </p:tgtEl>
                                      </p:cBhvr>
                                    </p:animEffect>
                                  </p:childTnLst>
                                </p:cTn>
                              </p:par>
                            </p:childTnLst>
                          </p:cTn>
                        </p:par>
                        <p:par>
                          <p:cTn id="28" fill="hold">
                            <p:stCondLst>
                              <p:cond delay="1200"/>
                            </p:stCondLst>
                            <p:childTnLst>
                              <p:par>
                                <p:cTn id="29" presetID="52"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Scale>
                                      <p:cBhvr>
                                        <p:cTn id="31" dur="5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500" decel="50000" fill="hold">
                                          <p:stCondLst>
                                            <p:cond delay="0"/>
                                          </p:stCondLst>
                                        </p:cTn>
                                        <p:tgtEl>
                                          <p:spTgt spid="10"/>
                                        </p:tgtEl>
                                        <p:attrNameLst>
                                          <p:attrName>ppt_x</p:attrName>
                                          <p:attrName>ppt_y</p:attrName>
                                        </p:attrNameLst>
                                      </p:cBhvr>
                                    </p:animMotion>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52400" y="76200"/>
            <a:ext cx="8763000" cy="9144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28600" y="1219200"/>
            <a:ext cx="4311162" cy="518160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0439" y="1219200"/>
            <a:ext cx="4311162" cy="518160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xfrm>
            <a:off x="457200" y="6461126"/>
            <a:ext cx="2133600" cy="320675"/>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461126"/>
            <a:ext cx="2895600" cy="320675"/>
          </a:xfrm>
          <a:prstGeom prst="rect">
            <a:avLst/>
          </a:prstGeom>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461126"/>
            <a:ext cx="2133600" cy="320675"/>
          </a:xfrm>
          <a:prstGeom prst="rect">
            <a:avLst/>
          </a:prstGeom>
          <a:ln/>
        </p:spPr>
        <p:txBody>
          <a:bodyPr/>
          <a:lstStyle>
            <a:lvl1pPr>
              <a:defRPr/>
            </a:lvl1pPr>
          </a:lstStyle>
          <a:p>
            <a:pPr>
              <a:defRPr/>
            </a:pPr>
            <a:fld id="{15EE7A9F-B435-420B-B752-8C6CC365180C}" type="slidenum">
              <a:rPr lang="zh-CN" altLang="en-US"/>
              <a:pPr>
                <a:defRPr/>
              </a:pPr>
              <a:t>‹#›</a:t>
            </a:fld>
            <a:endParaRPr lang="en-US" altLang="zh-CN"/>
          </a:p>
        </p:txBody>
      </p:sp>
    </p:spTree>
    <p:extLst>
      <p:ext uri="{BB962C8B-B14F-4D97-AF65-F5344CB8AC3E}">
        <p14:creationId xmlns:p14="http://schemas.microsoft.com/office/powerpoint/2010/main" val="279584801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245225"/>
            <a:ext cx="2133600" cy="476250"/>
          </a:xfrm>
          <a:prstGeom prst="rect">
            <a:avLst/>
          </a:prstGeom>
        </p:spPr>
        <p:txBody>
          <a:bodyPr/>
          <a:lstStyle>
            <a:lvl1pPr>
              <a:defRPr/>
            </a:lvl1pPr>
          </a:lstStyle>
          <a:p>
            <a:endParaRPr lang="en-US" altLang="zh-CN"/>
          </a:p>
        </p:txBody>
      </p:sp>
      <p:sp>
        <p:nvSpPr>
          <p:cNvPr id="3" name="页脚占位符 2"/>
          <p:cNvSpPr>
            <a:spLocks noGrp="1"/>
          </p:cNvSpPr>
          <p:nvPr>
            <p:ph type="ftr" sz="quarter" idx="11"/>
          </p:nvPr>
        </p:nvSpPr>
        <p:spPr>
          <a:xfrm>
            <a:off x="3124200" y="6245225"/>
            <a:ext cx="2895600" cy="476250"/>
          </a:xfrm>
          <a:prstGeom prst="rect">
            <a:avLst/>
          </a:prstGeom>
        </p:spPr>
        <p:txBody>
          <a:bodyPr/>
          <a:lstStyle>
            <a:lvl1pPr>
              <a:defRPr/>
            </a:lvl1pPr>
          </a:lstStyle>
          <a:p>
            <a:endParaRPr lang="en-US" altLang="zh-CN"/>
          </a:p>
        </p:txBody>
      </p:sp>
      <p:sp>
        <p:nvSpPr>
          <p:cNvPr id="4" name="灯片编号占位符 3"/>
          <p:cNvSpPr>
            <a:spLocks noGrp="1"/>
          </p:cNvSpPr>
          <p:nvPr>
            <p:ph type="sldNum" sz="quarter" idx="12"/>
          </p:nvPr>
        </p:nvSpPr>
        <p:spPr>
          <a:xfrm>
            <a:off x="6553200" y="6245225"/>
            <a:ext cx="2133600" cy="476250"/>
          </a:xfrm>
          <a:prstGeom prst="rect">
            <a:avLst/>
          </a:prstGeom>
        </p:spPr>
        <p:txBody>
          <a:bodyPr/>
          <a:lstStyle>
            <a:lvl1pPr>
              <a:defRPr/>
            </a:lvl1pPr>
          </a:lstStyle>
          <a:p>
            <a:fld id="{30D58EA0-D51E-491D-BD8B-F3138B30F8C4}" type="slidenum">
              <a:rPr lang="en-US" altLang="zh-CN"/>
              <a:pPr/>
              <a:t>‹#›</a:t>
            </a:fld>
            <a:endParaRPr lang="en-US" altLang="zh-CN"/>
          </a:p>
        </p:txBody>
      </p:sp>
    </p:spTree>
    <p:extLst>
      <p:ext uri="{BB962C8B-B14F-4D97-AF65-F5344CB8AC3E}">
        <p14:creationId xmlns:p14="http://schemas.microsoft.com/office/powerpoint/2010/main" val="348956835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5" name="矩形 4"/>
          <p:cNvSpPr/>
          <p:nvPr userDrawn="1"/>
        </p:nvSpPr>
        <p:spPr>
          <a:xfrm>
            <a:off x="-7938" y="6042025"/>
            <a:ext cx="9188451" cy="81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6" name="Picture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4700" y="6345238"/>
            <a:ext cx="58293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p:cNvSpPr txBox="1">
            <a:spLocks noChangeArrowheads="1"/>
          </p:cNvSpPr>
          <p:nvPr userDrawn="1"/>
        </p:nvSpPr>
        <p:spPr bwMode="auto">
          <a:xfrm>
            <a:off x="3722688" y="6346825"/>
            <a:ext cx="4981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buFont typeface="Wingdings" pitchFamily="2" charset="2"/>
              <a:buChar char="n"/>
              <a:defRPr/>
            </a:pPr>
            <a:r>
              <a:rPr lang="en-US" altLang="zh-CN" sz="1400" b="1" dirty="0" smtClean="0">
                <a:solidFill>
                  <a:schemeClr val="bg1"/>
                </a:solidFill>
                <a:latin typeface="Verdana" pitchFamily="34" charset="0"/>
              </a:rPr>
              <a:t> Computer Graphics</a:t>
            </a:r>
          </a:p>
        </p:txBody>
      </p:sp>
      <p:sp>
        <p:nvSpPr>
          <p:cNvPr id="8" name="Freeform 2670"/>
          <p:cNvSpPr>
            <a:spLocks noEditPoints="1"/>
          </p:cNvSpPr>
          <p:nvPr userDrawn="1"/>
        </p:nvSpPr>
        <p:spPr bwMode="auto">
          <a:xfrm>
            <a:off x="2786063" y="6273800"/>
            <a:ext cx="403225" cy="406400"/>
          </a:xfrm>
          <a:custGeom>
            <a:avLst/>
            <a:gdLst>
              <a:gd name="T0" fmla="*/ 2147483647 w 300"/>
              <a:gd name="T1" fmla="*/ 2147483647 h 302"/>
              <a:gd name="T2" fmla="*/ 2147483647 w 300"/>
              <a:gd name="T3" fmla="*/ 2147483647 h 302"/>
              <a:gd name="T4" fmla="*/ 2147483647 w 300"/>
              <a:gd name="T5" fmla="*/ 2147483647 h 302"/>
              <a:gd name="T6" fmla="*/ 2147483647 w 300"/>
              <a:gd name="T7" fmla="*/ 2147483647 h 302"/>
              <a:gd name="T8" fmla="*/ 2147483647 w 300"/>
              <a:gd name="T9" fmla="*/ 2147483647 h 302"/>
              <a:gd name="T10" fmla="*/ 2147483647 w 300"/>
              <a:gd name="T11" fmla="*/ 2147483647 h 302"/>
              <a:gd name="T12" fmla="*/ 0 w 300"/>
              <a:gd name="T13" fmla="*/ 2147483647 h 302"/>
              <a:gd name="T14" fmla="*/ 0 w 300"/>
              <a:gd name="T15" fmla="*/ 2147483647 h 302"/>
              <a:gd name="T16" fmla="*/ 2147483647 w 300"/>
              <a:gd name="T17" fmla="*/ 2147483647 h 302"/>
              <a:gd name="T18" fmla="*/ 2147483647 w 300"/>
              <a:gd name="T19" fmla="*/ 2147483647 h 302"/>
              <a:gd name="T20" fmla="*/ 2147483647 w 300"/>
              <a:gd name="T21" fmla="*/ 2147483647 h 302"/>
              <a:gd name="T22" fmla="*/ 2147483647 w 300"/>
              <a:gd name="T23" fmla="*/ 2147483647 h 302"/>
              <a:gd name="T24" fmla="*/ 2147483647 w 300"/>
              <a:gd name="T25" fmla="*/ 0 h 302"/>
              <a:gd name="T26" fmla="*/ 2147483647 w 300"/>
              <a:gd name="T27" fmla="*/ 2147483647 h 302"/>
              <a:gd name="T28" fmla="*/ 2147483647 w 300"/>
              <a:gd name="T29" fmla="*/ 2147483647 h 302"/>
              <a:gd name="T30" fmla="*/ 2147483647 w 300"/>
              <a:gd name="T31" fmla="*/ 2147483647 h 302"/>
              <a:gd name="T32" fmla="*/ 2147483647 w 300"/>
              <a:gd name="T33" fmla="*/ 2147483647 h 302"/>
              <a:gd name="T34" fmla="*/ 2147483647 w 300"/>
              <a:gd name="T35" fmla="*/ 2147483647 h 302"/>
              <a:gd name="T36" fmla="*/ 2147483647 w 300"/>
              <a:gd name="T37" fmla="*/ 2147483647 h 302"/>
              <a:gd name="T38" fmla="*/ 2147483647 w 300"/>
              <a:gd name="T39" fmla="*/ 2147483647 h 302"/>
              <a:gd name="T40" fmla="*/ 2147483647 w 300"/>
              <a:gd name="T41" fmla="*/ 2147483647 h 302"/>
              <a:gd name="T42" fmla="*/ 2147483647 w 300"/>
              <a:gd name="T43" fmla="*/ 2147483647 h 302"/>
              <a:gd name="T44" fmla="*/ 2147483647 w 300"/>
              <a:gd name="T45" fmla="*/ 2147483647 h 302"/>
              <a:gd name="T46" fmla="*/ 2147483647 w 300"/>
              <a:gd name="T47" fmla="*/ 2147483647 h 302"/>
              <a:gd name="T48" fmla="*/ 2147483647 w 300"/>
              <a:gd name="T49" fmla="*/ 2147483647 h 302"/>
              <a:gd name="T50" fmla="*/ 2147483647 w 300"/>
              <a:gd name="T51" fmla="*/ 2147483647 h 302"/>
              <a:gd name="T52" fmla="*/ 2147483647 w 300"/>
              <a:gd name="T53" fmla="*/ 2147483647 h 302"/>
              <a:gd name="T54" fmla="*/ 2147483647 w 300"/>
              <a:gd name="T55" fmla="*/ 2147483647 h 302"/>
              <a:gd name="T56" fmla="*/ 2147483647 w 300"/>
              <a:gd name="T57" fmla="*/ 2147483647 h 302"/>
              <a:gd name="T58" fmla="*/ 2147483647 w 300"/>
              <a:gd name="T59" fmla="*/ 2147483647 h 302"/>
              <a:gd name="T60" fmla="*/ 2147483647 w 300"/>
              <a:gd name="T61" fmla="*/ 2147483647 h 302"/>
              <a:gd name="T62" fmla="*/ 2147483647 w 300"/>
              <a:gd name="T63" fmla="*/ 2147483647 h 302"/>
              <a:gd name="T64" fmla="*/ 2147483647 w 300"/>
              <a:gd name="T65" fmla="*/ 2147483647 h 302"/>
              <a:gd name="T66" fmla="*/ 2147483647 w 300"/>
              <a:gd name="T67" fmla="*/ 2147483647 h 302"/>
              <a:gd name="T68" fmla="*/ 2147483647 w 300"/>
              <a:gd name="T69" fmla="*/ 2147483647 h 302"/>
              <a:gd name="T70" fmla="*/ 2147483647 w 300"/>
              <a:gd name="T71" fmla="*/ 2147483647 h 302"/>
              <a:gd name="T72" fmla="*/ 2147483647 w 300"/>
              <a:gd name="T73" fmla="*/ 2147483647 h 302"/>
              <a:gd name="T74" fmla="*/ 2147483647 w 300"/>
              <a:gd name="T75" fmla="*/ 2147483647 h 302"/>
              <a:gd name="T76" fmla="*/ 2147483647 w 300"/>
              <a:gd name="T77" fmla="*/ 2147483647 h 302"/>
              <a:gd name="T78" fmla="*/ 2147483647 w 300"/>
              <a:gd name="T79" fmla="*/ 2147483647 h 302"/>
              <a:gd name="T80" fmla="*/ 2147483647 w 300"/>
              <a:gd name="T81" fmla="*/ 2147483647 h 302"/>
              <a:gd name="T82" fmla="*/ 2147483647 w 300"/>
              <a:gd name="T83" fmla="*/ 2147483647 h 302"/>
              <a:gd name="T84" fmla="*/ 2147483647 w 300"/>
              <a:gd name="T85" fmla="*/ 2147483647 h 302"/>
              <a:gd name="T86" fmla="*/ 2147483647 w 300"/>
              <a:gd name="T87" fmla="*/ 2147483647 h 302"/>
              <a:gd name="T88" fmla="*/ 2147483647 w 300"/>
              <a:gd name="T89" fmla="*/ 2147483647 h 302"/>
              <a:gd name="T90" fmla="*/ 2147483647 w 300"/>
              <a:gd name="T91" fmla="*/ 2147483647 h 302"/>
              <a:gd name="T92" fmla="*/ 2147483647 w 300"/>
              <a:gd name="T93" fmla="*/ 2147483647 h 302"/>
              <a:gd name="T94" fmla="*/ 2147483647 w 300"/>
              <a:gd name="T95" fmla="*/ 2147483647 h 302"/>
              <a:gd name="T96" fmla="*/ 2147483647 w 300"/>
              <a:gd name="T97" fmla="*/ 2147483647 h 302"/>
              <a:gd name="T98" fmla="*/ 2147483647 w 300"/>
              <a:gd name="T99" fmla="*/ 2147483647 h 302"/>
              <a:gd name="T100" fmla="*/ 2147483647 w 300"/>
              <a:gd name="T101" fmla="*/ 2147483647 h 302"/>
              <a:gd name="T102" fmla="*/ 2147483647 w 300"/>
              <a:gd name="T103" fmla="*/ 2147483647 h 302"/>
              <a:gd name="T104" fmla="*/ 2147483647 w 300"/>
              <a:gd name="T105" fmla="*/ 2147483647 h 302"/>
              <a:gd name="T106" fmla="*/ 2147483647 w 300"/>
              <a:gd name="T107" fmla="*/ 2147483647 h 302"/>
              <a:gd name="T108" fmla="*/ 2147483647 w 300"/>
              <a:gd name="T109" fmla="*/ 2147483647 h 302"/>
              <a:gd name="T110" fmla="*/ 2147483647 w 300"/>
              <a:gd name="T111" fmla="*/ 2147483647 h 302"/>
              <a:gd name="T112" fmla="*/ 2147483647 w 300"/>
              <a:gd name="T113" fmla="*/ 2147483647 h 302"/>
              <a:gd name="T114" fmla="*/ 2147483647 w 300"/>
              <a:gd name="T115" fmla="*/ 2147483647 h 302"/>
              <a:gd name="T116" fmla="*/ 2147483647 w 300"/>
              <a:gd name="T117" fmla="*/ 2147483647 h 302"/>
              <a:gd name="T118" fmla="*/ 2147483647 w 300"/>
              <a:gd name="T119" fmla="*/ 2147483647 h 302"/>
              <a:gd name="T120" fmla="*/ 2147483647 w 300"/>
              <a:gd name="T121" fmla="*/ 2147483647 h 3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02"/>
              <a:gd name="T185" fmla="*/ 300 w 300"/>
              <a:gd name="T186" fmla="*/ 302 h 3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02">
                <a:moveTo>
                  <a:pt x="140" y="278"/>
                </a:moveTo>
                <a:lnTo>
                  <a:pt x="140" y="278"/>
                </a:lnTo>
                <a:lnTo>
                  <a:pt x="128" y="288"/>
                </a:lnTo>
                <a:lnTo>
                  <a:pt x="114" y="296"/>
                </a:lnTo>
                <a:lnTo>
                  <a:pt x="98" y="300"/>
                </a:lnTo>
                <a:lnTo>
                  <a:pt x="82" y="302"/>
                </a:lnTo>
                <a:lnTo>
                  <a:pt x="30" y="302"/>
                </a:lnTo>
                <a:lnTo>
                  <a:pt x="18" y="300"/>
                </a:lnTo>
                <a:lnTo>
                  <a:pt x="8" y="292"/>
                </a:lnTo>
                <a:lnTo>
                  <a:pt x="2" y="284"/>
                </a:lnTo>
                <a:lnTo>
                  <a:pt x="0" y="272"/>
                </a:lnTo>
                <a:lnTo>
                  <a:pt x="0" y="218"/>
                </a:lnTo>
                <a:lnTo>
                  <a:pt x="0" y="202"/>
                </a:lnTo>
                <a:lnTo>
                  <a:pt x="6" y="188"/>
                </a:lnTo>
                <a:lnTo>
                  <a:pt x="14" y="174"/>
                </a:lnTo>
                <a:lnTo>
                  <a:pt x="24" y="160"/>
                </a:lnTo>
                <a:lnTo>
                  <a:pt x="160" y="24"/>
                </a:lnTo>
                <a:lnTo>
                  <a:pt x="172" y="14"/>
                </a:lnTo>
                <a:lnTo>
                  <a:pt x="186" y="6"/>
                </a:lnTo>
                <a:lnTo>
                  <a:pt x="202" y="2"/>
                </a:lnTo>
                <a:lnTo>
                  <a:pt x="218" y="0"/>
                </a:lnTo>
                <a:lnTo>
                  <a:pt x="234" y="2"/>
                </a:lnTo>
                <a:lnTo>
                  <a:pt x="250" y="6"/>
                </a:lnTo>
                <a:lnTo>
                  <a:pt x="264" y="14"/>
                </a:lnTo>
                <a:lnTo>
                  <a:pt x="276" y="24"/>
                </a:lnTo>
                <a:lnTo>
                  <a:pt x="288" y="38"/>
                </a:lnTo>
                <a:lnTo>
                  <a:pt x="294" y="52"/>
                </a:lnTo>
                <a:lnTo>
                  <a:pt x="300" y="66"/>
                </a:lnTo>
                <a:lnTo>
                  <a:pt x="300" y="84"/>
                </a:lnTo>
                <a:lnTo>
                  <a:pt x="300" y="100"/>
                </a:lnTo>
                <a:lnTo>
                  <a:pt x="294" y="116"/>
                </a:lnTo>
                <a:lnTo>
                  <a:pt x="288" y="130"/>
                </a:lnTo>
                <a:lnTo>
                  <a:pt x="276" y="142"/>
                </a:lnTo>
                <a:lnTo>
                  <a:pt x="140" y="278"/>
                </a:lnTo>
                <a:close/>
                <a:moveTo>
                  <a:pt x="42" y="186"/>
                </a:moveTo>
                <a:lnTo>
                  <a:pt x="42" y="186"/>
                </a:lnTo>
                <a:lnTo>
                  <a:pt x="36" y="194"/>
                </a:lnTo>
                <a:lnTo>
                  <a:pt x="32" y="202"/>
                </a:lnTo>
                <a:lnTo>
                  <a:pt x="30" y="210"/>
                </a:lnTo>
                <a:lnTo>
                  <a:pt x="30" y="218"/>
                </a:lnTo>
                <a:lnTo>
                  <a:pt x="30" y="228"/>
                </a:lnTo>
                <a:lnTo>
                  <a:pt x="38" y="226"/>
                </a:lnTo>
                <a:lnTo>
                  <a:pt x="44" y="228"/>
                </a:lnTo>
                <a:lnTo>
                  <a:pt x="52" y="230"/>
                </a:lnTo>
                <a:lnTo>
                  <a:pt x="58" y="232"/>
                </a:lnTo>
                <a:lnTo>
                  <a:pt x="64" y="238"/>
                </a:lnTo>
                <a:lnTo>
                  <a:pt x="68" y="244"/>
                </a:lnTo>
                <a:lnTo>
                  <a:pt x="72" y="250"/>
                </a:lnTo>
                <a:lnTo>
                  <a:pt x="74" y="256"/>
                </a:lnTo>
                <a:lnTo>
                  <a:pt x="74" y="264"/>
                </a:lnTo>
                <a:lnTo>
                  <a:pt x="74" y="272"/>
                </a:lnTo>
                <a:lnTo>
                  <a:pt x="82" y="272"/>
                </a:lnTo>
                <a:lnTo>
                  <a:pt x="92" y="270"/>
                </a:lnTo>
                <a:lnTo>
                  <a:pt x="100" y="268"/>
                </a:lnTo>
                <a:lnTo>
                  <a:pt x="108" y="266"/>
                </a:lnTo>
                <a:lnTo>
                  <a:pt x="116" y="260"/>
                </a:lnTo>
                <a:lnTo>
                  <a:pt x="120" y="252"/>
                </a:lnTo>
                <a:lnTo>
                  <a:pt x="124" y="244"/>
                </a:lnTo>
                <a:lnTo>
                  <a:pt x="126" y="236"/>
                </a:lnTo>
                <a:lnTo>
                  <a:pt x="128" y="226"/>
                </a:lnTo>
                <a:lnTo>
                  <a:pt x="126" y="216"/>
                </a:lnTo>
                <a:lnTo>
                  <a:pt x="124" y="206"/>
                </a:lnTo>
                <a:lnTo>
                  <a:pt x="118" y="198"/>
                </a:lnTo>
                <a:lnTo>
                  <a:pt x="112" y="190"/>
                </a:lnTo>
                <a:lnTo>
                  <a:pt x="104" y="182"/>
                </a:lnTo>
                <a:lnTo>
                  <a:pt x="94" y="178"/>
                </a:lnTo>
                <a:lnTo>
                  <a:pt x="86" y="174"/>
                </a:lnTo>
                <a:lnTo>
                  <a:pt x="74" y="174"/>
                </a:lnTo>
                <a:lnTo>
                  <a:pt x="66" y="174"/>
                </a:lnTo>
                <a:lnTo>
                  <a:pt x="58" y="176"/>
                </a:lnTo>
                <a:lnTo>
                  <a:pt x="50" y="180"/>
                </a:lnTo>
                <a:lnTo>
                  <a:pt x="42" y="186"/>
                </a:lnTo>
                <a:close/>
                <a:moveTo>
                  <a:pt x="158" y="218"/>
                </a:moveTo>
                <a:lnTo>
                  <a:pt x="256" y="120"/>
                </a:lnTo>
                <a:lnTo>
                  <a:pt x="262" y="112"/>
                </a:lnTo>
                <a:lnTo>
                  <a:pt x="266" y="104"/>
                </a:lnTo>
                <a:lnTo>
                  <a:pt x="270" y="94"/>
                </a:lnTo>
                <a:lnTo>
                  <a:pt x="270" y="84"/>
                </a:lnTo>
                <a:lnTo>
                  <a:pt x="270" y="72"/>
                </a:lnTo>
                <a:lnTo>
                  <a:pt x="266" y="64"/>
                </a:lnTo>
                <a:lnTo>
                  <a:pt x="262" y="54"/>
                </a:lnTo>
                <a:lnTo>
                  <a:pt x="256" y="46"/>
                </a:lnTo>
                <a:lnTo>
                  <a:pt x="248" y="40"/>
                </a:lnTo>
                <a:lnTo>
                  <a:pt x="238" y="34"/>
                </a:lnTo>
                <a:lnTo>
                  <a:pt x="228" y="32"/>
                </a:lnTo>
                <a:lnTo>
                  <a:pt x="218" y="30"/>
                </a:lnTo>
                <a:lnTo>
                  <a:pt x="208" y="32"/>
                </a:lnTo>
                <a:lnTo>
                  <a:pt x="198" y="34"/>
                </a:lnTo>
                <a:lnTo>
                  <a:pt x="188" y="40"/>
                </a:lnTo>
                <a:lnTo>
                  <a:pt x="180" y="46"/>
                </a:lnTo>
                <a:lnTo>
                  <a:pt x="82" y="144"/>
                </a:lnTo>
                <a:lnTo>
                  <a:pt x="96" y="146"/>
                </a:lnTo>
                <a:lnTo>
                  <a:pt x="110" y="152"/>
                </a:lnTo>
                <a:lnTo>
                  <a:pt x="122" y="158"/>
                </a:lnTo>
                <a:lnTo>
                  <a:pt x="134" y="168"/>
                </a:lnTo>
                <a:lnTo>
                  <a:pt x="142" y="180"/>
                </a:lnTo>
                <a:lnTo>
                  <a:pt x="150" y="192"/>
                </a:lnTo>
                <a:lnTo>
                  <a:pt x="154" y="204"/>
                </a:lnTo>
                <a:lnTo>
                  <a:pt x="158" y="218"/>
                </a:lnTo>
                <a:close/>
              </a:path>
            </a:pathLst>
          </a:custGeom>
          <a:gradFill rotWithShape="1">
            <a:gsLst>
              <a:gs pos="0">
                <a:srgbClr val="FF6600"/>
              </a:gs>
              <a:gs pos="100000">
                <a:srgbClr val="FF33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 name="Group 15"/>
          <p:cNvGrpSpPr>
            <a:grpSpLocks/>
          </p:cNvGrpSpPr>
          <p:nvPr userDrawn="1"/>
        </p:nvGrpSpPr>
        <p:grpSpPr bwMode="auto">
          <a:xfrm>
            <a:off x="8418513" y="6083300"/>
            <a:ext cx="685800" cy="685800"/>
            <a:chOff x="3600" y="3675"/>
            <a:chExt cx="432" cy="432"/>
          </a:xfrm>
        </p:grpSpPr>
        <p:sp>
          <p:nvSpPr>
            <p:cNvPr id="11" name="Oval 14"/>
            <p:cNvSpPr>
              <a:spLocks noChangeArrowheads="1"/>
            </p:cNvSpPr>
            <p:nvPr userDrawn="1"/>
          </p:nvSpPr>
          <p:spPr bwMode="auto">
            <a:xfrm>
              <a:off x="3618" y="3709"/>
              <a:ext cx="396" cy="38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z="2400" smtClean="0"/>
            </a:p>
          </p:txBody>
        </p:sp>
        <p:pic>
          <p:nvPicPr>
            <p:cNvPr id="12" name="Picture 79" descr="传媒大学LOGO"/>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0" y="3675"/>
              <a:ext cx="432"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标题 1"/>
          <p:cNvSpPr>
            <a:spLocks noGrp="1"/>
          </p:cNvSpPr>
          <p:nvPr>
            <p:ph type="title"/>
          </p:nvPr>
        </p:nvSpPr>
        <p:spPr>
          <a:xfrm>
            <a:off x="1077912" y="72008"/>
            <a:ext cx="7814567" cy="764704"/>
          </a:xfrm>
          <a:prstGeom prst="rect">
            <a:avLst/>
          </a:prstGeo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179512" y="1052736"/>
            <a:ext cx="8856984" cy="5073427"/>
          </a:xfrm>
          <a:prstGeom prst="rect">
            <a:avLst/>
          </a:prstGeo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3" name="Rectangle 4"/>
          <p:cNvSpPr>
            <a:spLocks noGrp="1" noChangeArrowheads="1"/>
          </p:cNvSpPr>
          <p:nvPr>
            <p:ph type="dt" sz="half" idx="10"/>
          </p:nvPr>
        </p:nvSpPr>
        <p:spPr>
          <a:xfrm>
            <a:off x="457200" y="6245225"/>
            <a:ext cx="2133600" cy="476250"/>
          </a:xfrm>
          <a:prstGeom prst="rect">
            <a:avLst/>
          </a:prstGeom>
        </p:spPr>
        <p:txBody>
          <a:bodyPr/>
          <a:lstStyle>
            <a:lvl1pPr>
              <a:defRPr/>
            </a:lvl1pPr>
          </a:lstStyle>
          <a:p>
            <a:pPr>
              <a:defRPr/>
            </a:pPr>
            <a:endParaRPr lang="zh-CN" altLang="zh-CN"/>
          </a:p>
        </p:txBody>
      </p:sp>
      <p:sp>
        <p:nvSpPr>
          <p:cNvPr id="14" name="Rectangle 5"/>
          <p:cNvSpPr>
            <a:spLocks noGrp="1" noChangeArrowheads="1"/>
          </p:cNvSpPr>
          <p:nvPr>
            <p:ph type="ftr" sz="quarter" idx="11"/>
          </p:nvPr>
        </p:nvSpPr>
        <p:spPr>
          <a:xfrm>
            <a:off x="3124200" y="6245225"/>
            <a:ext cx="2895600" cy="476250"/>
          </a:xfrm>
          <a:prstGeom prst="rect">
            <a:avLst/>
          </a:prstGeom>
        </p:spPr>
        <p:txBody>
          <a:bodyPr/>
          <a:lstStyle>
            <a:lvl1pPr>
              <a:defRPr/>
            </a:lvl1pPr>
          </a:lstStyle>
          <a:p>
            <a:pPr>
              <a:defRPr/>
            </a:pPr>
            <a:endParaRPr lang="zh-CN" altLang="zh-CN" dirty="0"/>
          </a:p>
        </p:txBody>
      </p:sp>
      <p:sp>
        <p:nvSpPr>
          <p:cNvPr id="15" name="Rectangle 6"/>
          <p:cNvSpPr>
            <a:spLocks noGrp="1" noChangeArrowheads="1"/>
          </p:cNvSpPr>
          <p:nvPr>
            <p:ph type="sldNum" sz="quarter" idx="12"/>
          </p:nvPr>
        </p:nvSpPr>
        <p:spPr>
          <a:xfrm>
            <a:off x="6553200" y="6245225"/>
            <a:ext cx="2133600" cy="476250"/>
          </a:xfrm>
          <a:prstGeom prst="rect">
            <a:avLst/>
          </a:prstGeom>
        </p:spPr>
        <p:txBody>
          <a:bodyPr/>
          <a:lstStyle>
            <a:lvl1pPr>
              <a:defRPr/>
            </a:lvl1pPr>
          </a:lstStyle>
          <a:p>
            <a:fld id="{3E8CE410-9059-4AC3-A388-B17696008CA7}" type="slidenum">
              <a:rPr lang="zh-CN" altLang="zh-CN"/>
              <a:pPr/>
              <a:t>‹#›</a:t>
            </a:fld>
            <a:endParaRPr lang="zh-CN" altLang="zh-CN"/>
          </a:p>
        </p:txBody>
      </p:sp>
    </p:spTree>
    <p:extLst>
      <p:ext uri="{BB962C8B-B14F-4D97-AF65-F5344CB8AC3E}">
        <p14:creationId xmlns:p14="http://schemas.microsoft.com/office/powerpoint/2010/main" val="408997362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7" name="矩形 6"/>
          <p:cNvSpPr/>
          <p:nvPr userDrawn="1"/>
        </p:nvSpPr>
        <p:spPr>
          <a:xfrm>
            <a:off x="0" y="6338888"/>
            <a:ext cx="431800" cy="519112"/>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矩形 9"/>
          <p:cNvSpPr/>
          <p:nvPr userDrawn="1"/>
        </p:nvSpPr>
        <p:spPr>
          <a:xfrm>
            <a:off x="431800" y="6338888"/>
            <a:ext cx="8712200" cy="51911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燕尾形 10"/>
          <p:cNvSpPr/>
          <p:nvPr userDrawn="1"/>
        </p:nvSpPr>
        <p:spPr>
          <a:xfrm>
            <a:off x="144463" y="6475413"/>
            <a:ext cx="141287" cy="24606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029" name="椭圆 11"/>
          <p:cNvSpPr>
            <a:spLocks noChangeArrowheads="1"/>
          </p:cNvSpPr>
          <p:nvPr userDrawn="1"/>
        </p:nvSpPr>
        <p:spPr bwMode="auto">
          <a:xfrm>
            <a:off x="8478838" y="6438900"/>
            <a:ext cx="360362" cy="360363"/>
          </a:xfrm>
          <a:prstGeom prst="ellipse">
            <a:avLst/>
          </a:prstGeom>
          <a:solidFill>
            <a:srgbClr val="FFFFFF">
              <a:alpha val="34901"/>
            </a:srgbClr>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eaLnBrk="1" hangingPunct="1">
              <a:defRPr/>
            </a:pPr>
            <a:endParaRPr lang="zh-CN" altLang="en-US" smtClean="0">
              <a:solidFill>
                <a:srgbClr val="FFFFFF"/>
              </a:solidFill>
              <a:latin typeface="微软雅黑" pitchFamily="34" charset="-122"/>
              <a:ea typeface="微软雅黑" pitchFamily="34" charset="-122"/>
            </a:endParaRPr>
          </a:p>
        </p:txBody>
      </p:sp>
      <p:sp>
        <p:nvSpPr>
          <p:cNvPr id="1030" name="TextBox 15"/>
          <p:cNvSpPr txBox="1">
            <a:spLocks noChangeArrowheads="1"/>
          </p:cNvSpPr>
          <p:nvPr userDrawn="1"/>
        </p:nvSpPr>
        <p:spPr bwMode="auto">
          <a:xfrm>
            <a:off x="8408988" y="6450013"/>
            <a:ext cx="4873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eaLnBrk="1" hangingPunct="1">
              <a:defRPr/>
            </a:pPr>
            <a:fld id="{FD099D76-08D0-4B6E-BCB9-DE45497CD497}" type="slidenum">
              <a:rPr lang="zh-CN" altLang="en-US" sz="1600" smtClean="0">
                <a:solidFill>
                  <a:srgbClr val="FFFFFF"/>
                </a:solidFill>
                <a:latin typeface="Arial Unicode MS" pitchFamily="34" charset="-122"/>
                <a:ea typeface="Arial Unicode MS" pitchFamily="34" charset="-122"/>
                <a:cs typeface="Arial Unicode MS" pitchFamily="34" charset="-122"/>
              </a:rPr>
              <a:pPr algn="ctr" eaLnBrk="1" hangingPunct="1">
                <a:defRPr/>
              </a:pPr>
              <a:t>‹#›</a:t>
            </a:fld>
            <a:r>
              <a:rPr lang="zh-CN" altLang="en-US" sz="1600" smtClean="0">
                <a:solidFill>
                  <a:srgbClr val="FFFFFF"/>
                </a:solidFill>
                <a:latin typeface="Arial Unicode MS" pitchFamily="34" charset="-122"/>
                <a:ea typeface="Arial Unicode MS" pitchFamily="34" charset="-122"/>
                <a:cs typeface="Arial Unicode MS" pitchFamily="34" charset="-122"/>
              </a:rPr>
              <a:t> </a:t>
            </a:r>
          </a:p>
        </p:txBody>
      </p:sp>
      <p:sp>
        <p:nvSpPr>
          <p:cNvPr id="8" name="任意多边形 7"/>
          <p:cNvSpPr/>
          <p:nvPr userDrawn="1"/>
        </p:nvSpPr>
        <p:spPr>
          <a:xfrm>
            <a:off x="431800" y="201613"/>
            <a:ext cx="647700" cy="863600"/>
          </a:xfrm>
          <a:custGeom>
            <a:avLst/>
            <a:gdLst>
              <a:gd name="connsiteX0" fmla="*/ 0 w 864000"/>
              <a:gd name="connsiteY0" fmla="*/ 0 h 864000"/>
              <a:gd name="connsiteX1" fmla="*/ 864000 w 864000"/>
              <a:gd name="connsiteY1" fmla="*/ 0 h 864000"/>
              <a:gd name="connsiteX2" fmla="*/ 864000 w 864000"/>
              <a:gd name="connsiteY2" fmla="*/ 261737 h 864000"/>
              <a:gd name="connsiteX3" fmla="*/ 751007 w 864000"/>
              <a:gd name="connsiteY3" fmla="*/ 261737 h 864000"/>
              <a:gd name="connsiteX4" fmla="*/ 751007 w 864000"/>
              <a:gd name="connsiteY4" fmla="*/ 112993 h 864000"/>
              <a:gd name="connsiteX5" fmla="*/ 112993 w 864000"/>
              <a:gd name="connsiteY5" fmla="*/ 112993 h 864000"/>
              <a:gd name="connsiteX6" fmla="*/ 112993 w 864000"/>
              <a:gd name="connsiteY6" fmla="*/ 751007 h 864000"/>
              <a:gd name="connsiteX7" fmla="*/ 246681 w 864000"/>
              <a:gd name="connsiteY7" fmla="*/ 751007 h 864000"/>
              <a:gd name="connsiteX8" fmla="*/ 246681 w 864000"/>
              <a:gd name="connsiteY8" fmla="*/ 864000 h 864000"/>
              <a:gd name="connsiteX9" fmla="*/ 0 w 864000"/>
              <a:gd name="connsiteY9" fmla="*/ 86400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000" h="864000">
                <a:moveTo>
                  <a:pt x="0" y="0"/>
                </a:moveTo>
                <a:lnTo>
                  <a:pt x="864000" y="0"/>
                </a:lnTo>
                <a:lnTo>
                  <a:pt x="864000" y="261737"/>
                </a:lnTo>
                <a:lnTo>
                  <a:pt x="751007" y="261737"/>
                </a:lnTo>
                <a:lnTo>
                  <a:pt x="751007" y="112993"/>
                </a:lnTo>
                <a:lnTo>
                  <a:pt x="112993" y="112993"/>
                </a:lnTo>
                <a:lnTo>
                  <a:pt x="112993" y="751007"/>
                </a:lnTo>
                <a:lnTo>
                  <a:pt x="246681" y="751007"/>
                </a:lnTo>
                <a:lnTo>
                  <a:pt x="246681" y="864000"/>
                </a:lnTo>
                <a:lnTo>
                  <a:pt x="0" y="864000"/>
                </a:lnTo>
                <a:close/>
              </a:path>
            </a:pathLst>
          </a:cu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85" r:id="rId5"/>
    <p:sldLayoutId id="2147483692" r:id="rId6"/>
    <p:sldLayoutId id="2147483695" r:id="rId7"/>
    <p:sldLayoutId id="2147483696" r:id="rId8"/>
    <p:sldLayoutId id="2147483694" r:id="rId9"/>
    <p:sldLayoutId id="2147483697" r:id="rId10"/>
  </p:sldLayoutIdLst>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8.xml"/><Relationship Id="rId1" Type="http://schemas.openxmlformats.org/officeDocument/2006/relationships/vmlDrawing" Target="../drawings/vmlDrawing3.vml"/><Relationship Id="rId6" Type="http://schemas.openxmlformats.org/officeDocument/2006/relationships/image" Target="../media/image23.wmf"/><Relationship Id="rId5" Type="http://schemas.openxmlformats.org/officeDocument/2006/relationships/oleObject" Target="../embeddings/oleObject6.bin"/><Relationship Id="rId4" Type="http://schemas.openxmlformats.org/officeDocument/2006/relationships/image" Target="../media/image19.wmf"/></Relationships>
</file>

<file path=ppt/slides/_rels/slide12.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8.xml"/><Relationship Id="rId1" Type="http://schemas.openxmlformats.org/officeDocument/2006/relationships/vmlDrawing" Target="../drawings/vmlDrawing4.vml"/><Relationship Id="rId6" Type="http://schemas.openxmlformats.org/officeDocument/2006/relationships/image" Target="../media/image24.wmf"/><Relationship Id="rId5" Type="http://schemas.openxmlformats.org/officeDocument/2006/relationships/oleObject" Target="../embeddings/oleObject9.bin"/><Relationship Id="rId4" Type="http://schemas.openxmlformats.org/officeDocument/2006/relationships/image" Target="../media/image19.wmf"/></Relationships>
</file>

<file path=ppt/slides/_rels/slide13.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8.xml"/><Relationship Id="rId1" Type="http://schemas.openxmlformats.org/officeDocument/2006/relationships/vmlDrawing" Target="../drawings/vmlDrawing5.vml"/><Relationship Id="rId6" Type="http://schemas.openxmlformats.org/officeDocument/2006/relationships/image" Target="../media/image26.wmf"/><Relationship Id="rId5" Type="http://schemas.openxmlformats.org/officeDocument/2006/relationships/oleObject" Target="../embeddings/oleObject12.bin"/><Relationship Id="rId4" Type="http://schemas.openxmlformats.org/officeDocument/2006/relationships/image" Target="../media/image19.wmf"/></Relationships>
</file>

<file path=ppt/slides/_rels/slide14.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8.xml"/><Relationship Id="rId1" Type="http://schemas.openxmlformats.org/officeDocument/2006/relationships/vmlDrawing" Target="../drawings/vmlDrawing6.vml"/><Relationship Id="rId6" Type="http://schemas.openxmlformats.org/officeDocument/2006/relationships/image" Target="../media/image24.wmf"/><Relationship Id="rId5" Type="http://schemas.openxmlformats.org/officeDocument/2006/relationships/oleObject" Target="../embeddings/oleObject15.bin"/><Relationship Id="rId4" Type="http://schemas.openxmlformats.org/officeDocument/2006/relationships/image" Target="../media/image19.wmf"/></Relationships>
</file>

<file path=ppt/slides/_rels/slide15.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slideLayout" Target="../slideLayouts/slideLayout8.xml"/><Relationship Id="rId1" Type="http://schemas.openxmlformats.org/officeDocument/2006/relationships/vmlDrawing" Target="../drawings/vmlDrawing7.vml"/><Relationship Id="rId6" Type="http://schemas.openxmlformats.org/officeDocument/2006/relationships/image" Target="../media/image29.wmf"/><Relationship Id="rId5" Type="http://schemas.openxmlformats.org/officeDocument/2006/relationships/oleObject" Target="../embeddings/oleObject18.bin"/><Relationship Id="rId10" Type="http://schemas.openxmlformats.org/officeDocument/2006/relationships/image" Target="../media/image31.wmf"/><Relationship Id="rId4" Type="http://schemas.openxmlformats.org/officeDocument/2006/relationships/image" Target="../media/image28.wmf"/><Relationship Id="rId9" Type="http://schemas.openxmlformats.org/officeDocument/2006/relationships/oleObject" Target="../embeddings/oleObject20.bin"/></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vmlDrawing" Target="../drawings/vmlDrawing8.vml"/><Relationship Id="rId5" Type="http://schemas.openxmlformats.org/officeDocument/2006/relationships/image" Target="../media/image34.wmf"/><Relationship Id="rId4" Type="http://schemas.openxmlformats.org/officeDocument/2006/relationships/oleObject" Target="../embeddings/oleObject21.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vmlDrawing" Target="../drawings/vmlDrawing9.vml"/><Relationship Id="rId5" Type="http://schemas.openxmlformats.org/officeDocument/2006/relationships/image" Target="../media/image35.wmf"/><Relationship Id="rId4" Type="http://schemas.openxmlformats.org/officeDocument/2006/relationships/oleObject" Target="../embeddings/oleObject22.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vmlDrawing" Target="../drawings/vmlDrawing10.vml"/><Relationship Id="rId5" Type="http://schemas.openxmlformats.org/officeDocument/2006/relationships/image" Target="../media/image35.wmf"/><Relationship Id="rId4" Type="http://schemas.openxmlformats.org/officeDocument/2006/relationships/oleObject" Target="../embeddings/oleObject23.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image" Target="../media/image40.png"/><Relationship Id="rId2" Type="http://schemas.openxmlformats.org/officeDocument/2006/relationships/slideLayout" Target="../slideLayouts/slideLayout5.xml"/><Relationship Id="rId1" Type="http://schemas.openxmlformats.org/officeDocument/2006/relationships/vmlDrawing" Target="../drawings/vmlDrawing11.vml"/><Relationship Id="rId6" Type="http://schemas.openxmlformats.org/officeDocument/2006/relationships/image" Target="../media/image37.png"/><Relationship Id="rId11" Type="http://schemas.openxmlformats.org/officeDocument/2006/relationships/oleObject" Target="../embeddings/oleObject28.bin"/><Relationship Id="rId5" Type="http://schemas.openxmlformats.org/officeDocument/2006/relationships/oleObject" Target="../embeddings/oleObject25.bin"/><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oleObject" Target="../embeddings/oleObject27.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5.xml"/><Relationship Id="rId1" Type="http://schemas.openxmlformats.org/officeDocument/2006/relationships/vmlDrawing" Target="../drawings/vmlDrawing12.vml"/><Relationship Id="rId4" Type="http://schemas.openxmlformats.org/officeDocument/2006/relationships/image" Target="../media/image41.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slideLayout" Target="../slideLayouts/slideLayout7.xml"/><Relationship Id="rId1" Type="http://schemas.openxmlformats.org/officeDocument/2006/relationships/vmlDrawing" Target="../drawings/vmlDrawing13.vml"/><Relationship Id="rId5" Type="http://schemas.openxmlformats.org/officeDocument/2006/relationships/image" Target="../media/image42.wmf"/><Relationship Id="rId4" Type="http://schemas.openxmlformats.org/officeDocument/2006/relationships/oleObject" Target="../embeddings/oleObject30.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44.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image" Target="../media/image44.wmf"/></Relationships>
</file>

<file path=ppt/slides/_rels/slide33.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16.vml"/><Relationship Id="rId5" Type="http://schemas.openxmlformats.org/officeDocument/2006/relationships/image" Target="../media/image48.png"/><Relationship Id="rId4" Type="http://schemas.openxmlformats.org/officeDocument/2006/relationships/image" Target="../media/image47.wmf"/></Relationships>
</file>

<file path=ppt/slides/_rels/slide3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7.xml"/><Relationship Id="rId4" Type="http://schemas.openxmlformats.org/officeDocument/2006/relationships/image" Target="../media/image51.jpe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image" Target="../media/image52.emf"/></Relationships>
</file>

<file path=ppt/slides/_rels/slide39.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slideLayout" Target="../slideLayouts/slideLayout5.xml"/><Relationship Id="rId1" Type="http://schemas.openxmlformats.org/officeDocument/2006/relationships/vmlDrawing" Target="../drawings/vmlDrawing18.vml"/><Relationship Id="rId6" Type="http://schemas.openxmlformats.org/officeDocument/2006/relationships/image" Target="../media/image55.wmf"/><Relationship Id="rId5" Type="http://schemas.openxmlformats.org/officeDocument/2006/relationships/oleObject" Target="../embeddings/oleObject36.bin"/><Relationship Id="rId4" Type="http://schemas.openxmlformats.org/officeDocument/2006/relationships/image" Target="../media/image54.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58.wmf"/><Relationship Id="rId5" Type="http://schemas.openxmlformats.org/officeDocument/2006/relationships/oleObject" Target="../embeddings/oleObject39.bin"/><Relationship Id="rId4" Type="http://schemas.openxmlformats.org/officeDocument/2006/relationships/image" Target="../media/image57.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60.wmf"/><Relationship Id="rId5" Type="http://schemas.openxmlformats.org/officeDocument/2006/relationships/oleObject" Target="../embeddings/oleObject41.bin"/><Relationship Id="rId4" Type="http://schemas.openxmlformats.org/officeDocument/2006/relationships/image" Target="../media/image59.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62.wmf"/><Relationship Id="rId5" Type="http://schemas.openxmlformats.org/officeDocument/2006/relationships/oleObject" Target="../embeddings/oleObject43.bin"/><Relationship Id="rId4" Type="http://schemas.openxmlformats.org/officeDocument/2006/relationships/image" Target="../media/image61.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oleObject" Target="../embeddings/oleObject44.bin"/><Relationship Id="rId7" Type="http://schemas.openxmlformats.org/officeDocument/2006/relationships/oleObject" Target="../embeddings/oleObject46.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64.wmf"/><Relationship Id="rId5" Type="http://schemas.openxmlformats.org/officeDocument/2006/relationships/oleObject" Target="../embeddings/oleObject45.bin"/><Relationship Id="rId10" Type="http://schemas.openxmlformats.org/officeDocument/2006/relationships/image" Target="../media/image66.wmf"/><Relationship Id="rId4" Type="http://schemas.openxmlformats.org/officeDocument/2006/relationships/image" Target="../media/image63.wmf"/><Relationship Id="rId9" Type="http://schemas.openxmlformats.org/officeDocument/2006/relationships/oleObject" Target="../embeddings/oleObject47.bin"/></Relationships>
</file>

<file path=ppt/slides/_rels/slide47.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oleObject" Target="../embeddings/oleObject48.bin"/><Relationship Id="rId7" Type="http://schemas.openxmlformats.org/officeDocument/2006/relationships/oleObject" Target="../embeddings/oleObject50.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67.wmf"/><Relationship Id="rId5" Type="http://schemas.openxmlformats.org/officeDocument/2006/relationships/oleObject" Target="../embeddings/oleObject49.bin"/><Relationship Id="rId10" Type="http://schemas.openxmlformats.org/officeDocument/2006/relationships/image" Target="../media/image68.wmf"/><Relationship Id="rId4" Type="http://schemas.openxmlformats.org/officeDocument/2006/relationships/image" Target="../media/image63.wmf"/><Relationship Id="rId9" Type="http://schemas.openxmlformats.org/officeDocument/2006/relationships/oleObject" Target="../embeddings/oleObject51.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image" Target="../media/image16.wmf"/></Relationships>
</file>

<file path=ppt/slides/_rels/slide50.xml.rels><?xml version="1.0" encoding="UTF-8" standalone="yes"?>
<Relationships xmlns="http://schemas.openxmlformats.org/package/2006/relationships"><Relationship Id="rId8" Type="http://schemas.openxmlformats.org/officeDocument/2006/relationships/image" Target="../media/image74.wmf"/><Relationship Id="rId13" Type="http://schemas.openxmlformats.org/officeDocument/2006/relationships/oleObject" Target="../embeddings/oleObject58.bin"/><Relationship Id="rId3" Type="http://schemas.openxmlformats.org/officeDocument/2006/relationships/oleObject" Target="../embeddings/oleObject52.bin"/><Relationship Id="rId7" Type="http://schemas.openxmlformats.org/officeDocument/2006/relationships/oleObject" Target="../embeddings/oleObject54.bin"/><Relationship Id="rId12" Type="http://schemas.openxmlformats.org/officeDocument/2006/relationships/oleObject" Target="../embeddings/oleObject57.bin"/><Relationship Id="rId2" Type="http://schemas.openxmlformats.org/officeDocument/2006/relationships/slideLayout" Target="../slideLayouts/slideLayout10.xml"/><Relationship Id="rId1" Type="http://schemas.openxmlformats.org/officeDocument/2006/relationships/vmlDrawing" Target="../drawings/vmlDrawing24.vml"/><Relationship Id="rId6" Type="http://schemas.openxmlformats.org/officeDocument/2006/relationships/image" Target="../media/image73.wmf"/><Relationship Id="rId11" Type="http://schemas.openxmlformats.org/officeDocument/2006/relationships/image" Target="../media/image75.wmf"/><Relationship Id="rId5" Type="http://schemas.openxmlformats.org/officeDocument/2006/relationships/oleObject" Target="../embeddings/oleObject53.bin"/><Relationship Id="rId15" Type="http://schemas.openxmlformats.org/officeDocument/2006/relationships/oleObject" Target="../embeddings/oleObject60.bin"/><Relationship Id="rId10" Type="http://schemas.openxmlformats.org/officeDocument/2006/relationships/oleObject" Target="../embeddings/oleObject56.bin"/><Relationship Id="rId4" Type="http://schemas.openxmlformats.org/officeDocument/2006/relationships/image" Target="../media/image72.wmf"/><Relationship Id="rId9" Type="http://schemas.openxmlformats.org/officeDocument/2006/relationships/oleObject" Target="../embeddings/oleObject55.bin"/><Relationship Id="rId14" Type="http://schemas.openxmlformats.org/officeDocument/2006/relationships/oleObject" Target="../embeddings/oleObject59.bin"/></Relationships>
</file>

<file path=ppt/slides/_rels/slide5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80.jpeg"/></Relationships>
</file>

<file path=ppt/slides/_rels/slide5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7.xml"/><Relationship Id="rId1" Type="http://schemas.openxmlformats.org/officeDocument/2006/relationships/vmlDrawing" Target="../drawings/vmlDrawing25.v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slideLayout" Target="../slideLayouts/slideLayout8.xml"/><Relationship Id="rId1" Type="http://schemas.openxmlformats.org/officeDocument/2006/relationships/vmlDrawing" Target="../drawings/vmlDrawing26.vml"/><Relationship Id="rId5" Type="http://schemas.openxmlformats.org/officeDocument/2006/relationships/image" Target="../media/image89.wmf"/><Relationship Id="rId4" Type="http://schemas.openxmlformats.org/officeDocument/2006/relationships/oleObject" Target="../embeddings/oleObject62.bin"/></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7.xml"/><Relationship Id="rId1" Type="http://schemas.openxmlformats.org/officeDocument/2006/relationships/vmlDrawing" Target="../drawings/vmlDrawing27.vml"/><Relationship Id="rId5" Type="http://schemas.openxmlformats.org/officeDocument/2006/relationships/image" Target="../media/image91.png"/><Relationship Id="rId4" Type="http://schemas.openxmlformats.org/officeDocument/2006/relationships/image" Target="../media/image90.w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7.xml"/><Relationship Id="rId1" Type="http://schemas.openxmlformats.org/officeDocument/2006/relationships/vmlDrawing" Target="../drawings/vmlDrawing28.vml"/><Relationship Id="rId5" Type="http://schemas.openxmlformats.org/officeDocument/2006/relationships/image" Target="../media/image93.png"/><Relationship Id="rId4" Type="http://schemas.openxmlformats.org/officeDocument/2006/relationships/image" Target="../media/image92.w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7.xml"/><Relationship Id="rId1" Type="http://schemas.openxmlformats.org/officeDocument/2006/relationships/vmlDrawing" Target="../drawings/vmlDrawing29.vml"/><Relationship Id="rId5" Type="http://schemas.openxmlformats.org/officeDocument/2006/relationships/image" Target="../media/image95.png"/><Relationship Id="rId4" Type="http://schemas.openxmlformats.org/officeDocument/2006/relationships/image" Target="../media/image94.wmf"/></Relationships>
</file>

<file path=ppt/slides/_rels/slide65.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8.xml"/><Relationship Id="rId1" Type="http://schemas.openxmlformats.org/officeDocument/2006/relationships/vmlDrawing" Target="../drawings/vmlDrawing30.vml"/><Relationship Id="rId6" Type="http://schemas.openxmlformats.org/officeDocument/2006/relationships/image" Target="../media/image102.wmf"/><Relationship Id="rId5" Type="http://schemas.openxmlformats.org/officeDocument/2006/relationships/oleObject" Target="../embeddings/oleObject67.bin"/><Relationship Id="rId4" Type="http://schemas.openxmlformats.org/officeDocument/2006/relationships/image" Target="../media/image101.wmf"/></Relationships>
</file>

<file path=ppt/slides/_rels/slide73.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7" Type="http://schemas.openxmlformats.org/officeDocument/2006/relationships/image" Target="../media/image20.wmf"/><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9.wmf"/><Relationship Id="rId4"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59957" y="1350469"/>
            <a:ext cx="4155141" cy="416859"/>
          </a:xfrm>
          <a:prstGeom prst="rect">
            <a:avLst/>
          </a:prstGeom>
          <a:solidFill>
            <a:srgbClr val="FF93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2659956" y="3431253"/>
            <a:ext cx="4155141" cy="416859"/>
          </a:xfrm>
          <a:prstGeom prst="rect">
            <a:avLst/>
          </a:prstGeom>
          <a:solidFill>
            <a:srgbClr val="FF93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2659956" y="1896591"/>
            <a:ext cx="4155141" cy="416859"/>
          </a:xfrm>
          <a:prstGeom prst="rect">
            <a:avLst/>
          </a:prstGeom>
          <a:solidFill>
            <a:srgbClr val="FF93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2659955" y="2416383"/>
            <a:ext cx="4155141" cy="416859"/>
          </a:xfrm>
          <a:prstGeom prst="rect">
            <a:avLst/>
          </a:prstGeom>
          <a:solidFill>
            <a:srgbClr val="FF93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p>
        </p:txBody>
      </p:sp>
      <p:sp>
        <p:nvSpPr>
          <p:cNvPr id="6" name="矩形 5"/>
          <p:cNvSpPr/>
          <p:nvPr/>
        </p:nvSpPr>
        <p:spPr>
          <a:xfrm>
            <a:off x="2659955" y="2935308"/>
            <a:ext cx="4155141" cy="416859"/>
          </a:xfrm>
          <a:prstGeom prst="rect">
            <a:avLst/>
          </a:prstGeom>
          <a:solidFill>
            <a:srgbClr val="FF93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p>
        </p:txBody>
      </p:sp>
      <p:sp>
        <p:nvSpPr>
          <p:cNvPr id="7" name="矩形 6"/>
          <p:cNvSpPr/>
          <p:nvPr/>
        </p:nvSpPr>
        <p:spPr>
          <a:xfrm>
            <a:off x="2659954" y="3950178"/>
            <a:ext cx="4155141" cy="416859"/>
          </a:xfrm>
          <a:prstGeom prst="rect">
            <a:avLst/>
          </a:prstGeom>
          <a:solidFill>
            <a:srgbClr val="FF93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50"/>
                                        <p:tgtEl>
                                          <p:spTgt spid="2"/>
                                        </p:tgtEl>
                                      </p:cBhvr>
                                    </p:animEffect>
                                  </p:childTnLst>
                                </p:cTn>
                              </p:par>
                            </p:childTnLst>
                          </p:cTn>
                        </p:par>
                        <p:par>
                          <p:cTn id="8" fill="hold">
                            <p:stCondLst>
                              <p:cond delay="25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250"/>
                                        <p:tgtEl>
                                          <p:spTgt spid="4"/>
                                        </p:tgtEl>
                                      </p:cBhvr>
                                    </p:animEffect>
                                  </p:childTnLst>
                                </p:cTn>
                              </p:par>
                            </p:childTnLst>
                          </p:cTn>
                        </p:par>
                        <p:par>
                          <p:cTn id="12" fill="hold">
                            <p:stCondLst>
                              <p:cond delay="75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250"/>
                                        <p:tgtEl>
                                          <p:spTgt spid="5"/>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250"/>
                                        <p:tgtEl>
                                          <p:spTgt spid="6"/>
                                        </p:tgtEl>
                                      </p:cBhvr>
                                    </p:animEffect>
                                  </p:childTnLst>
                                </p:cTn>
                              </p:par>
                            </p:childTnLst>
                          </p:cTn>
                        </p:par>
                        <p:par>
                          <p:cTn id="20" fill="hold">
                            <p:stCondLst>
                              <p:cond delay="1250"/>
                            </p:stCondLst>
                            <p:childTnLst>
                              <p:par>
                                <p:cTn id="21" presetID="22" presetClass="entr" presetSubtype="1"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up)">
                                      <p:cBhvr>
                                        <p:cTn id="23" dur="25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ChangeArrowheads="1"/>
          </p:cNvSpPr>
          <p:nvPr/>
        </p:nvSpPr>
        <p:spPr bwMode="auto">
          <a:xfrm>
            <a:off x="903515" y="478971"/>
            <a:ext cx="7257824" cy="529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latin typeface="Arial" panose="020B0604020202020204" pitchFamily="34" charset="0"/>
                <a:ea typeface="楷体_GB2312" pitchFamily="49" charset="-122"/>
              </a:defRPr>
            </a:lvl1pPr>
            <a:lvl2pPr algn="ctr">
              <a:defRPr sz="4400" b="1">
                <a:solidFill>
                  <a:schemeClr val="tx2"/>
                </a:solidFill>
                <a:latin typeface="Arial" panose="020B0604020202020204" pitchFamily="34" charset="0"/>
                <a:ea typeface="楷体_GB2312" pitchFamily="49" charset="-122"/>
              </a:defRPr>
            </a:lvl2pPr>
            <a:lvl3pPr algn="ctr">
              <a:defRPr sz="4400" b="1">
                <a:solidFill>
                  <a:schemeClr val="tx2"/>
                </a:solidFill>
                <a:latin typeface="Arial" panose="020B0604020202020204" pitchFamily="34" charset="0"/>
                <a:ea typeface="楷体_GB2312" pitchFamily="49" charset="-122"/>
              </a:defRPr>
            </a:lvl3pPr>
            <a:lvl4pPr algn="ctr">
              <a:defRPr sz="4400" b="1">
                <a:solidFill>
                  <a:schemeClr val="tx2"/>
                </a:solidFill>
                <a:latin typeface="Arial" panose="020B0604020202020204" pitchFamily="34" charset="0"/>
                <a:ea typeface="楷体_GB2312" pitchFamily="49" charset="-122"/>
              </a:defRPr>
            </a:lvl4pPr>
            <a:lvl5pPr algn="ctr">
              <a:defRPr sz="4400" b="1">
                <a:solidFill>
                  <a:schemeClr val="tx2"/>
                </a:solidFill>
                <a:latin typeface="Arial" panose="020B0604020202020204" pitchFamily="34" charset="0"/>
                <a:ea typeface="楷体_GB2312"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楷体_GB2312" pitchFamily="49" charset="-122"/>
              </a:defRPr>
            </a:lvl9pPr>
          </a:lstStyle>
          <a:p>
            <a:pPr lvl="0" algn="l"/>
            <a:r>
              <a:rPr lang="en-US" altLang="zh-CN" sz="3200" dirty="0">
                <a:latin typeface="黑体" panose="02010609060101010101" pitchFamily="49" charset="-122"/>
                <a:ea typeface="黑体" panose="02010609060101010101" pitchFamily="49" charset="-122"/>
                <a:cs typeface="Tahoma" panose="020B0604030504040204" pitchFamily="34" charset="0"/>
              </a:rPr>
              <a:t>6.2.2 </a:t>
            </a:r>
            <a:r>
              <a:rPr lang="zh-CN" altLang="en-US" sz="3200" dirty="0">
                <a:latin typeface="黑体" panose="02010609060101010101" pitchFamily="49" charset="-122"/>
                <a:ea typeface="黑体" panose="02010609060101010101" pitchFamily="49" charset="-122"/>
                <a:cs typeface="Tahoma" panose="020B0604030504040204" pitchFamily="34" charset="0"/>
              </a:rPr>
              <a:t>世界坐标系到观察坐标系的变换</a:t>
            </a:r>
          </a:p>
        </p:txBody>
      </p:sp>
      <p:sp>
        <p:nvSpPr>
          <p:cNvPr id="145411" name="Rectangle 3"/>
          <p:cNvSpPr>
            <a:spLocks noChangeArrowheads="1"/>
          </p:cNvSpPr>
          <p:nvPr/>
        </p:nvSpPr>
        <p:spPr bwMode="auto">
          <a:xfrm>
            <a:off x="564697" y="1474787"/>
            <a:ext cx="3671888"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latin typeface="Arial" panose="020B0604020202020204" pitchFamily="34" charset="0"/>
                <a:ea typeface="楷体_GB2312" pitchFamily="49" charset="-122"/>
              </a:defRPr>
            </a:lvl1pPr>
            <a:lvl2pPr algn="ctr">
              <a:defRPr sz="4400" b="1">
                <a:solidFill>
                  <a:schemeClr val="tx2"/>
                </a:solidFill>
                <a:latin typeface="Arial" panose="020B0604020202020204" pitchFamily="34" charset="0"/>
                <a:ea typeface="楷体_GB2312" pitchFamily="49" charset="-122"/>
              </a:defRPr>
            </a:lvl2pPr>
            <a:lvl3pPr algn="ctr">
              <a:defRPr sz="4400" b="1">
                <a:solidFill>
                  <a:schemeClr val="tx2"/>
                </a:solidFill>
                <a:latin typeface="Arial" panose="020B0604020202020204" pitchFamily="34" charset="0"/>
                <a:ea typeface="楷体_GB2312" pitchFamily="49" charset="-122"/>
              </a:defRPr>
            </a:lvl3pPr>
            <a:lvl4pPr algn="ctr">
              <a:defRPr sz="4400" b="1">
                <a:solidFill>
                  <a:schemeClr val="tx2"/>
                </a:solidFill>
                <a:latin typeface="Arial" panose="020B0604020202020204" pitchFamily="34" charset="0"/>
                <a:ea typeface="楷体_GB2312" pitchFamily="49" charset="-122"/>
              </a:defRPr>
            </a:lvl4pPr>
            <a:lvl5pPr algn="ctr">
              <a:defRPr sz="4400" b="1">
                <a:solidFill>
                  <a:schemeClr val="tx2"/>
                </a:solidFill>
                <a:latin typeface="Arial" panose="020B0604020202020204" pitchFamily="34" charset="0"/>
                <a:ea typeface="楷体_GB2312"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楷体_GB2312" pitchFamily="49" charset="-122"/>
              </a:defRPr>
            </a:lvl9pPr>
          </a:lstStyle>
          <a:p>
            <a:pPr algn="l"/>
            <a:r>
              <a:rPr lang="zh-CN" altLang="en-US" sz="2800" b="0" dirty="0">
                <a:solidFill>
                  <a:srgbClr val="0033CC"/>
                </a:solidFill>
                <a:ea typeface="黑体" panose="02010609060101010101" pitchFamily="49" charset="-122"/>
              </a:rPr>
              <a:t>（</a:t>
            </a:r>
            <a:r>
              <a:rPr lang="en-US" altLang="zh-CN" sz="2800" b="0" dirty="0">
                <a:solidFill>
                  <a:srgbClr val="0033CC"/>
                </a:solidFill>
                <a:ea typeface="黑体" panose="02010609060101010101" pitchFamily="49" charset="-122"/>
              </a:rPr>
              <a:t>2</a:t>
            </a:r>
            <a:r>
              <a:rPr lang="zh-CN" altLang="en-US" sz="2800" b="0" dirty="0">
                <a:solidFill>
                  <a:srgbClr val="0033CC"/>
                </a:solidFill>
                <a:ea typeface="黑体" panose="02010609060101010101" pitchFamily="49" charset="-122"/>
              </a:rPr>
              <a:t>）变换过程</a:t>
            </a:r>
          </a:p>
        </p:txBody>
      </p:sp>
      <p:sp>
        <p:nvSpPr>
          <p:cNvPr id="145469" name="Rectangle 61"/>
          <p:cNvSpPr>
            <a:spLocks noChangeArrowheads="1"/>
          </p:cNvSpPr>
          <p:nvPr/>
        </p:nvSpPr>
        <p:spPr bwMode="auto">
          <a:xfrm>
            <a:off x="0" y="3071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5471" name="Text Box 63"/>
          <p:cNvSpPr txBox="1">
            <a:spLocks noChangeArrowheads="1"/>
          </p:cNvSpPr>
          <p:nvPr/>
        </p:nvSpPr>
        <p:spPr bwMode="auto">
          <a:xfrm>
            <a:off x="1181554" y="2021681"/>
            <a:ext cx="4484688"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smtClean="0">
                <a:latin typeface="Times New Roman" panose="02020603050405020304" pitchFamily="18" charset="0"/>
                <a:cs typeface="Times New Roman" panose="02020603050405020304" pitchFamily="18" charset="0"/>
              </a:rPr>
              <a:t>① </a:t>
            </a:r>
            <a:r>
              <a:rPr lang="zh-CN" altLang="en-US" sz="2400" b="1" dirty="0" smtClean="0">
                <a:latin typeface="Times New Roman" panose="02020603050405020304" pitchFamily="18" charset="0"/>
                <a:cs typeface="Times New Roman" panose="02020603050405020304" pitchFamily="18" charset="0"/>
              </a:rPr>
              <a:t>原点</a:t>
            </a:r>
            <a:r>
              <a:rPr lang="zh-CN" altLang="en-US" sz="2400" b="1" dirty="0">
                <a:latin typeface="Times New Roman" panose="02020603050405020304" pitchFamily="18" charset="0"/>
                <a:cs typeface="Times New Roman" panose="02020603050405020304" pitchFamily="18" charset="0"/>
              </a:rPr>
              <a:t>到视点的平移变换</a:t>
            </a:r>
          </a:p>
          <a:p>
            <a:pPr>
              <a:spcBef>
                <a:spcPct val="50000"/>
              </a:spcBef>
            </a:pPr>
            <a:r>
              <a:rPr lang="zh-CN" altLang="en-US" sz="2400" b="1" dirty="0" smtClean="0">
                <a:latin typeface="Times New Roman" panose="02020603050405020304" pitchFamily="18" charset="0"/>
                <a:cs typeface="Times New Roman" panose="02020603050405020304" pitchFamily="18" charset="0"/>
              </a:rPr>
              <a:t>② 绕</a:t>
            </a:r>
            <a:r>
              <a:rPr lang="en-US" altLang="zh-CN" sz="2400" b="1" i="1" dirty="0">
                <a:latin typeface="Times New Roman" panose="02020603050405020304" pitchFamily="18" charset="0"/>
                <a:cs typeface="Times New Roman" panose="02020603050405020304" pitchFamily="18" charset="0"/>
              </a:rPr>
              <a:t>z</a:t>
            </a:r>
            <a:r>
              <a:rPr lang="en-US" altLang="zh-CN" sz="2400" b="1" baseline="-25000" dirty="0">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cs typeface="Times New Roman" panose="02020603050405020304" pitchFamily="18" charset="0"/>
              </a:rPr>
              <a:t>轴的旋转变换 </a:t>
            </a:r>
          </a:p>
          <a:p>
            <a:pPr>
              <a:spcBef>
                <a:spcPct val="50000"/>
              </a:spcBef>
            </a:pPr>
            <a:r>
              <a:rPr lang="zh-CN" altLang="en-US" sz="2400" b="1" dirty="0" smtClean="0">
                <a:latin typeface="Times New Roman" panose="02020603050405020304" pitchFamily="18" charset="0"/>
                <a:cs typeface="Times New Roman" panose="02020603050405020304" pitchFamily="18" charset="0"/>
              </a:rPr>
              <a:t>③ 绕</a:t>
            </a:r>
            <a:r>
              <a:rPr lang="en-US" altLang="zh-CN" sz="2400" b="1" i="1" dirty="0">
                <a:latin typeface="Times New Roman" panose="02020603050405020304" pitchFamily="18" charset="0"/>
                <a:cs typeface="Times New Roman" panose="02020603050405020304" pitchFamily="18" charset="0"/>
              </a:rPr>
              <a:t>x</a:t>
            </a:r>
            <a:r>
              <a:rPr lang="en-US" altLang="zh-CN" sz="2400" b="1" baseline="-25000" dirty="0">
                <a:latin typeface="Times New Roman" panose="02020603050405020304" pitchFamily="18" charset="0"/>
                <a:cs typeface="Times New Roman" panose="02020603050405020304" pitchFamily="18" charset="0"/>
              </a:rPr>
              <a:t>2</a:t>
            </a:r>
            <a:r>
              <a:rPr lang="zh-CN" altLang="en-US" sz="2400" b="1" dirty="0">
                <a:latin typeface="Times New Roman" panose="02020603050405020304" pitchFamily="18" charset="0"/>
                <a:cs typeface="Times New Roman" panose="02020603050405020304" pitchFamily="18" charset="0"/>
              </a:rPr>
              <a:t>轴的旋转变换 </a:t>
            </a:r>
          </a:p>
          <a:p>
            <a:pPr>
              <a:spcBef>
                <a:spcPct val="50000"/>
              </a:spcBef>
            </a:pPr>
            <a:r>
              <a:rPr lang="zh-CN" altLang="en-US" sz="2400" b="1" dirty="0" smtClean="0">
                <a:latin typeface="Times New Roman" panose="02020603050405020304" pitchFamily="18" charset="0"/>
                <a:cs typeface="Times New Roman" panose="02020603050405020304" pitchFamily="18" charset="0"/>
              </a:rPr>
              <a:t>④ 关于</a:t>
            </a:r>
            <a:r>
              <a:rPr lang="en-US" altLang="zh-CN" sz="2400" b="1" i="1" dirty="0">
                <a:latin typeface="Times New Roman" panose="02020603050405020304" pitchFamily="18" charset="0"/>
                <a:cs typeface="Times New Roman" panose="02020603050405020304" pitchFamily="18" charset="0"/>
              </a:rPr>
              <a:t>y</a:t>
            </a:r>
            <a:r>
              <a:rPr lang="en-US" altLang="zh-CN" sz="2400" b="1" baseline="-25000" dirty="0">
                <a:latin typeface="Times New Roman" panose="02020603050405020304" pitchFamily="18" charset="0"/>
                <a:cs typeface="Times New Roman" panose="02020603050405020304" pitchFamily="18" charset="0"/>
              </a:rPr>
              <a:t>3</a:t>
            </a:r>
            <a:r>
              <a:rPr lang="en-US" altLang="zh-CN" sz="2400" b="1" i="1" dirty="0">
                <a:latin typeface="Times New Roman" panose="02020603050405020304" pitchFamily="18" charset="0"/>
                <a:cs typeface="Times New Roman" panose="02020603050405020304" pitchFamily="18" charset="0"/>
              </a:rPr>
              <a:t>O</a:t>
            </a:r>
            <a:r>
              <a:rPr lang="en-US" altLang="zh-CN" sz="2400" b="1" baseline="-25000" dirty="0">
                <a:latin typeface="Times New Roman" panose="02020603050405020304" pitchFamily="18" charset="0"/>
                <a:cs typeface="Times New Roman" panose="02020603050405020304" pitchFamily="18" charset="0"/>
              </a:rPr>
              <a:t>3</a:t>
            </a:r>
            <a:r>
              <a:rPr lang="en-US" altLang="zh-CN" sz="2400" b="1" i="1" dirty="0">
                <a:latin typeface="Times New Roman" panose="02020603050405020304" pitchFamily="18" charset="0"/>
                <a:cs typeface="Times New Roman" panose="02020603050405020304" pitchFamily="18" charset="0"/>
              </a:rPr>
              <a:t>z</a:t>
            </a:r>
            <a:r>
              <a:rPr lang="en-US" altLang="zh-CN" sz="2400" b="1" baseline="-25000" dirty="0">
                <a:latin typeface="Times New Roman" panose="02020603050405020304" pitchFamily="18" charset="0"/>
                <a:cs typeface="Times New Roman" panose="02020603050405020304" pitchFamily="18" charset="0"/>
              </a:rPr>
              <a:t>3</a:t>
            </a:r>
            <a:r>
              <a:rPr lang="zh-CN" altLang="en-US" sz="2400" b="1" dirty="0">
                <a:latin typeface="Times New Roman" panose="02020603050405020304" pitchFamily="18" charset="0"/>
                <a:cs typeface="Times New Roman" panose="02020603050405020304" pitchFamily="18" charset="0"/>
              </a:rPr>
              <a:t>面的反射变换 </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42239" y="3780440"/>
            <a:ext cx="3506243" cy="2335213"/>
          </a:xfrm>
          <a:prstGeom prst="rect">
            <a:avLst/>
          </a:prstGeom>
        </p:spPr>
      </p:pic>
    </p:spTree>
    <p:extLst>
      <p:ext uri="{BB962C8B-B14F-4D97-AF65-F5344CB8AC3E}">
        <p14:creationId xmlns:p14="http://schemas.microsoft.com/office/powerpoint/2010/main" val="38907671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ChangeArrowheads="1"/>
          </p:cNvSpPr>
          <p:nvPr/>
        </p:nvSpPr>
        <p:spPr bwMode="auto">
          <a:xfrm>
            <a:off x="936171" y="537227"/>
            <a:ext cx="7224655"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latin typeface="Arial" panose="020B0604020202020204" pitchFamily="34" charset="0"/>
                <a:ea typeface="楷体_GB2312" pitchFamily="49" charset="-122"/>
              </a:defRPr>
            </a:lvl1pPr>
            <a:lvl2pPr algn="ctr">
              <a:defRPr sz="4400" b="1">
                <a:solidFill>
                  <a:schemeClr val="tx2"/>
                </a:solidFill>
                <a:latin typeface="Arial" panose="020B0604020202020204" pitchFamily="34" charset="0"/>
                <a:ea typeface="楷体_GB2312" pitchFamily="49" charset="-122"/>
              </a:defRPr>
            </a:lvl2pPr>
            <a:lvl3pPr algn="ctr">
              <a:defRPr sz="4400" b="1">
                <a:solidFill>
                  <a:schemeClr val="tx2"/>
                </a:solidFill>
                <a:latin typeface="Arial" panose="020B0604020202020204" pitchFamily="34" charset="0"/>
                <a:ea typeface="楷体_GB2312" pitchFamily="49" charset="-122"/>
              </a:defRPr>
            </a:lvl3pPr>
            <a:lvl4pPr algn="ctr">
              <a:defRPr sz="4400" b="1">
                <a:solidFill>
                  <a:schemeClr val="tx2"/>
                </a:solidFill>
                <a:latin typeface="Arial" panose="020B0604020202020204" pitchFamily="34" charset="0"/>
                <a:ea typeface="楷体_GB2312" pitchFamily="49" charset="-122"/>
              </a:defRPr>
            </a:lvl4pPr>
            <a:lvl5pPr algn="ctr">
              <a:defRPr sz="4400" b="1">
                <a:solidFill>
                  <a:schemeClr val="tx2"/>
                </a:solidFill>
                <a:latin typeface="Arial" panose="020B0604020202020204" pitchFamily="34" charset="0"/>
                <a:ea typeface="楷体_GB2312"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楷体_GB2312" pitchFamily="49" charset="-122"/>
              </a:defRPr>
            </a:lvl9pPr>
          </a:lstStyle>
          <a:p>
            <a:pPr algn="l"/>
            <a:r>
              <a:rPr lang="en-US" altLang="zh-CN" sz="3200" b="0" dirty="0">
                <a:solidFill>
                  <a:schemeClr val="tx1"/>
                </a:solidFill>
                <a:ea typeface="黑体" panose="02010609060101010101" pitchFamily="49" charset="-122"/>
              </a:rPr>
              <a:t>6.2.2 </a:t>
            </a:r>
            <a:r>
              <a:rPr lang="zh-CN" altLang="en-US" sz="3200" b="0" dirty="0">
                <a:solidFill>
                  <a:schemeClr val="tx1"/>
                </a:solidFill>
                <a:ea typeface="黑体" panose="02010609060101010101" pitchFamily="49" charset="-122"/>
              </a:rPr>
              <a:t>世界坐标系到观察坐标系的变换</a:t>
            </a:r>
          </a:p>
        </p:txBody>
      </p:sp>
      <p:sp>
        <p:nvSpPr>
          <p:cNvPr id="146435" name="Rectangle 3"/>
          <p:cNvSpPr>
            <a:spLocks noChangeArrowheads="1"/>
          </p:cNvSpPr>
          <p:nvPr/>
        </p:nvSpPr>
        <p:spPr bwMode="auto">
          <a:xfrm>
            <a:off x="466725" y="1144588"/>
            <a:ext cx="3671888"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latin typeface="Arial" panose="020B0604020202020204" pitchFamily="34" charset="0"/>
                <a:ea typeface="楷体_GB2312" pitchFamily="49" charset="-122"/>
              </a:defRPr>
            </a:lvl1pPr>
            <a:lvl2pPr algn="ctr">
              <a:defRPr sz="4400" b="1">
                <a:solidFill>
                  <a:schemeClr val="tx2"/>
                </a:solidFill>
                <a:latin typeface="Arial" panose="020B0604020202020204" pitchFamily="34" charset="0"/>
                <a:ea typeface="楷体_GB2312" pitchFamily="49" charset="-122"/>
              </a:defRPr>
            </a:lvl2pPr>
            <a:lvl3pPr algn="ctr">
              <a:defRPr sz="4400" b="1">
                <a:solidFill>
                  <a:schemeClr val="tx2"/>
                </a:solidFill>
                <a:latin typeface="Arial" panose="020B0604020202020204" pitchFamily="34" charset="0"/>
                <a:ea typeface="楷体_GB2312" pitchFamily="49" charset="-122"/>
              </a:defRPr>
            </a:lvl3pPr>
            <a:lvl4pPr algn="ctr">
              <a:defRPr sz="4400" b="1">
                <a:solidFill>
                  <a:schemeClr val="tx2"/>
                </a:solidFill>
                <a:latin typeface="Arial" panose="020B0604020202020204" pitchFamily="34" charset="0"/>
                <a:ea typeface="楷体_GB2312" pitchFamily="49" charset="-122"/>
              </a:defRPr>
            </a:lvl4pPr>
            <a:lvl5pPr algn="ctr">
              <a:defRPr sz="4400" b="1">
                <a:solidFill>
                  <a:schemeClr val="tx2"/>
                </a:solidFill>
                <a:latin typeface="Arial" panose="020B0604020202020204" pitchFamily="34" charset="0"/>
                <a:ea typeface="楷体_GB2312"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楷体_GB2312" pitchFamily="49" charset="-122"/>
              </a:defRPr>
            </a:lvl9pPr>
          </a:lstStyle>
          <a:p>
            <a:pPr algn="l"/>
            <a:r>
              <a:rPr lang="zh-CN" altLang="en-US" sz="2800" b="0" dirty="0">
                <a:solidFill>
                  <a:srgbClr val="0033CC"/>
                </a:solidFill>
                <a:ea typeface="黑体" panose="02010609060101010101" pitchFamily="49" charset="-122"/>
              </a:rPr>
              <a:t>（</a:t>
            </a:r>
            <a:r>
              <a:rPr lang="en-US" altLang="zh-CN" sz="2800" b="0" dirty="0">
                <a:solidFill>
                  <a:srgbClr val="0033CC"/>
                </a:solidFill>
                <a:ea typeface="黑体" panose="02010609060101010101" pitchFamily="49" charset="-122"/>
              </a:rPr>
              <a:t>2</a:t>
            </a:r>
            <a:r>
              <a:rPr lang="zh-CN" altLang="en-US" sz="2800" b="0" dirty="0">
                <a:solidFill>
                  <a:srgbClr val="0033CC"/>
                </a:solidFill>
                <a:ea typeface="黑体" panose="02010609060101010101" pitchFamily="49" charset="-122"/>
              </a:rPr>
              <a:t>）变换过程</a:t>
            </a:r>
          </a:p>
        </p:txBody>
      </p:sp>
      <p:sp>
        <p:nvSpPr>
          <p:cNvPr id="146436" name="Rectangle 4"/>
          <p:cNvSpPr>
            <a:spLocks noChangeArrowheads="1"/>
          </p:cNvSpPr>
          <p:nvPr/>
        </p:nvSpPr>
        <p:spPr bwMode="auto">
          <a:xfrm>
            <a:off x="0" y="3071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6437" name="Text Box 5"/>
          <p:cNvSpPr txBox="1">
            <a:spLocks noChangeArrowheads="1"/>
          </p:cNvSpPr>
          <p:nvPr/>
        </p:nvSpPr>
        <p:spPr bwMode="auto">
          <a:xfrm>
            <a:off x="827088" y="1700213"/>
            <a:ext cx="4484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a:solidFill>
                  <a:srgbClr val="C00000"/>
                </a:solidFill>
              </a:rPr>
              <a:t>①</a:t>
            </a:r>
            <a:r>
              <a:rPr lang="zh-CN" altLang="en-US" sz="2400" b="1" dirty="0">
                <a:solidFill>
                  <a:srgbClr val="C00000"/>
                </a:solidFill>
              </a:rPr>
              <a:t>原点到视点的平移变换</a:t>
            </a:r>
          </a:p>
        </p:txBody>
      </p:sp>
      <p:grpSp>
        <p:nvGrpSpPr>
          <p:cNvPr id="146438" name="Group 6"/>
          <p:cNvGrpSpPr>
            <a:grpSpLocks/>
          </p:cNvGrpSpPr>
          <p:nvPr/>
        </p:nvGrpSpPr>
        <p:grpSpPr bwMode="auto">
          <a:xfrm>
            <a:off x="4146561" y="3860800"/>
            <a:ext cx="4514750" cy="2438400"/>
            <a:chOff x="1998" y="1542"/>
            <a:chExt cx="5678" cy="3508"/>
          </a:xfrm>
        </p:grpSpPr>
        <p:sp>
          <p:nvSpPr>
            <p:cNvPr id="146439" name="Freeform 7"/>
            <p:cNvSpPr>
              <a:spLocks/>
            </p:cNvSpPr>
            <p:nvPr/>
          </p:nvSpPr>
          <p:spPr bwMode="auto">
            <a:xfrm>
              <a:off x="7498" y="4132"/>
              <a:ext cx="113" cy="106"/>
            </a:xfrm>
            <a:custGeom>
              <a:avLst/>
              <a:gdLst>
                <a:gd name="T0" fmla="*/ 200 w 200"/>
                <a:gd name="T1" fmla="*/ 100 h 200"/>
                <a:gd name="T2" fmla="*/ 0 w 200"/>
                <a:gd name="T3" fmla="*/ 200 h 200"/>
                <a:gd name="T4" fmla="*/ 0 w 200"/>
                <a:gd name="T5" fmla="*/ 0 h 200"/>
                <a:gd name="T6" fmla="*/ 200 w 200"/>
                <a:gd name="T7" fmla="*/ 100 h 200"/>
              </a:gdLst>
              <a:ahLst/>
              <a:cxnLst>
                <a:cxn ang="0">
                  <a:pos x="T0" y="T1"/>
                </a:cxn>
                <a:cxn ang="0">
                  <a:pos x="T2" y="T3"/>
                </a:cxn>
                <a:cxn ang="0">
                  <a:pos x="T4" y="T5"/>
                </a:cxn>
                <a:cxn ang="0">
                  <a:pos x="T6" y="T7"/>
                </a:cxn>
              </a:cxnLst>
              <a:rect l="0" t="0" r="r" b="b"/>
              <a:pathLst>
                <a:path w="200" h="200">
                  <a:moveTo>
                    <a:pt x="200" y="100"/>
                  </a:moveTo>
                  <a:lnTo>
                    <a:pt x="0" y="200"/>
                  </a:lnTo>
                  <a:cubicBezTo>
                    <a:pt x="31" y="137"/>
                    <a:pt x="31" y="63"/>
                    <a:pt x="0" y="0"/>
                  </a:cubicBezTo>
                  <a:lnTo>
                    <a:pt x="200" y="100"/>
                  </a:lnTo>
                  <a:close/>
                </a:path>
              </a:pathLst>
            </a:custGeom>
            <a:solidFill>
              <a:srgbClr val="FF0000"/>
            </a:solidFill>
            <a:ln w="0">
              <a:solidFill>
                <a:srgbClr val="FF0000"/>
              </a:solidFill>
              <a:prstDash val="solid"/>
              <a:round/>
              <a:headEnd/>
              <a:tailEnd/>
            </a:ln>
          </p:spPr>
          <p:txBody>
            <a:bodyPr/>
            <a:lstStyle/>
            <a:p>
              <a:endParaRPr lang="zh-CN" altLang="en-US"/>
            </a:p>
          </p:txBody>
        </p:sp>
        <p:sp>
          <p:nvSpPr>
            <p:cNvPr id="146440" name="Freeform 8"/>
            <p:cNvSpPr>
              <a:spLocks/>
            </p:cNvSpPr>
            <p:nvPr/>
          </p:nvSpPr>
          <p:spPr bwMode="auto">
            <a:xfrm>
              <a:off x="2759" y="1606"/>
              <a:ext cx="113" cy="107"/>
            </a:xfrm>
            <a:custGeom>
              <a:avLst/>
              <a:gdLst>
                <a:gd name="T0" fmla="*/ 100 w 199"/>
                <a:gd name="T1" fmla="*/ 0 h 200"/>
                <a:gd name="T2" fmla="*/ 199 w 199"/>
                <a:gd name="T3" fmla="*/ 200 h 200"/>
                <a:gd name="T4" fmla="*/ 0 w 199"/>
                <a:gd name="T5" fmla="*/ 200 h 200"/>
                <a:gd name="T6" fmla="*/ 0 w 199"/>
                <a:gd name="T7" fmla="*/ 200 h 200"/>
                <a:gd name="T8" fmla="*/ 100 w 199"/>
                <a:gd name="T9" fmla="*/ 0 h 200"/>
              </a:gdLst>
              <a:ahLst/>
              <a:cxnLst>
                <a:cxn ang="0">
                  <a:pos x="T0" y="T1"/>
                </a:cxn>
                <a:cxn ang="0">
                  <a:pos x="T2" y="T3"/>
                </a:cxn>
                <a:cxn ang="0">
                  <a:pos x="T4" y="T5"/>
                </a:cxn>
                <a:cxn ang="0">
                  <a:pos x="T6" y="T7"/>
                </a:cxn>
                <a:cxn ang="0">
                  <a:pos x="T8" y="T9"/>
                </a:cxn>
              </a:cxnLst>
              <a:rect l="0" t="0" r="r" b="b"/>
              <a:pathLst>
                <a:path w="199" h="200">
                  <a:moveTo>
                    <a:pt x="100" y="0"/>
                  </a:moveTo>
                  <a:lnTo>
                    <a:pt x="199" y="200"/>
                  </a:lnTo>
                  <a:cubicBezTo>
                    <a:pt x="137" y="168"/>
                    <a:pt x="63" y="168"/>
                    <a:pt x="0" y="200"/>
                  </a:cubicBezTo>
                  <a:lnTo>
                    <a:pt x="0" y="200"/>
                  </a:lnTo>
                  <a:lnTo>
                    <a:pt x="100" y="0"/>
                  </a:lnTo>
                  <a:close/>
                </a:path>
              </a:pathLst>
            </a:custGeom>
            <a:solidFill>
              <a:srgbClr val="FF0000"/>
            </a:solidFill>
            <a:ln w="0">
              <a:solidFill>
                <a:srgbClr val="FF0000"/>
              </a:solidFill>
              <a:prstDash val="solid"/>
              <a:round/>
              <a:headEnd/>
              <a:tailEnd/>
            </a:ln>
          </p:spPr>
          <p:txBody>
            <a:bodyPr/>
            <a:lstStyle/>
            <a:p>
              <a:endParaRPr lang="zh-CN" altLang="en-US"/>
            </a:p>
          </p:txBody>
        </p:sp>
        <p:sp>
          <p:nvSpPr>
            <p:cNvPr id="146441" name="Freeform 9"/>
            <p:cNvSpPr>
              <a:spLocks/>
            </p:cNvSpPr>
            <p:nvPr/>
          </p:nvSpPr>
          <p:spPr bwMode="auto">
            <a:xfrm>
              <a:off x="2131" y="4716"/>
              <a:ext cx="120" cy="113"/>
            </a:xfrm>
            <a:custGeom>
              <a:avLst/>
              <a:gdLst>
                <a:gd name="T0" fmla="*/ 0 w 212"/>
                <a:gd name="T1" fmla="*/ 212 h 212"/>
                <a:gd name="T2" fmla="*/ 71 w 212"/>
                <a:gd name="T3" fmla="*/ 0 h 212"/>
                <a:gd name="T4" fmla="*/ 212 w 212"/>
                <a:gd name="T5" fmla="*/ 142 h 212"/>
                <a:gd name="T6" fmla="*/ 212 w 212"/>
                <a:gd name="T7" fmla="*/ 142 h 212"/>
                <a:gd name="T8" fmla="*/ 0 w 212"/>
                <a:gd name="T9" fmla="*/ 212 h 212"/>
              </a:gdLst>
              <a:ahLst/>
              <a:cxnLst>
                <a:cxn ang="0">
                  <a:pos x="T0" y="T1"/>
                </a:cxn>
                <a:cxn ang="0">
                  <a:pos x="T2" y="T3"/>
                </a:cxn>
                <a:cxn ang="0">
                  <a:pos x="T4" y="T5"/>
                </a:cxn>
                <a:cxn ang="0">
                  <a:pos x="T6" y="T7"/>
                </a:cxn>
                <a:cxn ang="0">
                  <a:pos x="T8" y="T9"/>
                </a:cxn>
              </a:cxnLst>
              <a:rect l="0" t="0" r="r" b="b"/>
              <a:pathLst>
                <a:path w="212" h="212">
                  <a:moveTo>
                    <a:pt x="0" y="212"/>
                  </a:moveTo>
                  <a:lnTo>
                    <a:pt x="71" y="0"/>
                  </a:lnTo>
                  <a:cubicBezTo>
                    <a:pt x="93" y="67"/>
                    <a:pt x="145" y="119"/>
                    <a:pt x="212" y="142"/>
                  </a:cubicBezTo>
                  <a:lnTo>
                    <a:pt x="212" y="142"/>
                  </a:lnTo>
                  <a:lnTo>
                    <a:pt x="0" y="212"/>
                  </a:lnTo>
                  <a:close/>
                </a:path>
              </a:pathLst>
            </a:custGeom>
            <a:solidFill>
              <a:srgbClr val="FF0000"/>
            </a:solidFill>
            <a:ln w="0">
              <a:solidFill>
                <a:srgbClr val="FF0000"/>
              </a:solidFill>
              <a:prstDash val="solid"/>
              <a:round/>
              <a:headEnd/>
              <a:tailEnd/>
            </a:ln>
          </p:spPr>
          <p:txBody>
            <a:bodyPr/>
            <a:lstStyle/>
            <a:p>
              <a:endParaRPr lang="zh-CN" altLang="en-US"/>
            </a:p>
          </p:txBody>
        </p:sp>
        <p:sp>
          <p:nvSpPr>
            <p:cNvPr id="146442" name="Rectangle 10"/>
            <p:cNvSpPr>
              <a:spLocks noChangeArrowheads="1"/>
            </p:cNvSpPr>
            <p:nvPr/>
          </p:nvSpPr>
          <p:spPr bwMode="auto">
            <a:xfrm>
              <a:off x="2516" y="1542"/>
              <a:ext cx="125"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a:solidFill>
                    <a:srgbClr val="FF0000"/>
                  </a:solidFill>
                  <a:latin typeface="Times New Roman" panose="02020603050405020304" pitchFamily="18" charset="0"/>
                </a:rPr>
                <a:t>z</a:t>
              </a:r>
              <a:endParaRPr lang="en-US" altLang="zh-CN" sz="2000" i="1" dirty="0">
                <a:solidFill>
                  <a:srgbClr val="FF0000"/>
                </a:solidFill>
              </a:endParaRPr>
            </a:p>
          </p:txBody>
        </p:sp>
        <p:sp>
          <p:nvSpPr>
            <p:cNvPr id="146443" name="Rectangle 11"/>
            <p:cNvSpPr>
              <a:spLocks noChangeArrowheads="1"/>
            </p:cNvSpPr>
            <p:nvPr/>
          </p:nvSpPr>
          <p:spPr bwMode="auto">
            <a:xfrm>
              <a:off x="1998" y="4296"/>
              <a:ext cx="143"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a:solidFill>
                    <a:srgbClr val="FF0000"/>
                  </a:solidFill>
                  <a:latin typeface="Times New Roman" panose="02020603050405020304" pitchFamily="18" charset="0"/>
                </a:rPr>
                <a:t>x</a:t>
              </a:r>
              <a:endParaRPr lang="en-US" altLang="zh-CN" sz="2000" i="1" dirty="0">
                <a:solidFill>
                  <a:srgbClr val="FF0000"/>
                </a:solidFill>
              </a:endParaRPr>
            </a:p>
          </p:txBody>
        </p:sp>
        <p:sp>
          <p:nvSpPr>
            <p:cNvPr id="146444" name="Rectangle 12"/>
            <p:cNvSpPr>
              <a:spLocks noChangeArrowheads="1"/>
            </p:cNvSpPr>
            <p:nvPr/>
          </p:nvSpPr>
          <p:spPr bwMode="auto">
            <a:xfrm>
              <a:off x="7516" y="4296"/>
              <a:ext cx="143"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a:solidFill>
                    <a:srgbClr val="FF0000"/>
                  </a:solidFill>
                  <a:latin typeface="Times New Roman" panose="02020603050405020304" pitchFamily="18" charset="0"/>
                </a:rPr>
                <a:t>y</a:t>
              </a:r>
              <a:endParaRPr lang="en-US" altLang="zh-CN" sz="2000" i="1" dirty="0">
                <a:solidFill>
                  <a:srgbClr val="FF0000"/>
                </a:solidFill>
              </a:endParaRPr>
            </a:p>
          </p:txBody>
        </p:sp>
        <p:sp>
          <p:nvSpPr>
            <p:cNvPr id="146445" name="Rectangle 13"/>
            <p:cNvSpPr>
              <a:spLocks noChangeArrowheads="1"/>
            </p:cNvSpPr>
            <p:nvPr/>
          </p:nvSpPr>
          <p:spPr bwMode="auto">
            <a:xfrm>
              <a:off x="2526" y="3802"/>
              <a:ext cx="232"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a:solidFill>
                    <a:srgbClr val="FF0000"/>
                  </a:solidFill>
                  <a:latin typeface="Times New Roman" panose="02020603050405020304" pitchFamily="18" charset="0"/>
                </a:rPr>
                <a:t>O</a:t>
              </a:r>
              <a:endParaRPr lang="en-US" altLang="zh-CN" sz="2000" i="1" dirty="0">
                <a:solidFill>
                  <a:srgbClr val="FF0000"/>
                </a:solidFill>
              </a:endParaRPr>
            </a:p>
          </p:txBody>
        </p:sp>
        <p:sp>
          <p:nvSpPr>
            <p:cNvPr id="146446" name="Rectangle 14"/>
            <p:cNvSpPr>
              <a:spLocks noChangeArrowheads="1"/>
            </p:cNvSpPr>
            <p:nvPr/>
          </p:nvSpPr>
          <p:spPr bwMode="auto">
            <a:xfrm>
              <a:off x="6266" y="3042"/>
              <a:ext cx="341"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a:solidFill>
                    <a:srgbClr val="006600"/>
                  </a:solidFill>
                  <a:latin typeface="Times New Roman" panose="02020603050405020304" pitchFamily="18" charset="0"/>
                </a:rPr>
                <a:t>O</a:t>
              </a:r>
              <a:r>
                <a:rPr lang="en-US" altLang="zh-CN" sz="2000" baseline="-25000" dirty="0">
                  <a:solidFill>
                    <a:srgbClr val="006600"/>
                  </a:solidFill>
                  <a:latin typeface="Times New Roman" panose="02020603050405020304" pitchFamily="18" charset="0"/>
                </a:rPr>
                <a:t>1</a:t>
              </a:r>
              <a:endParaRPr lang="en-US" altLang="zh-CN" sz="2000" dirty="0">
                <a:solidFill>
                  <a:srgbClr val="006600"/>
                </a:solidFill>
              </a:endParaRPr>
            </a:p>
          </p:txBody>
        </p:sp>
        <p:sp>
          <p:nvSpPr>
            <p:cNvPr id="146447" name="Rectangle 15"/>
            <p:cNvSpPr>
              <a:spLocks noChangeArrowheads="1"/>
            </p:cNvSpPr>
            <p:nvPr/>
          </p:nvSpPr>
          <p:spPr bwMode="auto">
            <a:xfrm>
              <a:off x="5542" y="3623"/>
              <a:ext cx="250"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smtClean="0">
                  <a:solidFill>
                    <a:srgbClr val="006600"/>
                  </a:solidFill>
                  <a:latin typeface="Times New Roman" panose="02020603050405020304" pitchFamily="18" charset="0"/>
                </a:rPr>
                <a:t>x</a:t>
              </a:r>
              <a:r>
                <a:rPr lang="en-US" altLang="zh-CN" sz="2000" baseline="-25000" dirty="0" smtClean="0">
                  <a:solidFill>
                    <a:srgbClr val="006600"/>
                  </a:solidFill>
                  <a:latin typeface="Times New Roman" panose="02020603050405020304" pitchFamily="18" charset="0"/>
                </a:rPr>
                <a:t>1</a:t>
              </a:r>
              <a:endParaRPr lang="en-US" altLang="zh-CN" sz="2000" baseline="-25000" dirty="0">
                <a:solidFill>
                  <a:srgbClr val="006600"/>
                </a:solidFill>
              </a:endParaRPr>
            </a:p>
          </p:txBody>
        </p:sp>
        <p:sp>
          <p:nvSpPr>
            <p:cNvPr id="146449" name="Rectangle 17"/>
            <p:cNvSpPr>
              <a:spLocks noChangeArrowheads="1"/>
            </p:cNvSpPr>
            <p:nvPr/>
          </p:nvSpPr>
          <p:spPr bwMode="auto">
            <a:xfrm>
              <a:off x="7426" y="2976"/>
              <a:ext cx="250"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smtClean="0">
                  <a:solidFill>
                    <a:srgbClr val="006600"/>
                  </a:solidFill>
                  <a:latin typeface="Times New Roman" panose="02020603050405020304" pitchFamily="18" charset="0"/>
                </a:rPr>
                <a:t>y</a:t>
              </a:r>
              <a:r>
                <a:rPr lang="en-US" altLang="zh-CN" sz="2000" baseline="-25000" dirty="0" smtClean="0">
                  <a:solidFill>
                    <a:srgbClr val="006600"/>
                  </a:solidFill>
                  <a:latin typeface="Times New Roman" panose="02020603050405020304" pitchFamily="18" charset="0"/>
                </a:rPr>
                <a:t>1</a:t>
              </a:r>
              <a:endParaRPr lang="en-US" altLang="zh-CN" sz="2000" baseline="-25000" dirty="0">
                <a:solidFill>
                  <a:srgbClr val="006600"/>
                </a:solidFill>
              </a:endParaRPr>
            </a:p>
          </p:txBody>
        </p:sp>
        <p:sp>
          <p:nvSpPr>
            <p:cNvPr id="146451" name="Rectangle 19"/>
            <p:cNvSpPr>
              <a:spLocks noChangeArrowheads="1"/>
            </p:cNvSpPr>
            <p:nvPr/>
          </p:nvSpPr>
          <p:spPr bwMode="auto">
            <a:xfrm>
              <a:off x="5868" y="1542"/>
              <a:ext cx="232"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smtClean="0">
                  <a:solidFill>
                    <a:srgbClr val="006600"/>
                  </a:solidFill>
                  <a:latin typeface="Times New Roman" panose="02020603050405020304" pitchFamily="18" charset="0"/>
                </a:rPr>
                <a:t>z</a:t>
              </a:r>
              <a:r>
                <a:rPr lang="en-US" altLang="zh-CN" sz="2000" baseline="-25000" dirty="0" smtClean="0">
                  <a:solidFill>
                    <a:srgbClr val="006600"/>
                  </a:solidFill>
                  <a:latin typeface="Times New Roman" panose="02020603050405020304" pitchFamily="18" charset="0"/>
                </a:rPr>
                <a:t>1</a:t>
              </a:r>
              <a:endParaRPr lang="en-US" altLang="zh-CN" sz="2000" baseline="-25000" dirty="0">
                <a:solidFill>
                  <a:srgbClr val="006600"/>
                </a:solidFill>
              </a:endParaRPr>
            </a:p>
          </p:txBody>
        </p:sp>
        <p:sp>
          <p:nvSpPr>
            <p:cNvPr id="146453" name="Freeform 21"/>
            <p:cNvSpPr>
              <a:spLocks/>
            </p:cNvSpPr>
            <p:nvPr/>
          </p:nvSpPr>
          <p:spPr bwMode="auto">
            <a:xfrm>
              <a:off x="2913" y="4222"/>
              <a:ext cx="82" cy="116"/>
            </a:xfrm>
            <a:custGeom>
              <a:avLst/>
              <a:gdLst>
                <a:gd name="T0" fmla="*/ 0 w 82"/>
                <a:gd name="T1" fmla="*/ 87 h 116"/>
                <a:gd name="T2" fmla="*/ 82 w 82"/>
                <a:gd name="T3" fmla="*/ 0 h 116"/>
                <a:gd name="T4" fmla="*/ 72 w 82"/>
                <a:gd name="T5" fmla="*/ 116 h 116"/>
                <a:gd name="T6" fmla="*/ 0 w 82"/>
                <a:gd name="T7" fmla="*/ 87 h 116"/>
              </a:gdLst>
              <a:ahLst/>
              <a:cxnLst>
                <a:cxn ang="0">
                  <a:pos x="T0" y="T1"/>
                </a:cxn>
                <a:cxn ang="0">
                  <a:pos x="T2" y="T3"/>
                </a:cxn>
                <a:cxn ang="0">
                  <a:pos x="T4" y="T5"/>
                </a:cxn>
                <a:cxn ang="0">
                  <a:pos x="T6" y="T7"/>
                </a:cxn>
              </a:cxnLst>
              <a:rect l="0" t="0" r="r" b="b"/>
              <a:pathLst>
                <a:path w="82" h="116">
                  <a:moveTo>
                    <a:pt x="0" y="87"/>
                  </a:moveTo>
                  <a:lnTo>
                    <a:pt x="82" y="0"/>
                  </a:lnTo>
                  <a:lnTo>
                    <a:pt x="72" y="116"/>
                  </a:lnTo>
                  <a:lnTo>
                    <a:pt x="0"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454" name="Freeform 22"/>
            <p:cNvSpPr>
              <a:spLocks/>
            </p:cNvSpPr>
            <p:nvPr/>
          </p:nvSpPr>
          <p:spPr bwMode="auto">
            <a:xfrm>
              <a:off x="6184" y="1606"/>
              <a:ext cx="114" cy="107"/>
            </a:xfrm>
            <a:custGeom>
              <a:avLst/>
              <a:gdLst>
                <a:gd name="T0" fmla="*/ 100 w 200"/>
                <a:gd name="T1" fmla="*/ 0 h 200"/>
                <a:gd name="T2" fmla="*/ 200 w 200"/>
                <a:gd name="T3" fmla="*/ 200 h 200"/>
                <a:gd name="T4" fmla="*/ 0 w 200"/>
                <a:gd name="T5" fmla="*/ 200 h 200"/>
                <a:gd name="T6" fmla="*/ 0 w 200"/>
                <a:gd name="T7" fmla="*/ 200 h 200"/>
                <a:gd name="T8" fmla="*/ 100 w 200"/>
                <a:gd name="T9" fmla="*/ 0 h 200"/>
              </a:gdLst>
              <a:ahLst/>
              <a:cxnLst>
                <a:cxn ang="0">
                  <a:pos x="T0" y="T1"/>
                </a:cxn>
                <a:cxn ang="0">
                  <a:pos x="T2" y="T3"/>
                </a:cxn>
                <a:cxn ang="0">
                  <a:pos x="T4" y="T5"/>
                </a:cxn>
                <a:cxn ang="0">
                  <a:pos x="T6" y="T7"/>
                </a:cxn>
                <a:cxn ang="0">
                  <a:pos x="T8" y="T9"/>
                </a:cxn>
              </a:cxnLst>
              <a:rect l="0" t="0" r="r" b="b"/>
              <a:pathLst>
                <a:path w="200" h="200">
                  <a:moveTo>
                    <a:pt x="100" y="0"/>
                  </a:moveTo>
                  <a:lnTo>
                    <a:pt x="200" y="200"/>
                  </a:lnTo>
                  <a:cubicBezTo>
                    <a:pt x="137" y="168"/>
                    <a:pt x="63" y="168"/>
                    <a:pt x="0" y="200"/>
                  </a:cubicBezTo>
                  <a:lnTo>
                    <a:pt x="0" y="200"/>
                  </a:lnTo>
                  <a:lnTo>
                    <a:pt x="100" y="0"/>
                  </a:lnTo>
                  <a:close/>
                </a:path>
              </a:pathLst>
            </a:custGeom>
            <a:solidFill>
              <a:srgbClr val="006600"/>
            </a:solidFill>
            <a:ln w="0">
              <a:solidFill>
                <a:srgbClr val="006600"/>
              </a:solidFill>
              <a:prstDash val="solid"/>
              <a:round/>
              <a:headEnd/>
              <a:tailEnd/>
            </a:ln>
          </p:spPr>
          <p:txBody>
            <a:bodyPr/>
            <a:lstStyle/>
            <a:p>
              <a:endParaRPr lang="zh-CN" altLang="en-US"/>
            </a:p>
          </p:txBody>
        </p:sp>
        <p:sp>
          <p:nvSpPr>
            <p:cNvPr id="146455" name="Freeform 23"/>
            <p:cNvSpPr>
              <a:spLocks/>
            </p:cNvSpPr>
            <p:nvPr/>
          </p:nvSpPr>
          <p:spPr bwMode="auto">
            <a:xfrm>
              <a:off x="5556" y="3449"/>
              <a:ext cx="120" cy="113"/>
            </a:xfrm>
            <a:custGeom>
              <a:avLst/>
              <a:gdLst>
                <a:gd name="T0" fmla="*/ 0 w 212"/>
                <a:gd name="T1" fmla="*/ 212 h 212"/>
                <a:gd name="T2" fmla="*/ 71 w 212"/>
                <a:gd name="T3" fmla="*/ 0 h 212"/>
                <a:gd name="T4" fmla="*/ 212 w 212"/>
                <a:gd name="T5" fmla="*/ 141 h 212"/>
                <a:gd name="T6" fmla="*/ 212 w 212"/>
                <a:gd name="T7" fmla="*/ 141 h 212"/>
                <a:gd name="T8" fmla="*/ 0 w 212"/>
                <a:gd name="T9" fmla="*/ 212 h 212"/>
              </a:gdLst>
              <a:ahLst/>
              <a:cxnLst>
                <a:cxn ang="0">
                  <a:pos x="T0" y="T1"/>
                </a:cxn>
                <a:cxn ang="0">
                  <a:pos x="T2" y="T3"/>
                </a:cxn>
                <a:cxn ang="0">
                  <a:pos x="T4" y="T5"/>
                </a:cxn>
                <a:cxn ang="0">
                  <a:pos x="T6" y="T7"/>
                </a:cxn>
                <a:cxn ang="0">
                  <a:pos x="T8" y="T9"/>
                </a:cxn>
              </a:cxnLst>
              <a:rect l="0" t="0" r="r" b="b"/>
              <a:pathLst>
                <a:path w="212" h="212">
                  <a:moveTo>
                    <a:pt x="0" y="212"/>
                  </a:moveTo>
                  <a:lnTo>
                    <a:pt x="71" y="0"/>
                  </a:lnTo>
                  <a:cubicBezTo>
                    <a:pt x="93" y="67"/>
                    <a:pt x="145" y="119"/>
                    <a:pt x="212" y="141"/>
                  </a:cubicBezTo>
                  <a:lnTo>
                    <a:pt x="212" y="141"/>
                  </a:lnTo>
                  <a:lnTo>
                    <a:pt x="0" y="212"/>
                  </a:lnTo>
                  <a:close/>
                </a:path>
              </a:pathLst>
            </a:custGeom>
            <a:solidFill>
              <a:srgbClr val="006600"/>
            </a:solidFill>
            <a:ln w="0">
              <a:solidFill>
                <a:srgbClr val="006600"/>
              </a:solidFill>
              <a:prstDash val="solid"/>
              <a:round/>
              <a:headEnd/>
              <a:tailEnd/>
            </a:ln>
          </p:spPr>
          <p:txBody>
            <a:bodyPr/>
            <a:lstStyle/>
            <a:p>
              <a:endParaRPr lang="zh-CN" altLang="en-US"/>
            </a:p>
          </p:txBody>
        </p:sp>
        <p:sp>
          <p:nvSpPr>
            <p:cNvPr id="146456" name="Freeform 24"/>
            <p:cNvSpPr>
              <a:spLocks/>
            </p:cNvSpPr>
            <p:nvPr/>
          </p:nvSpPr>
          <p:spPr bwMode="auto">
            <a:xfrm>
              <a:off x="7498" y="2864"/>
              <a:ext cx="113" cy="106"/>
            </a:xfrm>
            <a:custGeom>
              <a:avLst/>
              <a:gdLst>
                <a:gd name="T0" fmla="*/ 200 w 200"/>
                <a:gd name="T1" fmla="*/ 99 h 199"/>
                <a:gd name="T2" fmla="*/ 0 w 200"/>
                <a:gd name="T3" fmla="*/ 199 h 199"/>
                <a:gd name="T4" fmla="*/ 0 w 200"/>
                <a:gd name="T5" fmla="*/ 0 h 199"/>
                <a:gd name="T6" fmla="*/ 0 w 200"/>
                <a:gd name="T7" fmla="*/ 0 h 199"/>
                <a:gd name="T8" fmla="*/ 200 w 200"/>
                <a:gd name="T9" fmla="*/ 99 h 199"/>
              </a:gdLst>
              <a:ahLst/>
              <a:cxnLst>
                <a:cxn ang="0">
                  <a:pos x="T0" y="T1"/>
                </a:cxn>
                <a:cxn ang="0">
                  <a:pos x="T2" y="T3"/>
                </a:cxn>
                <a:cxn ang="0">
                  <a:pos x="T4" y="T5"/>
                </a:cxn>
                <a:cxn ang="0">
                  <a:pos x="T6" y="T7"/>
                </a:cxn>
                <a:cxn ang="0">
                  <a:pos x="T8" y="T9"/>
                </a:cxn>
              </a:cxnLst>
              <a:rect l="0" t="0" r="r" b="b"/>
              <a:pathLst>
                <a:path w="200" h="199">
                  <a:moveTo>
                    <a:pt x="200" y="99"/>
                  </a:moveTo>
                  <a:lnTo>
                    <a:pt x="0" y="199"/>
                  </a:lnTo>
                  <a:cubicBezTo>
                    <a:pt x="31" y="136"/>
                    <a:pt x="31" y="62"/>
                    <a:pt x="0" y="0"/>
                  </a:cubicBezTo>
                  <a:lnTo>
                    <a:pt x="0" y="0"/>
                  </a:lnTo>
                  <a:lnTo>
                    <a:pt x="200" y="99"/>
                  </a:lnTo>
                  <a:close/>
                </a:path>
              </a:pathLst>
            </a:custGeom>
            <a:solidFill>
              <a:srgbClr val="006600"/>
            </a:solidFill>
            <a:ln w="0">
              <a:solidFill>
                <a:srgbClr val="006600"/>
              </a:solidFill>
              <a:prstDash val="solid"/>
              <a:round/>
              <a:headEnd/>
              <a:tailEnd/>
            </a:ln>
          </p:spPr>
          <p:txBody>
            <a:bodyPr/>
            <a:lstStyle/>
            <a:p>
              <a:endParaRPr lang="zh-CN" altLang="en-US"/>
            </a:p>
          </p:txBody>
        </p:sp>
        <p:grpSp>
          <p:nvGrpSpPr>
            <p:cNvPr id="146457" name="Group 25"/>
            <p:cNvGrpSpPr>
              <a:grpSpLocks/>
            </p:cNvGrpSpPr>
            <p:nvPr/>
          </p:nvGrpSpPr>
          <p:grpSpPr bwMode="auto">
            <a:xfrm>
              <a:off x="2191" y="1687"/>
              <a:ext cx="5334" cy="3142"/>
              <a:chOff x="2191" y="1687"/>
              <a:chExt cx="5334" cy="3142"/>
            </a:xfrm>
          </p:grpSpPr>
          <p:sp>
            <p:nvSpPr>
              <p:cNvPr id="146458" name="Line 26"/>
              <p:cNvSpPr>
                <a:spLocks noChangeShapeType="1"/>
              </p:cNvSpPr>
              <p:nvPr/>
            </p:nvSpPr>
            <p:spPr bwMode="auto">
              <a:xfrm>
                <a:off x="2816" y="4185"/>
                <a:ext cx="4709" cy="0"/>
              </a:xfrm>
              <a:prstGeom prst="line">
                <a:avLst/>
              </a:prstGeom>
              <a:noFill/>
              <a:ln w="1651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59" name="Line 27"/>
              <p:cNvSpPr>
                <a:spLocks noChangeShapeType="1"/>
              </p:cNvSpPr>
              <p:nvPr/>
            </p:nvSpPr>
            <p:spPr bwMode="auto">
              <a:xfrm flipV="1">
                <a:off x="2816" y="1687"/>
                <a:ext cx="0" cy="2498"/>
              </a:xfrm>
              <a:prstGeom prst="line">
                <a:avLst/>
              </a:prstGeom>
              <a:noFill/>
              <a:ln w="1651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60" name="Line 28"/>
              <p:cNvSpPr>
                <a:spLocks noChangeShapeType="1"/>
              </p:cNvSpPr>
              <p:nvPr/>
            </p:nvSpPr>
            <p:spPr bwMode="auto">
              <a:xfrm flipH="1">
                <a:off x="2191" y="4185"/>
                <a:ext cx="625" cy="587"/>
              </a:xfrm>
              <a:prstGeom prst="line">
                <a:avLst/>
              </a:prstGeom>
              <a:noFill/>
              <a:ln w="1651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61" name="Line 29"/>
              <p:cNvSpPr>
                <a:spLocks noChangeShapeType="1"/>
              </p:cNvSpPr>
              <p:nvPr/>
            </p:nvSpPr>
            <p:spPr bwMode="auto">
              <a:xfrm flipV="1">
                <a:off x="2833" y="2896"/>
                <a:ext cx="3408" cy="1289"/>
              </a:xfrm>
              <a:prstGeom prst="line">
                <a:avLst/>
              </a:prstGeom>
              <a:noFill/>
              <a:ln w="508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62" name="Line 30"/>
              <p:cNvSpPr>
                <a:spLocks noChangeShapeType="1"/>
              </p:cNvSpPr>
              <p:nvPr/>
            </p:nvSpPr>
            <p:spPr bwMode="auto">
              <a:xfrm>
                <a:off x="2798" y="4185"/>
                <a:ext cx="3443" cy="644"/>
              </a:xfrm>
              <a:prstGeom prst="line">
                <a:avLst/>
              </a:prstGeom>
              <a:noFill/>
              <a:ln w="508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63" name="Line 31"/>
              <p:cNvSpPr>
                <a:spLocks noChangeShapeType="1"/>
              </p:cNvSpPr>
              <p:nvPr/>
            </p:nvSpPr>
            <p:spPr bwMode="auto">
              <a:xfrm>
                <a:off x="6233" y="2898"/>
                <a:ext cx="8" cy="1931"/>
              </a:xfrm>
              <a:prstGeom prst="line">
                <a:avLst/>
              </a:prstGeom>
              <a:noFill/>
              <a:ln w="508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64" name="Freeform 32"/>
              <p:cNvSpPr>
                <a:spLocks/>
              </p:cNvSpPr>
              <p:nvPr/>
            </p:nvSpPr>
            <p:spPr bwMode="auto">
              <a:xfrm>
                <a:off x="2650" y="4315"/>
                <a:ext cx="303" cy="52"/>
              </a:xfrm>
              <a:custGeom>
                <a:avLst/>
                <a:gdLst>
                  <a:gd name="T0" fmla="*/ 0 w 303"/>
                  <a:gd name="T1" fmla="*/ 26 h 52"/>
                  <a:gd name="T2" fmla="*/ 303 w 303"/>
                  <a:gd name="T3" fmla="*/ 0 h 52"/>
                </a:gdLst>
                <a:ahLst/>
                <a:cxnLst>
                  <a:cxn ang="0">
                    <a:pos x="T0" y="T1"/>
                  </a:cxn>
                  <a:cxn ang="0">
                    <a:pos x="T2" y="T3"/>
                  </a:cxn>
                </a:cxnLst>
                <a:rect l="0" t="0" r="r" b="b"/>
                <a:pathLst>
                  <a:path w="303" h="52">
                    <a:moveTo>
                      <a:pt x="0" y="26"/>
                    </a:moveTo>
                    <a:cubicBezTo>
                      <a:pt x="129" y="52"/>
                      <a:pt x="244" y="43"/>
                      <a:pt x="303" y="0"/>
                    </a:cubicBezTo>
                  </a:path>
                </a:pathLst>
              </a:custGeom>
              <a:noFill/>
              <a:ln w="508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465" name="Line 33"/>
              <p:cNvSpPr>
                <a:spLocks noChangeShapeType="1"/>
              </p:cNvSpPr>
              <p:nvPr/>
            </p:nvSpPr>
            <p:spPr bwMode="auto">
              <a:xfrm flipV="1">
                <a:off x="6241" y="1687"/>
                <a:ext cx="0" cy="1209"/>
              </a:xfrm>
              <a:prstGeom prst="line">
                <a:avLst/>
              </a:prstGeom>
              <a:noFill/>
              <a:ln w="16510" cap="rnd">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66" name="Line 34"/>
              <p:cNvSpPr>
                <a:spLocks noChangeShapeType="1"/>
              </p:cNvSpPr>
              <p:nvPr/>
            </p:nvSpPr>
            <p:spPr bwMode="auto">
              <a:xfrm flipH="1">
                <a:off x="5616" y="2917"/>
                <a:ext cx="625" cy="588"/>
              </a:xfrm>
              <a:prstGeom prst="line">
                <a:avLst/>
              </a:prstGeom>
              <a:noFill/>
              <a:ln w="16510" cap="rnd">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67" name="Line 35"/>
              <p:cNvSpPr>
                <a:spLocks noChangeShapeType="1"/>
              </p:cNvSpPr>
              <p:nvPr/>
            </p:nvSpPr>
            <p:spPr bwMode="auto">
              <a:xfrm>
                <a:off x="6233" y="2917"/>
                <a:ext cx="1292" cy="0"/>
              </a:xfrm>
              <a:prstGeom prst="line">
                <a:avLst/>
              </a:prstGeom>
              <a:noFill/>
              <a:ln w="16510" cap="rnd">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68" name="Freeform 36"/>
              <p:cNvSpPr>
                <a:spLocks/>
              </p:cNvSpPr>
              <p:nvPr/>
            </p:nvSpPr>
            <p:spPr bwMode="auto">
              <a:xfrm>
                <a:off x="2816" y="3812"/>
                <a:ext cx="268" cy="171"/>
              </a:xfrm>
              <a:custGeom>
                <a:avLst/>
                <a:gdLst>
                  <a:gd name="T0" fmla="*/ 0 w 268"/>
                  <a:gd name="T1" fmla="*/ 1 h 171"/>
                  <a:gd name="T2" fmla="*/ 268 w 268"/>
                  <a:gd name="T3" fmla="*/ 171 h 171"/>
                </a:gdLst>
                <a:ahLst/>
                <a:cxnLst>
                  <a:cxn ang="0">
                    <a:pos x="T0" y="T1"/>
                  </a:cxn>
                  <a:cxn ang="0">
                    <a:pos x="T2" y="T3"/>
                  </a:cxn>
                </a:cxnLst>
                <a:rect l="0" t="0" r="r" b="b"/>
                <a:pathLst>
                  <a:path w="268" h="171">
                    <a:moveTo>
                      <a:pt x="0" y="1"/>
                    </a:moveTo>
                    <a:cubicBezTo>
                      <a:pt x="119" y="0"/>
                      <a:pt x="226" y="68"/>
                      <a:pt x="268" y="171"/>
                    </a:cubicBezTo>
                  </a:path>
                </a:pathLst>
              </a:custGeom>
              <a:noFill/>
              <a:ln w="508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46469" name="Freeform 37"/>
            <p:cNvSpPr>
              <a:spLocks/>
            </p:cNvSpPr>
            <p:nvPr/>
          </p:nvSpPr>
          <p:spPr bwMode="auto">
            <a:xfrm>
              <a:off x="3044" y="3968"/>
              <a:ext cx="77" cy="115"/>
            </a:xfrm>
            <a:custGeom>
              <a:avLst/>
              <a:gdLst>
                <a:gd name="T0" fmla="*/ 77 w 77"/>
                <a:gd name="T1" fmla="*/ 0 h 115"/>
                <a:gd name="T2" fmla="*/ 58 w 77"/>
                <a:gd name="T3" fmla="*/ 115 h 115"/>
                <a:gd name="T4" fmla="*/ 0 w 77"/>
                <a:gd name="T5" fmla="*/ 12 h 115"/>
                <a:gd name="T6" fmla="*/ 77 w 77"/>
                <a:gd name="T7" fmla="*/ 0 h 115"/>
              </a:gdLst>
              <a:ahLst/>
              <a:cxnLst>
                <a:cxn ang="0">
                  <a:pos x="T0" y="T1"/>
                </a:cxn>
                <a:cxn ang="0">
                  <a:pos x="T2" y="T3"/>
                </a:cxn>
                <a:cxn ang="0">
                  <a:pos x="T4" y="T5"/>
                </a:cxn>
                <a:cxn ang="0">
                  <a:pos x="T6" y="T7"/>
                </a:cxn>
              </a:cxnLst>
              <a:rect l="0" t="0" r="r" b="b"/>
              <a:pathLst>
                <a:path w="77" h="115">
                  <a:moveTo>
                    <a:pt x="77" y="0"/>
                  </a:moveTo>
                  <a:lnTo>
                    <a:pt x="58" y="115"/>
                  </a:lnTo>
                  <a:lnTo>
                    <a:pt x="0" y="12"/>
                  </a:lnTo>
                  <a:lnTo>
                    <a:pt x="7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470" name="Rectangle 38"/>
            <p:cNvSpPr>
              <a:spLocks noChangeArrowheads="1"/>
            </p:cNvSpPr>
            <p:nvPr/>
          </p:nvSpPr>
          <p:spPr bwMode="auto">
            <a:xfrm>
              <a:off x="6548" y="4612"/>
              <a:ext cx="17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a:solidFill>
                    <a:srgbClr val="000000"/>
                  </a:solidFill>
                  <a:latin typeface="Times New Roman" panose="02020603050405020304" pitchFamily="18" charset="0"/>
                </a:rPr>
                <a:t>P</a:t>
              </a:r>
              <a:endParaRPr lang="en-US" altLang="zh-CN" sz="2000"/>
            </a:p>
          </p:txBody>
        </p:sp>
        <p:grpSp>
          <p:nvGrpSpPr>
            <p:cNvPr id="146471" name="Group 39"/>
            <p:cNvGrpSpPr>
              <a:grpSpLocks/>
            </p:cNvGrpSpPr>
            <p:nvPr/>
          </p:nvGrpSpPr>
          <p:grpSpPr bwMode="auto">
            <a:xfrm>
              <a:off x="2604" y="3596"/>
              <a:ext cx="401" cy="1180"/>
              <a:chOff x="2532" y="3578"/>
              <a:chExt cx="401" cy="1180"/>
            </a:xfrm>
          </p:grpSpPr>
          <p:sp>
            <p:nvSpPr>
              <p:cNvPr id="146472" name="Text Box 40"/>
              <p:cNvSpPr txBox="1">
                <a:spLocks noChangeArrowheads="1"/>
              </p:cNvSpPr>
              <p:nvPr/>
            </p:nvSpPr>
            <p:spPr bwMode="auto">
              <a:xfrm>
                <a:off x="2532" y="4290"/>
                <a:ext cx="36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2000" i="1">
                    <a:latin typeface="Times New Roman" panose="02020603050405020304" pitchFamily="18" charset="0"/>
                  </a:rPr>
                  <a:t>θ</a:t>
                </a:r>
                <a:endParaRPr lang="en-US" altLang="zh-CN" sz="2000"/>
              </a:p>
            </p:txBody>
          </p:sp>
          <p:sp>
            <p:nvSpPr>
              <p:cNvPr id="146473" name="Text Box 41"/>
              <p:cNvSpPr txBox="1">
                <a:spLocks noChangeArrowheads="1"/>
              </p:cNvSpPr>
              <p:nvPr/>
            </p:nvSpPr>
            <p:spPr bwMode="auto">
              <a:xfrm>
                <a:off x="2700" y="3578"/>
                <a:ext cx="233" cy="5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just"/>
                <a:endParaRPr lang="zh-CN" altLang="zh-CN" sz="2000"/>
              </a:p>
            </p:txBody>
          </p:sp>
        </p:grpSp>
      </p:grpSp>
      <p:sp>
        <p:nvSpPr>
          <p:cNvPr id="146475" name="Rectangle 43"/>
          <p:cNvSpPr>
            <a:spLocks noChangeArrowheads="1"/>
          </p:cNvSpPr>
          <p:nvPr/>
        </p:nvSpPr>
        <p:spPr bwMode="auto">
          <a:xfrm>
            <a:off x="0" y="3352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6474" name="Object 42"/>
          <p:cNvGraphicFramePr>
            <a:graphicFrameLocks noChangeAspect="1"/>
          </p:cNvGraphicFramePr>
          <p:nvPr/>
        </p:nvGraphicFramePr>
        <p:xfrm>
          <a:off x="5003800" y="5084763"/>
          <a:ext cx="233363" cy="287337"/>
        </p:xfrm>
        <a:graphic>
          <a:graphicData uri="http://schemas.openxmlformats.org/presentationml/2006/ole">
            <mc:AlternateContent xmlns:mc="http://schemas.openxmlformats.org/markup-compatibility/2006">
              <mc:Choice xmlns:v="urn:schemas-microsoft-com:vml" Requires="v">
                <p:oleObj spid="_x0000_s38016" name="公式" r:id="rId3" imgW="139579" imgH="164957" progId="Equation.3">
                  <p:embed/>
                </p:oleObj>
              </mc:Choice>
              <mc:Fallback>
                <p:oleObj name="公式" r:id="rId3" imgW="139579" imgH="16495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5084763"/>
                        <a:ext cx="233363" cy="287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6477" name="Rectangle 45"/>
          <p:cNvSpPr>
            <a:spLocks noChangeArrowheads="1"/>
          </p:cNvSpPr>
          <p:nvPr/>
        </p:nvSpPr>
        <p:spPr bwMode="auto">
          <a:xfrm>
            <a:off x="0" y="2971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6476" name="Object 44"/>
          <p:cNvGraphicFramePr>
            <a:graphicFrameLocks/>
          </p:cNvGraphicFramePr>
          <p:nvPr>
            <p:extLst>
              <p:ext uri="{D42A27DB-BD31-4B8C-83A1-F6EECF244321}">
                <p14:modId xmlns:p14="http://schemas.microsoft.com/office/powerpoint/2010/main" val="1981224539"/>
              </p:ext>
            </p:extLst>
          </p:nvPr>
        </p:nvGraphicFramePr>
        <p:xfrm>
          <a:off x="827088" y="2349500"/>
          <a:ext cx="4898798" cy="1584325"/>
        </p:xfrm>
        <a:graphic>
          <a:graphicData uri="http://schemas.openxmlformats.org/presentationml/2006/ole">
            <mc:AlternateContent xmlns:mc="http://schemas.openxmlformats.org/markup-compatibility/2006">
              <mc:Choice xmlns:v="urn:schemas-microsoft-com:vml" Requires="v">
                <p:oleObj spid="_x0000_s38017" name="公式" r:id="rId5" imgW="3187700" imgH="914400" progId="Equation.3">
                  <p:embed/>
                </p:oleObj>
              </mc:Choice>
              <mc:Fallback>
                <p:oleObj name="公式" r:id="rId5" imgW="3187700" imgH="914400" progId="Equation.3">
                  <p:embed/>
                  <p:pic>
                    <p:nvPicPr>
                      <p:cNvPr id="0" name=""/>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2349500"/>
                        <a:ext cx="4898798" cy="1584325"/>
                      </a:xfrm>
                      <a:prstGeom prst="rect">
                        <a:avLst/>
                      </a:prstGeom>
                      <a:noFill/>
                    </p:spPr>
                  </p:pic>
                </p:oleObj>
              </mc:Fallback>
            </mc:AlternateContent>
          </a:graphicData>
        </a:graphic>
      </p:graphicFrame>
      <p:graphicFrame>
        <p:nvGraphicFramePr>
          <p:cNvPr id="146478" name="Object 46"/>
          <p:cNvGraphicFramePr>
            <a:graphicFrameLocks noChangeAspect="1"/>
          </p:cNvGraphicFramePr>
          <p:nvPr/>
        </p:nvGraphicFramePr>
        <p:xfrm>
          <a:off x="5940425" y="4941888"/>
          <a:ext cx="254000" cy="287337"/>
        </p:xfrm>
        <a:graphic>
          <a:graphicData uri="http://schemas.openxmlformats.org/presentationml/2006/ole">
            <mc:AlternateContent xmlns:mc="http://schemas.openxmlformats.org/markup-compatibility/2006">
              <mc:Choice xmlns:v="urn:schemas-microsoft-com:vml" Requires="v">
                <p:oleObj spid="_x0000_s38018" name="公式" r:id="rId7" imgW="152280" imgH="164880" progId="Equation.3">
                  <p:embed/>
                </p:oleObj>
              </mc:Choice>
              <mc:Fallback>
                <p:oleObj name="公式" r:id="rId7" imgW="152280" imgH="1648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0425" y="4941888"/>
                        <a:ext cx="254000" cy="287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384399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ChangeArrowheads="1"/>
          </p:cNvSpPr>
          <p:nvPr/>
        </p:nvSpPr>
        <p:spPr bwMode="auto">
          <a:xfrm>
            <a:off x="939418" y="547276"/>
            <a:ext cx="7356311"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latin typeface="Arial" panose="020B0604020202020204" pitchFamily="34" charset="0"/>
                <a:ea typeface="楷体_GB2312" pitchFamily="49" charset="-122"/>
              </a:defRPr>
            </a:lvl1pPr>
            <a:lvl2pPr algn="ctr">
              <a:defRPr sz="4400" b="1">
                <a:solidFill>
                  <a:schemeClr val="tx2"/>
                </a:solidFill>
                <a:latin typeface="Arial" panose="020B0604020202020204" pitchFamily="34" charset="0"/>
                <a:ea typeface="楷体_GB2312" pitchFamily="49" charset="-122"/>
              </a:defRPr>
            </a:lvl2pPr>
            <a:lvl3pPr algn="ctr">
              <a:defRPr sz="4400" b="1">
                <a:solidFill>
                  <a:schemeClr val="tx2"/>
                </a:solidFill>
                <a:latin typeface="Arial" panose="020B0604020202020204" pitchFamily="34" charset="0"/>
                <a:ea typeface="楷体_GB2312" pitchFamily="49" charset="-122"/>
              </a:defRPr>
            </a:lvl3pPr>
            <a:lvl4pPr algn="ctr">
              <a:defRPr sz="4400" b="1">
                <a:solidFill>
                  <a:schemeClr val="tx2"/>
                </a:solidFill>
                <a:latin typeface="Arial" panose="020B0604020202020204" pitchFamily="34" charset="0"/>
                <a:ea typeface="楷体_GB2312" pitchFamily="49" charset="-122"/>
              </a:defRPr>
            </a:lvl4pPr>
            <a:lvl5pPr algn="ctr">
              <a:defRPr sz="4400" b="1">
                <a:solidFill>
                  <a:schemeClr val="tx2"/>
                </a:solidFill>
                <a:latin typeface="Arial" panose="020B0604020202020204" pitchFamily="34" charset="0"/>
                <a:ea typeface="楷体_GB2312"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楷体_GB2312" pitchFamily="49" charset="-122"/>
              </a:defRPr>
            </a:lvl9pPr>
          </a:lstStyle>
          <a:p>
            <a:pPr algn="l"/>
            <a:r>
              <a:rPr lang="en-US" altLang="zh-CN" sz="3200" b="0" dirty="0">
                <a:solidFill>
                  <a:schemeClr val="tx1"/>
                </a:solidFill>
                <a:ea typeface="黑体" panose="02010609060101010101" pitchFamily="49" charset="-122"/>
              </a:rPr>
              <a:t>6.2.2 </a:t>
            </a:r>
            <a:r>
              <a:rPr lang="zh-CN" altLang="en-US" sz="3200" b="0" dirty="0">
                <a:solidFill>
                  <a:schemeClr val="tx1"/>
                </a:solidFill>
                <a:ea typeface="黑体" panose="02010609060101010101" pitchFamily="49" charset="-122"/>
              </a:rPr>
              <a:t>世界坐标系到观察坐标系的变换</a:t>
            </a:r>
          </a:p>
        </p:txBody>
      </p:sp>
      <p:sp>
        <p:nvSpPr>
          <p:cNvPr id="148483" name="Rectangle 3"/>
          <p:cNvSpPr>
            <a:spLocks noChangeArrowheads="1"/>
          </p:cNvSpPr>
          <p:nvPr/>
        </p:nvSpPr>
        <p:spPr bwMode="auto">
          <a:xfrm>
            <a:off x="466725" y="1144588"/>
            <a:ext cx="3671888"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latin typeface="Arial" panose="020B0604020202020204" pitchFamily="34" charset="0"/>
                <a:ea typeface="楷体_GB2312" pitchFamily="49" charset="-122"/>
              </a:defRPr>
            </a:lvl1pPr>
            <a:lvl2pPr algn="ctr">
              <a:defRPr sz="4400" b="1">
                <a:solidFill>
                  <a:schemeClr val="tx2"/>
                </a:solidFill>
                <a:latin typeface="Arial" panose="020B0604020202020204" pitchFamily="34" charset="0"/>
                <a:ea typeface="楷体_GB2312" pitchFamily="49" charset="-122"/>
              </a:defRPr>
            </a:lvl2pPr>
            <a:lvl3pPr algn="ctr">
              <a:defRPr sz="4400" b="1">
                <a:solidFill>
                  <a:schemeClr val="tx2"/>
                </a:solidFill>
                <a:latin typeface="Arial" panose="020B0604020202020204" pitchFamily="34" charset="0"/>
                <a:ea typeface="楷体_GB2312" pitchFamily="49" charset="-122"/>
              </a:defRPr>
            </a:lvl3pPr>
            <a:lvl4pPr algn="ctr">
              <a:defRPr sz="4400" b="1">
                <a:solidFill>
                  <a:schemeClr val="tx2"/>
                </a:solidFill>
                <a:latin typeface="Arial" panose="020B0604020202020204" pitchFamily="34" charset="0"/>
                <a:ea typeface="楷体_GB2312" pitchFamily="49" charset="-122"/>
              </a:defRPr>
            </a:lvl4pPr>
            <a:lvl5pPr algn="ctr">
              <a:defRPr sz="4400" b="1">
                <a:solidFill>
                  <a:schemeClr val="tx2"/>
                </a:solidFill>
                <a:latin typeface="Arial" panose="020B0604020202020204" pitchFamily="34" charset="0"/>
                <a:ea typeface="楷体_GB2312"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楷体_GB2312" pitchFamily="49" charset="-122"/>
              </a:defRPr>
            </a:lvl9pPr>
          </a:lstStyle>
          <a:p>
            <a:pPr algn="l"/>
            <a:r>
              <a:rPr lang="zh-CN" altLang="en-US" sz="2800" b="0" dirty="0">
                <a:solidFill>
                  <a:srgbClr val="0000FF"/>
                </a:solidFill>
                <a:ea typeface="黑体" panose="02010609060101010101" pitchFamily="49" charset="-122"/>
              </a:rPr>
              <a:t>（</a:t>
            </a:r>
            <a:r>
              <a:rPr lang="en-US" altLang="zh-CN" sz="2800" b="0" dirty="0">
                <a:solidFill>
                  <a:srgbClr val="0000FF"/>
                </a:solidFill>
                <a:ea typeface="黑体" panose="02010609060101010101" pitchFamily="49" charset="-122"/>
              </a:rPr>
              <a:t>2</a:t>
            </a:r>
            <a:r>
              <a:rPr lang="zh-CN" altLang="en-US" sz="2800" b="0" dirty="0">
                <a:solidFill>
                  <a:srgbClr val="0000FF"/>
                </a:solidFill>
                <a:ea typeface="黑体" panose="02010609060101010101" pitchFamily="49" charset="-122"/>
              </a:rPr>
              <a:t>）变换过程</a:t>
            </a:r>
          </a:p>
        </p:txBody>
      </p:sp>
      <p:sp>
        <p:nvSpPr>
          <p:cNvPr id="148484" name="Rectangle 4"/>
          <p:cNvSpPr>
            <a:spLocks noChangeArrowheads="1"/>
          </p:cNvSpPr>
          <p:nvPr/>
        </p:nvSpPr>
        <p:spPr bwMode="auto">
          <a:xfrm>
            <a:off x="0" y="3071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8522" name="Rectangle 42"/>
          <p:cNvSpPr>
            <a:spLocks noChangeArrowheads="1"/>
          </p:cNvSpPr>
          <p:nvPr/>
        </p:nvSpPr>
        <p:spPr bwMode="auto">
          <a:xfrm>
            <a:off x="0" y="3352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8523" name="Object 43"/>
          <p:cNvGraphicFramePr>
            <a:graphicFrameLocks noChangeAspect="1"/>
          </p:cNvGraphicFramePr>
          <p:nvPr>
            <p:extLst>
              <p:ext uri="{D42A27DB-BD31-4B8C-83A1-F6EECF244321}">
                <p14:modId xmlns:p14="http://schemas.microsoft.com/office/powerpoint/2010/main" val="4187604120"/>
              </p:ext>
            </p:extLst>
          </p:nvPr>
        </p:nvGraphicFramePr>
        <p:xfrm>
          <a:off x="4874105" y="5139943"/>
          <a:ext cx="233363" cy="287338"/>
        </p:xfrm>
        <a:graphic>
          <a:graphicData uri="http://schemas.openxmlformats.org/presentationml/2006/ole">
            <mc:AlternateContent xmlns:mc="http://schemas.openxmlformats.org/markup-compatibility/2006">
              <mc:Choice xmlns:v="urn:schemas-microsoft-com:vml" Requires="v">
                <p:oleObj spid="_x0000_s39040" name="公式" r:id="rId3" imgW="139579" imgH="164957" progId="Equation.3">
                  <p:embed/>
                </p:oleObj>
              </mc:Choice>
              <mc:Fallback>
                <p:oleObj name="公式" r:id="rId3" imgW="139579" imgH="16495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4105" y="5139943"/>
                        <a:ext cx="233363" cy="287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8524" name="Rectangle 44"/>
          <p:cNvSpPr>
            <a:spLocks noChangeArrowheads="1"/>
          </p:cNvSpPr>
          <p:nvPr/>
        </p:nvSpPr>
        <p:spPr bwMode="auto">
          <a:xfrm>
            <a:off x="0" y="2971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8526" name="Object 46"/>
          <p:cNvGraphicFramePr>
            <a:graphicFrameLocks noChangeAspect="1"/>
          </p:cNvGraphicFramePr>
          <p:nvPr>
            <p:extLst>
              <p:ext uri="{D42A27DB-BD31-4B8C-83A1-F6EECF244321}">
                <p14:modId xmlns:p14="http://schemas.microsoft.com/office/powerpoint/2010/main" val="254209364"/>
              </p:ext>
            </p:extLst>
          </p:nvPr>
        </p:nvGraphicFramePr>
        <p:xfrm>
          <a:off x="5873213" y="4980350"/>
          <a:ext cx="254000" cy="287337"/>
        </p:xfrm>
        <a:graphic>
          <a:graphicData uri="http://schemas.openxmlformats.org/presentationml/2006/ole">
            <mc:AlternateContent xmlns:mc="http://schemas.openxmlformats.org/markup-compatibility/2006">
              <mc:Choice xmlns:v="urn:schemas-microsoft-com:vml" Requires="v">
                <p:oleObj spid="_x0000_s39041" name="公式" r:id="rId5" imgW="152280" imgH="164880" progId="Equation.3">
                  <p:embed/>
                </p:oleObj>
              </mc:Choice>
              <mc:Fallback>
                <p:oleObj name="公式" r:id="rId5" imgW="152280" imgH="1648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3213" y="4980350"/>
                        <a:ext cx="254000" cy="287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8527" name="Text Box 47"/>
          <p:cNvSpPr txBox="1">
            <a:spLocks noChangeArrowheads="1"/>
          </p:cNvSpPr>
          <p:nvPr/>
        </p:nvSpPr>
        <p:spPr bwMode="auto">
          <a:xfrm>
            <a:off x="827088" y="1628775"/>
            <a:ext cx="4484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a:solidFill>
                  <a:srgbClr val="C00000"/>
                </a:solidFill>
              </a:rPr>
              <a:t>②</a:t>
            </a:r>
            <a:r>
              <a:rPr lang="zh-CN" altLang="en-US" sz="2400" b="1" dirty="0">
                <a:solidFill>
                  <a:srgbClr val="C00000"/>
                </a:solidFill>
                <a:latin typeface="Times New Roman" panose="02020603050405020304" pitchFamily="18" charset="0"/>
                <a:cs typeface="Times New Roman" panose="02020603050405020304" pitchFamily="18" charset="0"/>
              </a:rPr>
              <a:t>绕</a:t>
            </a:r>
            <a:r>
              <a:rPr lang="en-US" altLang="zh-CN" sz="2400" b="1" i="1" dirty="0">
                <a:solidFill>
                  <a:srgbClr val="C00000"/>
                </a:solidFill>
                <a:latin typeface="Times New Roman" panose="02020603050405020304" pitchFamily="18" charset="0"/>
                <a:cs typeface="Times New Roman" panose="02020603050405020304" pitchFamily="18" charset="0"/>
              </a:rPr>
              <a:t>z</a:t>
            </a:r>
            <a:r>
              <a:rPr lang="en-US" altLang="zh-CN" sz="2400" b="1" baseline="-25000" dirty="0">
                <a:solidFill>
                  <a:srgbClr val="C00000"/>
                </a:solidFill>
                <a:latin typeface="Times New Roman" panose="02020603050405020304" pitchFamily="18" charset="0"/>
                <a:cs typeface="Times New Roman" panose="02020603050405020304" pitchFamily="18" charset="0"/>
              </a:rPr>
              <a:t>2</a:t>
            </a:r>
            <a:r>
              <a:rPr lang="zh-CN" altLang="en-US" sz="2400" b="1" dirty="0">
                <a:solidFill>
                  <a:srgbClr val="C00000"/>
                </a:solidFill>
                <a:latin typeface="Times New Roman" panose="02020603050405020304" pitchFamily="18" charset="0"/>
                <a:cs typeface="Times New Roman" panose="02020603050405020304" pitchFamily="18" charset="0"/>
              </a:rPr>
              <a:t>（</a:t>
            </a:r>
            <a:r>
              <a:rPr lang="en-US" altLang="zh-CN" sz="2400" b="1" i="1" dirty="0">
                <a:solidFill>
                  <a:srgbClr val="C00000"/>
                </a:solidFill>
                <a:latin typeface="Times New Roman" panose="02020603050405020304" pitchFamily="18" charset="0"/>
                <a:cs typeface="Times New Roman" panose="02020603050405020304" pitchFamily="18" charset="0"/>
              </a:rPr>
              <a:t>z</a:t>
            </a:r>
            <a:r>
              <a:rPr lang="en-US" altLang="zh-CN" sz="2400" b="1" baseline="-25000" dirty="0">
                <a:solidFill>
                  <a:srgbClr val="C00000"/>
                </a:solidFill>
                <a:latin typeface="Times New Roman" panose="02020603050405020304" pitchFamily="18" charset="0"/>
                <a:cs typeface="Times New Roman" panose="02020603050405020304" pitchFamily="18" charset="0"/>
              </a:rPr>
              <a:t>1</a:t>
            </a:r>
            <a:r>
              <a:rPr lang="zh-CN" altLang="en-US" sz="2400" b="1" dirty="0">
                <a:solidFill>
                  <a:srgbClr val="C00000"/>
                </a:solidFill>
                <a:latin typeface="Times New Roman" panose="02020603050405020304" pitchFamily="18" charset="0"/>
                <a:cs typeface="Times New Roman" panose="02020603050405020304" pitchFamily="18" charset="0"/>
              </a:rPr>
              <a:t>）轴的旋转变换</a:t>
            </a:r>
          </a:p>
        </p:txBody>
      </p:sp>
      <p:sp>
        <p:nvSpPr>
          <p:cNvPr id="148529" name="Rectangle 49"/>
          <p:cNvSpPr>
            <a:spLocks noChangeArrowheads="1"/>
          </p:cNvSpPr>
          <p:nvPr/>
        </p:nvSpPr>
        <p:spPr bwMode="auto">
          <a:xfrm>
            <a:off x="0" y="2833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8528" name="Object 48"/>
          <p:cNvGraphicFramePr>
            <a:graphicFrameLocks/>
          </p:cNvGraphicFramePr>
          <p:nvPr>
            <p:extLst>
              <p:ext uri="{D42A27DB-BD31-4B8C-83A1-F6EECF244321}">
                <p14:modId xmlns:p14="http://schemas.microsoft.com/office/powerpoint/2010/main" val="3051973096"/>
              </p:ext>
            </p:extLst>
          </p:nvPr>
        </p:nvGraphicFramePr>
        <p:xfrm>
          <a:off x="900113" y="2132013"/>
          <a:ext cx="6508072" cy="1944687"/>
        </p:xfrm>
        <a:graphic>
          <a:graphicData uri="http://schemas.openxmlformats.org/presentationml/2006/ole">
            <mc:AlternateContent xmlns:mc="http://schemas.openxmlformats.org/markup-compatibility/2006">
              <mc:Choice xmlns:v="urn:schemas-microsoft-com:vml" Requires="v">
                <p:oleObj spid="_x0000_s39042" name="公式" r:id="rId7" imgW="4140200" imgH="1193800" progId="Equation.3">
                  <p:embed/>
                </p:oleObj>
              </mc:Choice>
              <mc:Fallback>
                <p:oleObj name="公式" r:id="rId7" imgW="4140200" imgH="1193800" progId="Equation.3">
                  <p:embed/>
                  <p:pic>
                    <p:nvPicPr>
                      <p:cNvPr id="0" name=""/>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13" y="2132013"/>
                        <a:ext cx="6508072" cy="1944687"/>
                      </a:xfrm>
                      <a:prstGeom prst="rect">
                        <a:avLst/>
                      </a:prstGeom>
                      <a:noFill/>
                      <a:extLst/>
                    </p:spPr>
                  </p:pic>
                </p:oleObj>
              </mc:Fallback>
            </mc:AlternateContent>
          </a:graphicData>
        </a:graphic>
      </p:graphicFrame>
      <p:grpSp>
        <p:nvGrpSpPr>
          <p:cNvPr id="50" name="Group 6"/>
          <p:cNvGrpSpPr>
            <a:grpSpLocks/>
          </p:cNvGrpSpPr>
          <p:nvPr/>
        </p:nvGrpSpPr>
        <p:grpSpPr bwMode="auto">
          <a:xfrm>
            <a:off x="4146561" y="3860800"/>
            <a:ext cx="4514750" cy="2441875"/>
            <a:chOff x="1998" y="1542"/>
            <a:chExt cx="5678" cy="3513"/>
          </a:xfrm>
        </p:grpSpPr>
        <p:sp>
          <p:nvSpPr>
            <p:cNvPr id="51" name="Freeform 7"/>
            <p:cNvSpPr>
              <a:spLocks/>
            </p:cNvSpPr>
            <p:nvPr/>
          </p:nvSpPr>
          <p:spPr bwMode="auto">
            <a:xfrm>
              <a:off x="7498" y="4132"/>
              <a:ext cx="113" cy="106"/>
            </a:xfrm>
            <a:custGeom>
              <a:avLst/>
              <a:gdLst>
                <a:gd name="T0" fmla="*/ 200 w 200"/>
                <a:gd name="T1" fmla="*/ 100 h 200"/>
                <a:gd name="T2" fmla="*/ 0 w 200"/>
                <a:gd name="T3" fmla="*/ 200 h 200"/>
                <a:gd name="T4" fmla="*/ 0 w 200"/>
                <a:gd name="T5" fmla="*/ 0 h 200"/>
                <a:gd name="T6" fmla="*/ 200 w 200"/>
                <a:gd name="T7" fmla="*/ 100 h 200"/>
              </a:gdLst>
              <a:ahLst/>
              <a:cxnLst>
                <a:cxn ang="0">
                  <a:pos x="T0" y="T1"/>
                </a:cxn>
                <a:cxn ang="0">
                  <a:pos x="T2" y="T3"/>
                </a:cxn>
                <a:cxn ang="0">
                  <a:pos x="T4" y="T5"/>
                </a:cxn>
                <a:cxn ang="0">
                  <a:pos x="T6" y="T7"/>
                </a:cxn>
              </a:cxnLst>
              <a:rect l="0" t="0" r="r" b="b"/>
              <a:pathLst>
                <a:path w="200" h="200">
                  <a:moveTo>
                    <a:pt x="200" y="100"/>
                  </a:moveTo>
                  <a:lnTo>
                    <a:pt x="0" y="200"/>
                  </a:lnTo>
                  <a:cubicBezTo>
                    <a:pt x="31" y="137"/>
                    <a:pt x="31" y="63"/>
                    <a:pt x="0" y="0"/>
                  </a:cubicBezTo>
                  <a:lnTo>
                    <a:pt x="200" y="100"/>
                  </a:lnTo>
                  <a:close/>
                </a:path>
              </a:pathLst>
            </a:custGeom>
            <a:solidFill>
              <a:srgbClr val="FF0000"/>
            </a:solidFill>
            <a:ln w="0">
              <a:solidFill>
                <a:srgbClr val="FF0000"/>
              </a:solidFill>
              <a:prstDash val="solid"/>
              <a:round/>
              <a:headEnd/>
              <a:tailEnd/>
            </a:ln>
          </p:spPr>
          <p:txBody>
            <a:bodyPr/>
            <a:lstStyle/>
            <a:p>
              <a:endParaRPr lang="zh-CN" altLang="en-US"/>
            </a:p>
          </p:txBody>
        </p:sp>
        <p:sp>
          <p:nvSpPr>
            <p:cNvPr id="52" name="Freeform 8"/>
            <p:cNvSpPr>
              <a:spLocks/>
            </p:cNvSpPr>
            <p:nvPr/>
          </p:nvSpPr>
          <p:spPr bwMode="auto">
            <a:xfrm>
              <a:off x="2759" y="1606"/>
              <a:ext cx="113" cy="107"/>
            </a:xfrm>
            <a:custGeom>
              <a:avLst/>
              <a:gdLst>
                <a:gd name="T0" fmla="*/ 100 w 199"/>
                <a:gd name="T1" fmla="*/ 0 h 200"/>
                <a:gd name="T2" fmla="*/ 199 w 199"/>
                <a:gd name="T3" fmla="*/ 200 h 200"/>
                <a:gd name="T4" fmla="*/ 0 w 199"/>
                <a:gd name="T5" fmla="*/ 200 h 200"/>
                <a:gd name="T6" fmla="*/ 0 w 199"/>
                <a:gd name="T7" fmla="*/ 200 h 200"/>
                <a:gd name="T8" fmla="*/ 100 w 199"/>
                <a:gd name="T9" fmla="*/ 0 h 200"/>
              </a:gdLst>
              <a:ahLst/>
              <a:cxnLst>
                <a:cxn ang="0">
                  <a:pos x="T0" y="T1"/>
                </a:cxn>
                <a:cxn ang="0">
                  <a:pos x="T2" y="T3"/>
                </a:cxn>
                <a:cxn ang="0">
                  <a:pos x="T4" y="T5"/>
                </a:cxn>
                <a:cxn ang="0">
                  <a:pos x="T6" y="T7"/>
                </a:cxn>
                <a:cxn ang="0">
                  <a:pos x="T8" y="T9"/>
                </a:cxn>
              </a:cxnLst>
              <a:rect l="0" t="0" r="r" b="b"/>
              <a:pathLst>
                <a:path w="199" h="200">
                  <a:moveTo>
                    <a:pt x="100" y="0"/>
                  </a:moveTo>
                  <a:lnTo>
                    <a:pt x="199" y="200"/>
                  </a:lnTo>
                  <a:cubicBezTo>
                    <a:pt x="137" y="168"/>
                    <a:pt x="63" y="168"/>
                    <a:pt x="0" y="200"/>
                  </a:cubicBezTo>
                  <a:lnTo>
                    <a:pt x="0" y="200"/>
                  </a:lnTo>
                  <a:lnTo>
                    <a:pt x="100" y="0"/>
                  </a:lnTo>
                  <a:close/>
                </a:path>
              </a:pathLst>
            </a:custGeom>
            <a:solidFill>
              <a:srgbClr val="FF0000"/>
            </a:solidFill>
            <a:ln w="0">
              <a:solidFill>
                <a:srgbClr val="FF0000"/>
              </a:solidFill>
              <a:prstDash val="solid"/>
              <a:round/>
              <a:headEnd/>
              <a:tailEnd/>
            </a:ln>
          </p:spPr>
          <p:txBody>
            <a:bodyPr/>
            <a:lstStyle/>
            <a:p>
              <a:endParaRPr lang="zh-CN" altLang="en-US"/>
            </a:p>
          </p:txBody>
        </p:sp>
        <p:sp>
          <p:nvSpPr>
            <p:cNvPr id="53" name="Freeform 9"/>
            <p:cNvSpPr>
              <a:spLocks/>
            </p:cNvSpPr>
            <p:nvPr/>
          </p:nvSpPr>
          <p:spPr bwMode="auto">
            <a:xfrm>
              <a:off x="2131" y="4716"/>
              <a:ext cx="120" cy="113"/>
            </a:xfrm>
            <a:custGeom>
              <a:avLst/>
              <a:gdLst>
                <a:gd name="T0" fmla="*/ 0 w 212"/>
                <a:gd name="T1" fmla="*/ 212 h 212"/>
                <a:gd name="T2" fmla="*/ 71 w 212"/>
                <a:gd name="T3" fmla="*/ 0 h 212"/>
                <a:gd name="T4" fmla="*/ 212 w 212"/>
                <a:gd name="T5" fmla="*/ 142 h 212"/>
                <a:gd name="T6" fmla="*/ 212 w 212"/>
                <a:gd name="T7" fmla="*/ 142 h 212"/>
                <a:gd name="T8" fmla="*/ 0 w 212"/>
                <a:gd name="T9" fmla="*/ 212 h 212"/>
              </a:gdLst>
              <a:ahLst/>
              <a:cxnLst>
                <a:cxn ang="0">
                  <a:pos x="T0" y="T1"/>
                </a:cxn>
                <a:cxn ang="0">
                  <a:pos x="T2" y="T3"/>
                </a:cxn>
                <a:cxn ang="0">
                  <a:pos x="T4" y="T5"/>
                </a:cxn>
                <a:cxn ang="0">
                  <a:pos x="T6" y="T7"/>
                </a:cxn>
                <a:cxn ang="0">
                  <a:pos x="T8" y="T9"/>
                </a:cxn>
              </a:cxnLst>
              <a:rect l="0" t="0" r="r" b="b"/>
              <a:pathLst>
                <a:path w="212" h="212">
                  <a:moveTo>
                    <a:pt x="0" y="212"/>
                  </a:moveTo>
                  <a:lnTo>
                    <a:pt x="71" y="0"/>
                  </a:lnTo>
                  <a:cubicBezTo>
                    <a:pt x="93" y="67"/>
                    <a:pt x="145" y="119"/>
                    <a:pt x="212" y="142"/>
                  </a:cubicBezTo>
                  <a:lnTo>
                    <a:pt x="212" y="142"/>
                  </a:lnTo>
                  <a:lnTo>
                    <a:pt x="0" y="212"/>
                  </a:lnTo>
                  <a:close/>
                </a:path>
              </a:pathLst>
            </a:custGeom>
            <a:solidFill>
              <a:srgbClr val="FF0000"/>
            </a:solidFill>
            <a:ln w="0">
              <a:solidFill>
                <a:srgbClr val="FF0000"/>
              </a:solidFill>
              <a:prstDash val="solid"/>
              <a:round/>
              <a:headEnd/>
              <a:tailEnd/>
            </a:ln>
          </p:spPr>
          <p:txBody>
            <a:bodyPr/>
            <a:lstStyle/>
            <a:p>
              <a:endParaRPr lang="zh-CN" altLang="en-US"/>
            </a:p>
          </p:txBody>
        </p:sp>
        <p:sp>
          <p:nvSpPr>
            <p:cNvPr id="54" name="Rectangle 10"/>
            <p:cNvSpPr>
              <a:spLocks noChangeArrowheads="1"/>
            </p:cNvSpPr>
            <p:nvPr/>
          </p:nvSpPr>
          <p:spPr bwMode="auto">
            <a:xfrm>
              <a:off x="2516" y="1542"/>
              <a:ext cx="125"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a:solidFill>
                    <a:srgbClr val="FF0000"/>
                  </a:solidFill>
                  <a:latin typeface="Times New Roman" panose="02020603050405020304" pitchFamily="18" charset="0"/>
                </a:rPr>
                <a:t>z</a:t>
              </a:r>
              <a:endParaRPr lang="en-US" altLang="zh-CN" sz="2000" i="1" dirty="0">
                <a:solidFill>
                  <a:srgbClr val="FF0000"/>
                </a:solidFill>
              </a:endParaRPr>
            </a:p>
          </p:txBody>
        </p:sp>
        <p:sp>
          <p:nvSpPr>
            <p:cNvPr id="55" name="Rectangle 11"/>
            <p:cNvSpPr>
              <a:spLocks noChangeArrowheads="1"/>
            </p:cNvSpPr>
            <p:nvPr/>
          </p:nvSpPr>
          <p:spPr bwMode="auto">
            <a:xfrm>
              <a:off x="1998" y="4296"/>
              <a:ext cx="143"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a:solidFill>
                    <a:srgbClr val="FF0000"/>
                  </a:solidFill>
                  <a:latin typeface="Times New Roman" panose="02020603050405020304" pitchFamily="18" charset="0"/>
                </a:rPr>
                <a:t>x</a:t>
              </a:r>
              <a:endParaRPr lang="en-US" altLang="zh-CN" sz="2000" i="1" dirty="0">
                <a:solidFill>
                  <a:srgbClr val="FF0000"/>
                </a:solidFill>
              </a:endParaRPr>
            </a:p>
          </p:txBody>
        </p:sp>
        <p:sp>
          <p:nvSpPr>
            <p:cNvPr id="56" name="Rectangle 12"/>
            <p:cNvSpPr>
              <a:spLocks noChangeArrowheads="1"/>
            </p:cNvSpPr>
            <p:nvPr/>
          </p:nvSpPr>
          <p:spPr bwMode="auto">
            <a:xfrm>
              <a:off x="7516" y="4296"/>
              <a:ext cx="143"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a:solidFill>
                    <a:srgbClr val="FF0000"/>
                  </a:solidFill>
                  <a:latin typeface="Times New Roman" panose="02020603050405020304" pitchFamily="18" charset="0"/>
                </a:rPr>
                <a:t>y</a:t>
              </a:r>
              <a:endParaRPr lang="en-US" altLang="zh-CN" sz="2000" i="1" dirty="0">
                <a:solidFill>
                  <a:srgbClr val="FF0000"/>
                </a:solidFill>
              </a:endParaRPr>
            </a:p>
          </p:txBody>
        </p:sp>
        <p:sp>
          <p:nvSpPr>
            <p:cNvPr id="57" name="Rectangle 13"/>
            <p:cNvSpPr>
              <a:spLocks noChangeArrowheads="1"/>
            </p:cNvSpPr>
            <p:nvPr/>
          </p:nvSpPr>
          <p:spPr bwMode="auto">
            <a:xfrm>
              <a:off x="2526" y="3802"/>
              <a:ext cx="232"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a:solidFill>
                    <a:srgbClr val="FF0000"/>
                  </a:solidFill>
                  <a:latin typeface="Times New Roman" panose="02020603050405020304" pitchFamily="18" charset="0"/>
                </a:rPr>
                <a:t>O</a:t>
              </a:r>
              <a:endParaRPr lang="en-US" altLang="zh-CN" sz="2000" i="1" dirty="0">
                <a:solidFill>
                  <a:srgbClr val="FF0000"/>
                </a:solidFill>
              </a:endParaRPr>
            </a:p>
          </p:txBody>
        </p:sp>
        <p:sp>
          <p:nvSpPr>
            <p:cNvPr id="58" name="Rectangle 14"/>
            <p:cNvSpPr>
              <a:spLocks noChangeArrowheads="1"/>
            </p:cNvSpPr>
            <p:nvPr/>
          </p:nvSpPr>
          <p:spPr bwMode="auto">
            <a:xfrm>
              <a:off x="6267" y="3042"/>
              <a:ext cx="341"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smtClean="0">
                  <a:solidFill>
                    <a:srgbClr val="006600"/>
                  </a:solidFill>
                  <a:latin typeface="Times New Roman" panose="02020603050405020304" pitchFamily="18" charset="0"/>
                </a:rPr>
                <a:t>O</a:t>
              </a:r>
              <a:r>
                <a:rPr lang="en-US" altLang="zh-CN" sz="2000" baseline="-25000" dirty="0">
                  <a:solidFill>
                    <a:srgbClr val="006600"/>
                  </a:solidFill>
                  <a:latin typeface="Times New Roman" panose="02020603050405020304" pitchFamily="18" charset="0"/>
                </a:rPr>
                <a:t>2</a:t>
              </a:r>
              <a:endParaRPr lang="en-US" altLang="zh-CN" sz="2000" dirty="0">
                <a:solidFill>
                  <a:srgbClr val="006600"/>
                </a:solidFill>
              </a:endParaRPr>
            </a:p>
          </p:txBody>
        </p:sp>
        <p:sp>
          <p:nvSpPr>
            <p:cNvPr id="59" name="Rectangle 15"/>
            <p:cNvSpPr>
              <a:spLocks noChangeArrowheads="1"/>
            </p:cNvSpPr>
            <p:nvPr/>
          </p:nvSpPr>
          <p:spPr bwMode="auto">
            <a:xfrm>
              <a:off x="5533" y="3623"/>
              <a:ext cx="268"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b="1" i="1" dirty="0" smtClean="0">
                  <a:solidFill>
                    <a:srgbClr val="006600"/>
                  </a:solidFill>
                  <a:latin typeface="Times New Roman" panose="02020603050405020304" pitchFamily="18" charset="0"/>
                </a:rPr>
                <a:t>x</a:t>
              </a:r>
              <a:r>
                <a:rPr lang="en-US" altLang="zh-CN" sz="2000" b="1" baseline="-25000" dirty="0" smtClean="0">
                  <a:solidFill>
                    <a:srgbClr val="006600"/>
                  </a:solidFill>
                  <a:latin typeface="Times New Roman" panose="02020603050405020304" pitchFamily="18" charset="0"/>
                </a:rPr>
                <a:t>2</a:t>
              </a:r>
              <a:endParaRPr lang="en-US" altLang="zh-CN" sz="2000" b="1" baseline="-25000" dirty="0">
                <a:solidFill>
                  <a:srgbClr val="006600"/>
                </a:solidFill>
              </a:endParaRPr>
            </a:p>
          </p:txBody>
        </p:sp>
        <p:sp>
          <p:nvSpPr>
            <p:cNvPr id="61" name="Rectangle 17"/>
            <p:cNvSpPr>
              <a:spLocks noChangeArrowheads="1"/>
            </p:cNvSpPr>
            <p:nvPr/>
          </p:nvSpPr>
          <p:spPr bwMode="auto">
            <a:xfrm>
              <a:off x="7426" y="2976"/>
              <a:ext cx="250"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b="1" i="1" dirty="0" smtClean="0">
                  <a:solidFill>
                    <a:srgbClr val="006600"/>
                  </a:solidFill>
                  <a:latin typeface="Times New Roman" panose="02020603050405020304" pitchFamily="18" charset="0"/>
                </a:rPr>
                <a:t>y</a:t>
              </a:r>
              <a:r>
                <a:rPr lang="en-US" altLang="zh-CN" sz="2000" b="1" baseline="-25000" dirty="0" smtClean="0">
                  <a:solidFill>
                    <a:srgbClr val="006600"/>
                  </a:solidFill>
                  <a:latin typeface="Times New Roman" panose="02020603050405020304" pitchFamily="18" charset="0"/>
                </a:rPr>
                <a:t>2</a:t>
              </a:r>
              <a:endParaRPr lang="en-US" altLang="zh-CN" sz="2000" b="1" baseline="-25000" dirty="0">
                <a:solidFill>
                  <a:srgbClr val="006600"/>
                </a:solidFill>
              </a:endParaRPr>
            </a:p>
          </p:txBody>
        </p:sp>
        <p:sp>
          <p:nvSpPr>
            <p:cNvPr id="63" name="Rectangle 19"/>
            <p:cNvSpPr>
              <a:spLocks noChangeArrowheads="1"/>
            </p:cNvSpPr>
            <p:nvPr/>
          </p:nvSpPr>
          <p:spPr bwMode="auto">
            <a:xfrm>
              <a:off x="5868" y="1542"/>
              <a:ext cx="232"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b="1" i="1" dirty="0" smtClean="0">
                  <a:solidFill>
                    <a:srgbClr val="006600"/>
                  </a:solidFill>
                  <a:latin typeface="Times New Roman" panose="02020603050405020304" pitchFamily="18" charset="0"/>
                </a:rPr>
                <a:t>z</a:t>
              </a:r>
              <a:r>
                <a:rPr lang="en-US" altLang="zh-CN" sz="2000" b="1" baseline="-25000" dirty="0" smtClean="0">
                  <a:solidFill>
                    <a:srgbClr val="006600"/>
                  </a:solidFill>
                  <a:latin typeface="Times New Roman" panose="02020603050405020304" pitchFamily="18" charset="0"/>
                </a:rPr>
                <a:t>2</a:t>
              </a:r>
              <a:endParaRPr lang="en-US" altLang="zh-CN" sz="2000" b="1" baseline="-25000" dirty="0">
                <a:solidFill>
                  <a:srgbClr val="006600"/>
                </a:solidFill>
              </a:endParaRPr>
            </a:p>
          </p:txBody>
        </p:sp>
        <p:sp>
          <p:nvSpPr>
            <p:cNvPr id="65" name="Freeform 21"/>
            <p:cNvSpPr>
              <a:spLocks/>
            </p:cNvSpPr>
            <p:nvPr/>
          </p:nvSpPr>
          <p:spPr bwMode="auto">
            <a:xfrm>
              <a:off x="2913" y="4222"/>
              <a:ext cx="82" cy="116"/>
            </a:xfrm>
            <a:custGeom>
              <a:avLst/>
              <a:gdLst>
                <a:gd name="T0" fmla="*/ 0 w 82"/>
                <a:gd name="T1" fmla="*/ 87 h 116"/>
                <a:gd name="T2" fmla="*/ 82 w 82"/>
                <a:gd name="T3" fmla="*/ 0 h 116"/>
                <a:gd name="T4" fmla="*/ 72 w 82"/>
                <a:gd name="T5" fmla="*/ 116 h 116"/>
                <a:gd name="T6" fmla="*/ 0 w 82"/>
                <a:gd name="T7" fmla="*/ 87 h 116"/>
              </a:gdLst>
              <a:ahLst/>
              <a:cxnLst>
                <a:cxn ang="0">
                  <a:pos x="T0" y="T1"/>
                </a:cxn>
                <a:cxn ang="0">
                  <a:pos x="T2" y="T3"/>
                </a:cxn>
                <a:cxn ang="0">
                  <a:pos x="T4" y="T5"/>
                </a:cxn>
                <a:cxn ang="0">
                  <a:pos x="T6" y="T7"/>
                </a:cxn>
              </a:cxnLst>
              <a:rect l="0" t="0" r="r" b="b"/>
              <a:pathLst>
                <a:path w="82" h="116">
                  <a:moveTo>
                    <a:pt x="0" y="87"/>
                  </a:moveTo>
                  <a:lnTo>
                    <a:pt x="82" y="0"/>
                  </a:lnTo>
                  <a:lnTo>
                    <a:pt x="72" y="116"/>
                  </a:lnTo>
                  <a:lnTo>
                    <a:pt x="0"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2"/>
            <p:cNvSpPr>
              <a:spLocks/>
            </p:cNvSpPr>
            <p:nvPr/>
          </p:nvSpPr>
          <p:spPr bwMode="auto">
            <a:xfrm>
              <a:off x="6184" y="1606"/>
              <a:ext cx="114" cy="107"/>
            </a:xfrm>
            <a:custGeom>
              <a:avLst/>
              <a:gdLst>
                <a:gd name="T0" fmla="*/ 100 w 200"/>
                <a:gd name="T1" fmla="*/ 0 h 200"/>
                <a:gd name="T2" fmla="*/ 200 w 200"/>
                <a:gd name="T3" fmla="*/ 200 h 200"/>
                <a:gd name="T4" fmla="*/ 0 w 200"/>
                <a:gd name="T5" fmla="*/ 200 h 200"/>
                <a:gd name="T6" fmla="*/ 0 w 200"/>
                <a:gd name="T7" fmla="*/ 200 h 200"/>
                <a:gd name="T8" fmla="*/ 100 w 200"/>
                <a:gd name="T9" fmla="*/ 0 h 200"/>
              </a:gdLst>
              <a:ahLst/>
              <a:cxnLst>
                <a:cxn ang="0">
                  <a:pos x="T0" y="T1"/>
                </a:cxn>
                <a:cxn ang="0">
                  <a:pos x="T2" y="T3"/>
                </a:cxn>
                <a:cxn ang="0">
                  <a:pos x="T4" y="T5"/>
                </a:cxn>
                <a:cxn ang="0">
                  <a:pos x="T6" y="T7"/>
                </a:cxn>
                <a:cxn ang="0">
                  <a:pos x="T8" y="T9"/>
                </a:cxn>
              </a:cxnLst>
              <a:rect l="0" t="0" r="r" b="b"/>
              <a:pathLst>
                <a:path w="200" h="200">
                  <a:moveTo>
                    <a:pt x="100" y="0"/>
                  </a:moveTo>
                  <a:lnTo>
                    <a:pt x="200" y="200"/>
                  </a:lnTo>
                  <a:cubicBezTo>
                    <a:pt x="137" y="168"/>
                    <a:pt x="63" y="168"/>
                    <a:pt x="0" y="200"/>
                  </a:cubicBezTo>
                  <a:lnTo>
                    <a:pt x="0" y="200"/>
                  </a:lnTo>
                  <a:lnTo>
                    <a:pt x="100" y="0"/>
                  </a:lnTo>
                  <a:close/>
                </a:path>
              </a:pathLst>
            </a:custGeom>
            <a:solidFill>
              <a:srgbClr val="006600"/>
            </a:solidFill>
            <a:ln w="0">
              <a:solidFill>
                <a:srgbClr val="006600"/>
              </a:solidFill>
              <a:prstDash val="solid"/>
              <a:round/>
              <a:headEnd/>
              <a:tailEnd/>
            </a:ln>
          </p:spPr>
          <p:txBody>
            <a:bodyPr/>
            <a:lstStyle/>
            <a:p>
              <a:endParaRPr lang="zh-CN" altLang="en-US"/>
            </a:p>
          </p:txBody>
        </p:sp>
        <p:sp>
          <p:nvSpPr>
            <p:cNvPr id="67" name="Freeform 23"/>
            <p:cNvSpPr>
              <a:spLocks/>
            </p:cNvSpPr>
            <p:nvPr/>
          </p:nvSpPr>
          <p:spPr bwMode="auto">
            <a:xfrm>
              <a:off x="5556" y="3449"/>
              <a:ext cx="120" cy="113"/>
            </a:xfrm>
            <a:custGeom>
              <a:avLst/>
              <a:gdLst>
                <a:gd name="T0" fmla="*/ 0 w 212"/>
                <a:gd name="T1" fmla="*/ 212 h 212"/>
                <a:gd name="T2" fmla="*/ 71 w 212"/>
                <a:gd name="T3" fmla="*/ 0 h 212"/>
                <a:gd name="T4" fmla="*/ 212 w 212"/>
                <a:gd name="T5" fmla="*/ 141 h 212"/>
                <a:gd name="T6" fmla="*/ 212 w 212"/>
                <a:gd name="T7" fmla="*/ 141 h 212"/>
                <a:gd name="T8" fmla="*/ 0 w 212"/>
                <a:gd name="T9" fmla="*/ 212 h 212"/>
              </a:gdLst>
              <a:ahLst/>
              <a:cxnLst>
                <a:cxn ang="0">
                  <a:pos x="T0" y="T1"/>
                </a:cxn>
                <a:cxn ang="0">
                  <a:pos x="T2" y="T3"/>
                </a:cxn>
                <a:cxn ang="0">
                  <a:pos x="T4" y="T5"/>
                </a:cxn>
                <a:cxn ang="0">
                  <a:pos x="T6" y="T7"/>
                </a:cxn>
                <a:cxn ang="0">
                  <a:pos x="T8" y="T9"/>
                </a:cxn>
              </a:cxnLst>
              <a:rect l="0" t="0" r="r" b="b"/>
              <a:pathLst>
                <a:path w="212" h="212">
                  <a:moveTo>
                    <a:pt x="0" y="212"/>
                  </a:moveTo>
                  <a:lnTo>
                    <a:pt x="71" y="0"/>
                  </a:lnTo>
                  <a:cubicBezTo>
                    <a:pt x="93" y="67"/>
                    <a:pt x="145" y="119"/>
                    <a:pt x="212" y="141"/>
                  </a:cubicBezTo>
                  <a:lnTo>
                    <a:pt x="212" y="141"/>
                  </a:lnTo>
                  <a:lnTo>
                    <a:pt x="0" y="212"/>
                  </a:lnTo>
                  <a:close/>
                </a:path>
              </a:pathLst>
            </a:custGeom>
            <a:solidFill>
              <a:srgbClr val="006600"/>
            </a:solidFill>
            <a:ln w="0">
              <a:solidFill>
                <a:srgbClr val="006600"/>
              </a:solidFill>
              <a:prstDash val="solid"/>
              <a:round/>
              <a:headEnd/>
              <a:tailEnd/>
            </a:ln>
          </p:spPr>
          <p:txBody>
            <a:bodyPr/>
            <a:lstStyle/>
            <a:p>
              <a:endParaRPr lang="zh-CN" altLang="en-US"/>
            </a:p>
          </p:txBody>
        </p:sp>
        <p:sp>
          <p:nvSpPr>
            <p:cNvPr id="68" name="Freeform 24"/>
            <p:cNvSpPr>
              <a:spLocks/>
            </p:cNvSpPr>
            <p:nvPr/>
          </p:nvSpPr>
          <p:spPr bwMode="auto">
            <a:xfrm>
              <a:off x="7498" y="2864"/>
              <a:ext cx="113" cy="106"/>
            </a:xfrm>
            <a:custGeom>
              <a:avLst/>
              <a:gdLst>
                <a:gd name="T0" fmla="*/ 200 w 200"/>
                <a:gd name="T1" fmla="*/ 99 h 199"/>
                <a:gd name="T2" fmla="*/ 0 w 200"/>
                <a:gd name="T3" fmla="*/ 199 h 199"/>
                <a:gd name="T4" fmla="*/ 0 w 200"/>
                <a:gd name="T5" fmla="*/ 0 h 199"/>
                <a:gd name="T6" fmla="*/ 0 w 200"/>
                <a:gd name="T7" fmla="*/ 0 h 199"/>
                <a:gd name="T8" fmla="*/ 200 w 200"/>
                <a:gd name="T9" fmla="*/ 99 h 199"/>
              </a:gdLst>
              <a:ahLst/>
              <a:cxnLst>
                <a:cxn ang="0">
                  <a:pos x="T0" y="T1"/>
                </a:cxn>
                <a:cxn ang="0">
                  <a:pos x="T2" y="T3"/>
                </a:cxn>
                <a:cxn ang="0">
                  <a:pos x="T4" y="T5"/>
                </a:cxn>
                <a:cxn ang="0">
                  <a:pos x="T6" y="T7"/>
                </a:cxn>
                <a:cxn ang="0">
                  <a:pos x="T8" y="T9"/>
                </a:cxn>
              </a:cxnLst>
              <a:rect l="0" t="0" r="r" b="b"/>
              <a:pathLst>
                <a:path w="200" h="199">
                  <a:moveTo>
                    <a:pt x="200" y="99"/>
                  </a:moveTo>
                  <a:lnTo>
                    <a:pt x="0" y="199"/>
                  </a:lnTo>
                  <a:cubicBezTo>
                    <a:pt x="31" y="136"/>
                    <a:pt x="31" y="62"/>
                    <a:pt x="0" y="0"/>
                  </a:cubicBezTo>
                  <a:lnTo>
                    <a:pt x="0" y="0"/>
                  </a:lnTo>
                  <a:lnTo>
                    <a:pt x="200" y="99"/>
                  </a:lnTo>
                  <a:close/>
                </a:path>
              </a:pathLst>
            </a:custGeom>
            <a:solidFill>
              <a:srgbClr val="006600"/>
            </a:solidFill>
            <a:ln w="0">
              <a:solidFill>
                <a:srgbClr val="006600"/>
              </a:solidFill>
              <a:prstDash val="solid"/>
              <a:round/>
              <a:headEnd/>
              <a:tailEnd/>
            </a:ln>
          </p:spPr>
          <p:txBody>
            <a:bodyPr/>
            <a:lstStyle/>
            <a:p>
              <a:endParaRPr lang="zh-CN" altLang="en-US"/>
            </a:p>
          </p:txBody>
        </p:sp>
        <p:grpSp>
          <p:nvGrpSpPr>
            <p:cNvPr id="69" name="Group 25"/>
            <p:cNvGrpSpPr>
              <a:grpSpLocks/>
            </p:cNvGrpSpPr>
            <p:nvPr/>
          </p:nvGrpSpPr>
          <p:grpSpPr bwMode="auto">
            <a:xfrm>
              <a:off x="2191" y="1687"/>
              <a:ext cx="5334" cy="3142"/>
              <a:chOff x="2191" y="1687"/>
              <a:chExt cx="5334" cy="3142"/>
            </a:xfrm>
          </p:grpSpPr>
          <p:sp>
            <p:nvSpPr>
              <p:cNvPr id="75" name="Line 26"/>
              <p:cNvSpPr>
                <a:spLocks noChangeShapeType="1"/>
              </p:cNvSpPr>
              <p:nvPr/>
            </p:nvSpPr>
            <p:spPr bwMode="auto">
              <a:xfrm>
                <a:off x="2816" y="4185"/>
                <a:ext cx="4709" cy="0"/>
              </a:xfrm>
              <a:prstGeom prst="line">
                <a:avLst/>
              </a:prstGeom>
              <a:noFill/>
              <a:ln w="1651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27"/>
              <p:cNvSpPr>
                <a:spLocks noChangeShapeType="1"/>
              </p:cNvSpPr>
              <p:nvPr/>
            </p:nvSpPr>
            <p:spPr bwMode="auto">
              <a:xfrm flipV="1">
                <a:off x="2816" y="1687"/>
                <a:ext cx="0" cy="2498"/>
              </a:xfrm>
              <a:prstGeom prst="line">
                <a:avLst/>
              </a:prstGeom>
              <a:noFill/>
              <a:ln w="1651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Line 28"/>
              <p:cNvSpPr>
                <a:spLocks noChangeShapeType="1"/>
              </p:cNvSpPr>
              <p:nvPr/>
            </p:nvSpPr>
            <p:spPr bwMode="auto">
              <a:xfrm flipH="1">
                <a:off x="2191" y="4185"/>
                <a:ext cx="625" cy="587"/>
              </a:xfrm>
              <a:prstGeom prst="line">
                <a:avLst/>
              </a:prstGeom>
              <a:noFill/>
              <a:ln w="1651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 name="Line 29"/>
              <p:cNvSpPr>
                <a:spLocks noChangeShapeType="1"/>
              </p:cNvSpPr>
              <p:nvPr/>
            </p:nvSpPr>
            <p:spPr bwMode="auto">
              <a:xfrm flipV="1">
                <a:off x="2833" y="2896"/>
                <a:ext cx="3408" cy="1289"/>
              </a:xfrm>
              <a:prstGeom prst="line">
                <a:avLst/>
              </a:prstGeom>
              <a:noFill/>
              <a:ln w="508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Line 30"/>
              <p:cNvSpPr>
                <a:spLocks noChangeShapeType="1"/>
              </p:cNvSpPr>
              <p:nvPr/>
            </p:nvSpPr>
            <p:spPr bwMode="auto">
              <a:xfrm>
                <a:off x="2798" y="4185"/>
                <a:ext cx="3443" cy="644"/>
              </a:xfrm>
              <a:prstGeom prst="line">
                <a:avLst/>
              </a:prstGeom>
              <a:noFill/>
              <a:ln w="508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31"/>
              <p:cNvSpPr>
                <a:spLocks noChangeShapeType="1"/>
              </p:cNvSpPr>
              <p:nvPr/>
            </p:nvSpPr>
            <p:spPr bwMode="auto">
              <a:xfrm>
                <a:off x="6233" y="2898"/>
                <a:ext cx="8" cy="1931"/>
              </a:xfrm>
              <a:prstGeom prst="line">
                <a:avLst/>
              </a:prstGeom>
              <a:noFill/>
              <a:ln w="508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Freeform 32"/>
              <p:cNvSpPr>
                <a:spLocks/>
              </p:cNvSpPr>
              <p:nvPr/>
            </p:nvSpPr>
            <p:spPr bwMode="auto">
              <a:xfrm>
                <a:off x="2650" y="4315"/>
                <a:ext cx="303" cy="52"/>
              </a:xfrm>
              <a:custGeom>
                <a:avLst/>
                <a:gdLst>
                  <a:gd name="T0" fmla="*/ 0 w 303"/>
                  <a:gd name="T1" fmla="*/ 26 h 52"/>
                  <a:gd name="T2" fmla="*/ 303 w 303"/>
                  <a:gd name="T3" fmla="*/ 0 h 52"/>
                </a:gdLst>
                <a:ahLst/>
                <a:cxnLst>
                  <a:cxn ang="0">
                    <a:pos x="T0" y="T1"/>
                  </a:cxn>
                  <a:cxn ang="0">
                    <a:pos x="T2" y="T3"/>
                  </a:cxn>
                </a:cxnLst>
                <a:rect l="0" t="0" r="r" b="b"/>
                <a:pathLst>
                  <a:path w="303" h="52">
                    <a:moveTo>
                      <a:pt x="0" y="26"/>
                    </a:moveTo>
                    <a:cubicBezTo>
                      <a:pt x="129" y="52"/>
                      <a:pt x="244" y="43"/>
                      <a:pt x="303" y="0"/>
                    </a:cubicBezTo>
                  </a:path>
                </a:pathLst>
              </a:custGeom>
              <a:noFill/>
              <a:ln w="508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 name="Line 33"/>
              <p:cNvSpPr>
                <a:spLocks noChangeShapeType="1"/>
              </p:cNvSpPr>
              <p:nvPr/>
            </p:nvSpPr>
            <p:spPr bwMode="auto">
              <a:xfrm flipV="1">
                <a:off x="6241" y="1687"/>
                <a:ext cx="0" cy="1209"/>
              </a:xfrm>
              <a:prstGeom prst="line">
                <a:avLst/>
              </a:prstGeom>
              <a:noFill/>
              <a:ln w="16510" cap="rnd">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Line 34"/>
              <p:cNvSpPr>
                <a:spLocks noChangeShapeType="1"/>
              </p:cNvSpPr>
              <p:nvPr/>
            </p:nvSpPr>
            <p:spPr bwMode="auto">
              <a:xfrm flipH="1">
                <a:off x="5616" y="2917"/>
                <a:ext cx="625" cy="588"/>
              </a:xfrm>
              <a:prstGeom prst="line">
                <a:avLst/>
              </a:prstGeom>
              <a:noFill/>
              <a:ln w="16510" cap="rnd">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Line 35"/>
              <p:cNvSpPr>
                <a:spLocks noChangeShapeType="1"/>
              </p:cNvSpPr>
              <p:nvPr/>
            </p:nvSpPr>
            <p:spPr bwMode="auto">
              <a:xfrm>
                <a:off x="6233" y="2917"/>
                <a:ext cx="1292" cy="0"/>
              </a:xfrm>
              <a:prstGeom prst="line">
                <a:avLst/>
              </a:prstGeom>
              <a:noFill/>
              <a:ln w="16510" cap="rnd">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Freeform 36"/>
              <p:cNvSpPr>
                <a:spLocks/>
              </p:cNvSpPr>
              <p:nvPr/>
            </p:nvSpPr>
            <p:spPr bwMode="auto">
              <a:xfrm>
                <a:off x="2816" y="3812"/>
                <a:ext cx="268" cy="171"/>
              </a:xfrm>
              <a:custGeom>
                <a:avLst/>
                <a:gdLst>
                  <a:gd name="T0" fmla="*/ 0 w 268"/>
                  <a:gd name="T1" fmla="*/ 1 h 171"/>
                  <a:gd name="T2" fmla="*/ 268 w 268"/>
                  <a:gd name="T3" fmla="*/ 171 h 171"/>
                </a:gdLst>
                <a:ahLst/>
                <a:cxnLst>
                  <a:cxn ang="0">
                    <a:pos x="T0" y="T1"/>
                  </a:cxn>
                  <a:cxn ang="0">
                    <a:pos x="T2" y="T3"/>
                  </a:cxn>
                </a:cxnLst>
                <a:rect l="0" t="0" r="r" b="b"/>
                <a:pathLst>
                  <a:path w="268" h="171">
                    <a:moveTo>
                      <a:pt x="0" y="1"/>
                    </a:moveTo>
                    <a:cubicBezTo>
                      <a:pt x="119" y="0"/>
                      <a:pt x="226" y="68"/>
                      <a:pt x="268" y="171"/>
                    </a:cubicBezTo>
                  </a:path>
                </a:pathLst>
              </a:custGeom>
              <a:noFill/>
              <a:ln w="508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0" name="Freeform 37"/>
            <p:cNvSpPr>
              <a:spLocks/>
            </p:cNvSpPr>
            <p:nvPr/>
          </p:nvSpPr>
          <p:spPr bwMode="auto">
            <a:xfrm>
              <a:off x="3044" y="3968"/>
              <a:ext cx="77" cy="115"/>
            </a:xfrm>
            <a:custGeom>
              <a:avLst/>
              <a:gdLst>
                <a:gd name="T0" fmla="*/ 77 w 77"/>
                <a:gd name="T1" fmla="*/ 0 h 115"/>
                <a:gd name="T2" fmla="*/ 58 w 77"/>
                <a:gd name="T3" fmla="*/ 115 h 115"/>
                <a:gd name="T4" fmla="*/ 0 w 77"/>
                <a:gd name="T5" fmla="*/ 12 h 115"/>
                <a:gd name="T6" fmla="*/ 77 w 77"/>
                <a:gd name="T7" fmla="*/ 0 h 115"/>
              </a:gdLst>
              <a:ahLst/>
              <a:cxnLst>
                <a:cxn ang="0">
                  <a:pos x="T0" y="T1"/>
                </a:cxn>
                <a:cxn ang="0">
                  <a:pos x="T2" y="T3"/>
                </a:cxn>
                <a:cxn ang="0">
                  <a:pos x="T4" y="T5"/>
                </a:cxn>
                <a:cxn ang="0">
                  <a:pos x="T6" y="T7"/>
                </a:cxn>
              </a:cxnLst>
              <a:rect l="0" t="0" r="r" b="b"/>
              <a:pathLst>
                <a:path w="77" h="115">
                  <a:moveTo>
                    <a:pt x="77" y="0"/>
                  </a:moveTo>
                  <a:lnTo>
                    <a:pt x="58" y="115"/>
                  </a:lnTo>
                  <a:lnTo>
                    <a:pt x="0" y="12"/>
                  </a:lnTo>
                  <a:lnTo>
                    <a:pt x="7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Rectangle 38"/>
            <p:cNvSpPr>
              <a:spLocks noChangeArrowheads="1"/>
            </p:cNvSpPr>
            <p:nvPr/>
          </p:nvSpPr>
          <p:spPr bwMode="auto">
            <a:xfrm>
              <a:off x="6538" y="4612"/>
              <a:ext cx="198"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a:solidFill>
                    <a:srgbClr val="000000"/>
                  </a:solidFill>
                  <a:latin typeface="Times New Roman" panose="02020603050405020304" pitchFamily="18" charset="0"/>
                </a:rPr>
                <a:t>P</a:t>
              </a:r>
              <a:endParaRPr lang="en-US" altLang="zh-CN" sz="2000" i="1" dirty="0"/>
            </a:p>
          </p:txBody>
        </p:sp>
        <p:grpSp>
          <p:nvGrpSpPr>
            <p:cNvPr id="72" name="Group 39"/>
            <p:cNvGrpSpPr>
              <a:grpSpLocks/>
            </p:cNvGrpSpPr>
            <p:nvPr/>
          </p:nvGrpSpPr>
          <p:grpSpPr bwMode="auto">
            <a:xfrm>
              <a:off x="2604" y="3596"/>
              <a:ext cx="401" cy="1180"/>
              <a:chOff x="2532" y="3578"/>
              <a:chExt cx="401" cy="1180"/>
            </a:xfrm>
          </p:grpSpPr>
          <p:sp>
            <p:nvSpPr>
              <p:cNvPr id="73" name="Text Box 40"/>
              <p:cNvSpPr txBox="1">
                <a:spLocks noChangeArrowheads="1"/>
              </p:cNvSpPr>
              <p:nvPr/>
            </p:nvSpPr>
            <p:spPr bwMode="auto">
              <a:xfrm>
                <a:off x="2532" y="4290"/>
                <a:ext cx="36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2000" i="1">
                    <a:latin typeface="Times New Roman" panose="02020603050405020304" pitchFamily="18" charset="0"/>
                  </a:rPr>
                  <a:t>θ</a:t>
                </a:r>
                <a:endParaRPr lang="en-US" altLang="zh-CN" sz="2000"/>
              </a:p>
            </p:txBody>
          </p:sp>
          <p:sp>
            <p:nvSpPr>
              <p:cNvPr id="74" name="Text Box 41"/>
              <p:cNvSpPr txBox="1">
                <a:spLocks noChangeArrowheads="1"/>
              </p:cNvSpPr>
              <p:nvPr/>
            </p:nvSpPr>
            <p:spPr bwMode="auto">
              <a:xfrm>
                <a:off x="2700" y="3578"/>
                <a:ext cx="233" cy="5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just"/>
                <a:endParaRPr lang="zh-CN" altLang="zh-CN" sz="2000"/>
              </a:p>
            </p:txBody>
          </p:sp>
        </p:grpSp>
      </p:grpSp>
    </p:spTree>
    <p:extLst>
      <p:ext uri="{BB962C8B-B14F-4D97-AF65-F5344CB8AC3E}">
        <p14:creationId xmlns:p14="http://schemas.microsoft.com/office/powerpoint/2010/main" val="35688984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936171" y="549275"/>
            <a:ext cx="7347858"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latin typeface="Arial" panose="020B0604020202020204" pitchFamily="34" charset="0"/>
                <a:ea typeface="楷体_GB2312" pitchFamily="49" charset="-122"/>
              </a:defRPr>
            </a:lvl1pPr>
            <a:lvl2pPr algn="ctr">
              <a:defRPr sz="4400" b="1">
                <a:solidFill>
                  <a:schemeClr val="tx2"/>
                </a:solidFill>
                <a:latin typeface="Arial" panose="020B0604020202020204" pitchFamily="34" charset="0"/>
                <a:ea typeface="楷体_GB2312" pitchFamily="49" charset="-122"/>
              </a:defRPr>
            </a:lvl2pPr>
            <a:lvl3pPr algn="ctr">
              <a:defRPr sz="4400" b="1">
                <a:solidFill>
                  <a:schemeClr val="tx2"/>
                </a:solidFill>
                <a:latin typeface="Arial" panose="020B0604020202020204" pitchFamily="34" charset="0"/>
                <a:ea typeface="楷体_GB2312" pitchFamily="49" charset="-122"/>
              </a:defRPr>
            </a:lvl3pPr>
            <a:lvl4pPr algn="ctr">
              <a:defRPr sz="4400" b="1">
                <a:solidFill>
                  <a:schemeClr val="tx2"/>
                </a:solidFill>
                <a:latin typeface="Arial" panose="020B0604020202020204" pitchFamily="34" charset="0"/>
                <a:ea typeface="楷体_GB2312" pitchFamily="49" charset="-122"/>
              </a:defRPr>
            </a:lvl4pPr>
            <a:lvl5pPr algn="ctr">
              <a:defRPr sz="4400" b="1">
                <a:solidFill>
                  <a:schemeClr val="tx2"/>
                </a:solidFill>
                <a:latin typeface="Arial" panose="020B0604020202020204" pitchFamily="34" charset="0"/>
                <a:ea typeface="楷体_GB2312"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楷体_GB2312" pitchFamily="49" charset="-122"/>
              </a:defRPr>
            </a:lvl9pPr>
          </a:lstStyle>
          <a:p>
            <a:pPr algn="l"/>
            <a:r>
              <a:rPr lang="en-US" altLang="zh-CN" sz="3200" b="0" dirty="0">
                <a:solidFill>
                  <a:schemeClr val="tx1"/>
                </a:solidFill>
                <a:ea typeface="黑体" panose="02010609060101010101" pitchFamily="49" charset="-122"/>
              </a:rPr>
              <a:t>6.2.2 </a:t>
            </a:r>
            <a:r>
              <a:rPr lang="zh-CN" altLang="en-US" sz="3200" b="0" dirty="0">
                <a:solidFill>
                  <a:schemeClr val="tx1"/>
                </a:solidFill>
                <a:ea typeface="黑体" panose="02010609060101010101" pitchFamily="49" charset="-122"/>
              </a:rPr>
              <a:t>世界坐标系到观察坐标系的变换</a:t>
            </a:r>
          </a:p>
        </p:txBody>
      </p:sp>
      <p:sp>
        <p:nvSpPr>
          <p:cNvPr id="147459" name="Rectangle 3"/>
          <p:cNvSpPr>
            <a:spLocks noChangeArrowheads="1"/>
          </p:cNvSpPr>
          <p:nvPr/>
        </p:nvSpPr>
        <p:spPr bwMode="auto">
          <a:xfrm>
            <a:off x="466725" y="1144588"/>
            <a:ext cx="3671888"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latin typeface="Arial" panose="020B0604020202020204" pitchFamily="34" charset="0"/>
                <a:ea typeface="楷体_GB2312" pitchFamily="49" charset="-122"/>
              </a:defRPr>
            </a:lvl1pPr>
            <a:lvl2pPr algn="ctr">
              <a:defRPr sz="4400" b="1">
                <a:solidFill>
                  <a:schemeClr val="tx2"/>
                </a:solidFill>
                <a:latin typeface="Arial" panose="020B0604020202020204" pitchFamily="34" charset="0"/>
                <a:ea typeface="楷体_GB2312" pitchFamily="49" charset="-122"/>
              </a:defRPr>
            </a:lvl2pPr>
            <a:lvl3pPr algn="ctr">
              <a:defRPr sz="4400" b="1">
                <a:solidFill>
                  <a:schemeClr val="tx2"/>
                </a:solidFill>
                <a:latin typeface="Arial" panose="020B0604020202020204" pitchFamily="34" charset="0"/>
                <a:ea typeface="楷体_GB2312" pitchFamily="49" charset="-122"/>
              </a:defRPr>
            </a:lvl3pPr>
            <a:lvl4pPr algn="ctr">
              <a:defRPr sz="4400" b="1">
                <a:solidFill>
                  <a:schemeClr val="tx2"/>
                </a:solidFill>
                <a:latin typeface="Arial" panose="020B0604020202020204" pitchFamily="34" charset="0"/>
                <a:ea typeface="楷体_GB2312" pitchFamily="49" charset="-122"/>
              </a:defRPr>
            </a:lvl4pPr>
            <a:lvl5pPr algn="ctr">
              <a:defRPr sz="4400" b="1">
                <a:solidFill>
                  <a:schemeClr val="tx2"/>
                </a:solidFill>
                <a:latin typeface="Arial" panose="020B0604020202020204" pitchFamily="34" charset="0"/>
                <a:ea typeface="楷体_GB2312"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楷体_GB2312" pitchFamily="49" charset="-122"/>
              </a:defRPr>
            </a:lvl9pPr>
          </a:lstStyle>
          <a:p>
            <a:pPr algn="l"/>
            <a:r>
              <a:rPr lang="zh-CN" altLang="en-US" sz="2800" b="0" dirty="0">
                <a:solidFill>
                  <a:srgbClr val="0033CC"/>
                </a:solidFill>
                <a:ea typeface="黑体" panose="02010609060101010101" pitchFamily="49" charset="-122"/>
              </a:rPr>
              <a:t>（</a:t>
            </a:r>
            <a:r>
              <a:rPr lang="en-US" altLang="zh-CN" sz="2800" b="0" dirty="0">
                <a:solidFill>
                  <a:srgbClr val="0033CC"/>
                </a:solidFill>
                <a:ea typeface="黑体" panose="02010609060101010101" pitchFamily="49" charset="-122"/>
              </a:rPr>
              <a:t>2</a:t>
            </a:r>
            <a:r>
              <a:rPr lang="zh-CN" altLang="en-US" sz="2800" b="0" dirty="0">
                <a:solidFill>
                  <a:srgbClr val="0033CC"/>
                </a:solidFill>
                <a:ea typeface="黑体" panose="02010609060101010101" pitchFamily="49" charset="-122"/>
              </a:rPr>
              <a:t>）变换过程</a:t>
            </a:r>
          </a:p>
        </p:txBody>
      </p:sp>
      <p:sp>
        <p:nvSpPr>
          <p:cNvPr id="147460" name="Rectangle 4"/>
          <p:cNvSpPr>
            <a:spLocks noChangeArrowheads="1"/>
          </p:cNvSpPr>
          <p:nvPr/>
        </p:nvSpPr>
        <p:spPr bwMode="auto">
          <a:xfrm>
            <a:off x="0" y="3071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7461" name="Text Box 5"/>
          <p:cNvSpPr txBox="1">
            <a:spLocks noChangeArrowheads="1"/>
          </p:cNvSpPr>
          <p:nvPr/>
        </p:nvSpPr>
        <p:spPr bwMode="auto">
          <a:xfrm>
            <a:off x="827088" y="1557338"/>
            <a:ext cx="4484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a:solidFill>
                  <a:srgbClr val="C00000"/>
                </a:solidFill>
              </a:rPr>
              <a:t>③</a:t>
            </a:r>
            <a:r>
              <a:rPr lang="zh-CN" altLang="en-US" sz="2400" b="1" dirty="0">
                <a:solidFill>
                  <a:srgbClr val="C00000"/>
                </a:solidFill>
                <a:latin typeface="Times New Roman" panose="02020603050405020304" pitchFamily="18" charset="0"/>
                <a:cs typeface="Times New Roman" panose="02020603050405020304" pitchFamily="18" charset="0"/>
              </a:rPr>
              <a:t>绕</a:t>
            </a:r>
            <a:r>
              <a:rPr lang="en-US" altLang="zh-CN" sz="2400" b="1" i="1" dirty="0">
                <a:solidFill>
                  <a:srgbClr val="C00000"/>
                </a:solidFill>
                <a:latin typeface="Times New Roman" panose="02020603050405020304" pitchFamily="18" charset="0"/>
                <a:cs typeface="Times New Roman" panose="02020603050405020304" pitchFamily="18" charset="0"/>
              </a:rPr>
              <a:t>x</a:t>
            </a:r>
            <a:r>
              <a:rPr lang="en-US" altLang="zh-CN" sz="2400" b="1" baseline="-25000" dirty="0">
                <a:solidFill>
                  <a:srgbClr val="C00000"/>
                </a:solidFill>
                <a:latin typeface="Times New Roman" panose="02020603050405020304" pitchFamily="18" charset="0"/>
                <a:cs typeface="Times New Roman" panose="02020603050405020304" pitchFamily="18" charset="0"/>
              </a:rPr>
              <a:t>3</a:t>
            </a:r>
            <a:r>
              <a:rPr lang="zh-CN" altLang="en-US" sz="2400" b="1" dirty="0">
                <a:solidFill>
                  <a:srgbClr val="C00000"/>
                </a:solidFill>
                <a:latin typeface="Times New Roman" panose="02020603050405020304" pitchFamily="18" charset="0"/>
                <a:cs typeface="Times New Roman" panose="02020603050405020304" pitchFamily="18" charset="0"/>
              </a:rPr>
              <a:t>（</a:t>
            </a:r>
            <a:r>
              <a:rPr lang="en-US" altLang="zh-CN" sz="2400" b="1" i="1" dirty="0">
                <a:solidFill>
                  <a:srgbClr val="C00000"/>
                </a:solidFill>
                <a:latin typeface="Times New Roman" panose="02020603050405020304" pitchFamily="18" charset="0"/>
                <a:cs typeface="Times New Roman" panose="02020603050405020304" pitchFamily="18" charset="0"/>
              </a:rPr>
              <a:t>x</a:t>
            </a:r>
            <a:r>
              <a:rPr lang="en-US" altLang="zh-CN" sz="2400" b="1" baseline="-25000" dirty="0">
                <a:solidFill>
                  <a:srgbClr val="C00000"/>
                </a:solidFill>
                <a:latin typeface="Times New Roman" panose="02020603050405020304" pitchFamily="18" charset="0"/>
                <a:cs typeface="Times New Roman" panose="02020603050405020304" pitchFamily="18" charset="0"/>
              </a:rPr>
              <a:t>2</a:t>
            </a:r>
            <a:r>
              <a:rPr lang="zh-CN" altLang="en-US" sz="2400" b="1" dirty="0">
                <a:solidFill>
                  <a:srgbClr val="C00000"/>
                </a:solidFill>
                <a:latin typeface="Times New Roman" panose="02020603050405020304" pitchFamily="18" charset="0"/>
                <a:cs typeface="Times New Roman" panose="02020603050405020304" pitchFamily="18" charset="0"/>
              </a:rPr>
              <a:t>）轴的旋转变换</a:t>
            </a:r>
          </a:p>
        </p:txBody>
      </p:sp>
      <p:graphicFrame>
        <p:nvGraphicFramePr>
          <p:cNvPr id="147499" name="Object 43"/>
          <p:cNvGraphicFramePr>
            <a:graphicFrameLocks noChangeAspect="1"/>
          </p:cNvGraphicFramePr>
          <p:nvPr/>
        </p:nvGraphicFramePr>
        <p:xfrm>
          <a:off x="4500563" y="5084763"/>
          <a:ext cx="234950" cy="288925"/>
        </p:xfrm>
        <a:graphic>
          <a:graphicData uri="http://schemas.openxmlformats.org/presentationml/2006/ole">
            <mc:AlternateContent xmlns:mc="http://schemas.openxmlformats.org/markup-compatibility/2006">
              <mc:Choice xmlns:v="urn:schemas-microsoft-com:vml" Requires="v">
                <p:oleObj spid="_x0000_s40064" name="公式" r:id="rId3" imgW="139579" imgH="164957" progId="Equation.3">
                  <p:embed/>
                </p:oleObj>
              </mc:Choice>
              <mc:Fallback>
                <p:oleObj name="公式" r:id="rId3" imgW="139579" imgH="16495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63" y="5084763"/>
                        <a:ext cx="234950" cy="28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7501" name="Rectangle 45"/>
          <p:cNvSpPr>
            <a:spLocks noChangeArrowheads="1"/>
          </p:cNvSpPr>
          <p:nvPr/>
        </p:nvSpPr>
        <p:spPr bwMode="auto">
          <a:xfrm>
            <a:off x="0" y="2971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7500" name="Object 44"/>
          <p:cNvGraphicFramePr>
            <a:graphicFrameLocks noChangeAspect="1"/>
          </p:cNvGraphicFramePr>
          <p:nvPr/>
        </p:nvGraphicFramePr>
        <p:xfrm>
          <a:off x="755650" y="2060575"/>
          <a:ext cx="7416800" cy="1600200"/>
        </p:xfrm>
        <a:graphic>
          <a:graphicData uri="http://schemas.openxmlformats.org/presentationml/2006/ole">
            <mc:AlternateContent xmlns:mc="http://schemas.openxmlformats.org/markup-compatibility/2006">
              <mc:Choice xmlns:v="urn:schemas-microsoft-com:vml" Requires="v">
                <p:oleObj spid="_x0000_s40065" name="公式" r:id="rId5" imgW="4229100" imgH="914400" progId="Equation.3">
                  <p:embed/>
                </p:oleObj>
              </mc:Choice>
              <mc:Fallback>
                <p:oleObj name="公式" r:id="rId5" imgW="4229100" imgH="914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2060575"/>
                        <a:ext cx="7416800" cy="160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7502" name="Group 46"/>
          <p:cNvGrpSpPr>
            <a:grpSpLocks/>
          </p:cNvGrpSpPr>
          <p:nvPr/>
        </p:nvGrpSpPr>
        <p:grpSpPr bwMode="auto">
          <a:xfrm>
            <a:off x="3635375" y="3716338"/>
            <a:ext cx="5265738" cy="2320925"/>
            <a:chOff x="1988" y="9754"/>
            <a:chExt cx="5601" cy="3234"/>
          </a:xfrm>
        </p:grpSpPr>
        <p:sp>
          <p:nvSpPr>
            <p:cNvPr id="147503" name="Freeform 47"/>
            <p:cNvSpPr>
              <a:spLocks/>
            </p:cNvSpPr>
            <p:nvPr/>
          </p:nvSpPr>
          <p:spPr bwMode="auto">
            <a:xfrm>
              <a:off x="7444" y="12203"/>
              <a:ext cx="112" cy="101"/>
            </a:xfrm>
            <a:custGeom>
              <a:avLst/>
              <a:gdLst>
                <a:gd name="T0" fmla="*/ 200 w 200"/>
                <a:gd name="T1" fmla="*/ 100 h 200"/>
                <a:gd name="T2" fmla="*/ 0 w 200"/>
                <a:gd name="T3" fmla="*/ 200 h 200"/>
                <a:gd name="T4" fmla="*/ 0 w 200"/>
                <a:gd name="T5" fmla="*/ 0 h 200"/>
                <a:gd name="T6" fmla="*/ 200 w 200"/>
                <a:gd name="T7" fmla="*/ 100 h 200"/>
              </a:gdLst>
              <a:ahLst/>
              <a:cxnLst>
                <a:cxn ang="0">
                  <a:pos x="T0" y="T1"/>
                </a:cxn>
                <a:cxn ang="0">
                  <a:pos x="T2" y="T3"/>
                </a:cxn>
                <a:cxn ang="0">
                  <a:pos x="T4" y="T5"/>
                </a:cxn>
                <a:cxn ang="0">
                  <a:pos x="T6" y="T7"/>
                </a:cxn>
              </a:cxnLst>
              <a:rect l="0" t="0" r="r" b="b"/>
              <a:pathLst>
                <a:path w="200" h="200">
                  <a:moveTo>
                    <a:pt x="200" y="100"/>
                  </a:moveTo>
                  <a:lnTo>
                    <a:pt x="0" y="200"/>
                  </a:lnTo>
                  <a:cubicBezTo>
                    <a:pt x="31" y="137"/>
                    <a:pt x="31" y="63"/>
                    <a:pt x="0" y="0"/>
                  </a:cubicBezTo>
                  <a:lnTo>
                    <a:pt x="200" y="100"/>
                  </a:lnTo>
                  <a:close/>
                </a:path>
              </a:pathLst>
            </a:custGeom>
            <a:solidFill>
              <a:srgbClr val="FF0000"/>
            </a:solidFill>
            <a:ln w="0">
              <a:solidFill>
                <a:srgbClr val="FF0000"/>
              </a:solidFill>
              <a:prstDash val="solid"/>
              <a:round/>
              <a:headEnd/>
              <a:tailEnd/>
            </a:ln>
          </p:spPr>
          <p:txBody>
            <a:bodyPr/>
            <a:lstStyle/>
            <a:p>
              <a:endParaRPr lang="zh-CN" altLang="en-US"/>
            </a:p>
          </p:txBody>
        </p:sp>
        <p:sp>
          <p:nvSpPr>
            <p:cNvPr id="147504" name="Freeform 48"/>
            <p:cNvSpPr>
              <a:spLocks/>
            </p:cNvSpPr>
            <p:nvPr/>
          </p:nvSpPr>
          <p:spPr bwMode="auto">
            <a:xfrm>
              <a:off x="2750" y="9807"/>
              <a:ext cx="112" cy="101"/>
            </a:xfrm>
            <a:custGeom>
              <a:avLst/>
              <a:gdLst>
                <a:gd name="T0" fmla="*/ 100 w 199"/>
                <a:gd name="T1" fmla="*/ 0 h 200"/>
                <a:gd name="T2" fmla="*/ 199 w 199"/>
                <a:gd name="T3" fmla="*/ 200 h 200"/>
                <a:gd name="T4" fmla="*/ 0 w 199"/>
                <a:gd name="T5" fmla="*/ 200 h 200"/>
                <a:gd name="T6" fmla="*/ 0 w 199"/>
                <a:gd name="T7" fmla="*/ 200 h 200"/>
                <a:gd name="T8" fmla="*/ 100 w 199"/>
                <a:gd name="T9" fmla="*/ 0 h 200"/>
              </a:gdLst>
              <a:ahLst/>
              <a:cxnLst>
                <a:cxn ang="0">
                  <a:pos x="T0" y="T1"/>
                </a:cxn>
                <a:cxn ang="0">
                  <a:pos x="T2" y="T3"/>
                </a:cxn>
                <a:cxn ang="0">
                  <a:pos x="T4" y="T5"/>
                </a:cxn>
                <a:cxn ang="0">
                  <a:pos x="T6" y="T7"/>
                </a:cxn>
                <a:cxn ang="0">
                  <a:pos x="T8" y="T9"/>
                </a:cxn>
              </a:cxnLst>
              <a:rect l="0" t="0" r="r" b="b"/>
              <a:pathLst>
                <a:path w="199" h="200">
                  <a:moveTo>
                    <a:pt x="100" y="0"/>
                  </a:moveTo>
                  <a:lnTo>
                    <a:pt x="199" y="200"/>
                  </a:lnTo>
                  <a:cubicBezTo>
                    <a:pt x="137" y="168"/>
                    <a:pt x="63" y="168"/>
                    <a:pt x="0" y="200"/>
                  </a:cubicBezTo>
                  <a:lnTo>
                    <a:pt x="0" y="200"/>
                  </a:lnTo>
                  <a:lnTo>
                    <a:pt x="100" y="0"/>
                  </a:lnTo>
                  <a:close/>
                </a:path>
              </a:pathLst>
            </a:custGeom>
            <a:solidFill>
              <a:srgbClr val="FF0000"/>
            </a:solidFill>
            <a:ln w="0">
              <a:solidFill>
                <a:srgbClr val="FF0000"/>
              </a:solidFill>
              <a:prstDash val="solid"/>
              <a:round/>
              <a:headEnd/>
              <a:tailEnd/>
            </a:ln>
          </p:spPr>
          <p:txBody>
            <a:bodyPr/>
            <a:lstStyle/>
            <a:p>
              <a:endParaRPr lang="zh-CN" altLang="en-US"/>
            </a:p>
          </p:txBody>
        </p:sp>
        <p:sp>
          <p:nvSpPr>
            <p:cNvPr id="147505" name="Freeform 49"/>
            <p:cNvSpPr>
              <a:spLocks/>
            </p:cNvSpPr>
            <p:nvPr/>
          </p:nvSpPr>
          <p:spPr bwMode="auto">
            <a:xfrm>
              <a:off x="2128" y="12758"/>
              <a:ext cx="119" cy="107"/>
            </a:xfrm>
            <a:custGeom>
              <a:avLst/>
              <a:gdLst>
                <a:gd name="T0" fmla="*/ 0 w 212"/>
                <a:gd name="T1" fmla="*/ 212 h 212"/>
                <a:gd name="T2" fmla="*/ 71 w 212"/>
                <a:gd name="T3" fmla="*/ 0 h 212"/>
                <a:gd name="T4" fmla="*/ 212 w 212"/>
                <a:gd name="T5" fmla="*/ 142 h 212"/>
                <a:gd name="T6" fmla="*/ 212 w 212"/>
                <a:gd name="T7" fmla="*/ 142 h 212"/>
                <a:gd name="T8" fmla="*/ 0 w 212"/>
                <a:gd name="T9" fmla="*/ 212 h 212"/>
              </a:gdLst>
              <a:ahLst/>
              <a:cxnLst>
                <a:cxn ang="0">
                  <a:pos x="T0" y="T1"/>
                </a:cxn>
                <a:cxn ang="0">
                  <a:pos x="T2" y="T3"/>
                </a:cxn>
                <a:cxn ang="0">
                  <a:pos x="T4" y="T5"/>
                </a:cxn>
                <a:cxn ang="0">
                  <a:pos x="T6" y="T7"/>
                </a:cxn>
                <a:cxn ang="0">
                  <a:pos x="T8" y="T9"/>
                </a:cxn>
              </a:cxnLst>
              <a:rect l="0" t="0" r="r" b="b"/>
              <a:pathLst>
                <a:path w="212" h="212">
                  <a:moveTo>
                    <a:pt x="0" y="212"/>
                  </a:moveTo>
                  <a:lnTo>
                    <a:pt x="71" y="0"/>
                  </a:lnTo>
                  <a:cubicBezTo>
                    <a:pt x="93" y="67"/>
                    <a:pt x="145" y="119"/>
                    <a:pt x="212" y="142"/>
                  </a:cubicBezTo>
                  <a:lnTo>
                    <a:pt x="212" y="142"/>
                  </a:lnTo>
                  <a:lnTo>
                    <a:pt x="0" y="212"/>
                  </a:lnTo>
                  <a:close/>
                </a:path>
              </a:pathLst>
            </a:custGeom>
            <a:solidFill>
              <a:srgbClr val="FF0000"/>
            </a:solidFill>
            <a:ln w="0">
              <a:solidFill>
                <a:srgbClr val="FF0000"/>
              </a:solidFill>
              <a:prstDash val="solid"/>
              <a:round/>
              <a:headEnd/>
              <a:tailEnd/>
            </a:ln>
          </p:spPr>
          <p:txBody>
            <a:bodyPr/>
            <a:lstStyle/>
            <a:p>
              <a:endParaRPr lang="zh-CN" altLang="en-US"/>
            </a:p>
          </p:txBody>
        </p:sp>
        <p:sp>
          <p:nvSpPr>
            <p:cNvPr id="147506" name="Rectangle 50"/>
            <p:cNvSpPr>
              <a:spLocks noChangeArrowheads="1"/>
            </p:cNvSpPr>
            <p:nvPr/>
          </p:nvSpPr>
          <p:spPr bwMode="auto">
            <a:xfrm>
              <a:off x="2500" y="9754"/>
              <a:ext cx="120"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a:solidFill>
                    <a:srgbClr val="000000"/>
                  </a:solidFill>
                  <a:latin typeface="Times New Roman" panose="02020603050405020304" pitchFamily="18" charset="0"/>
                </a:rPr>
                <a:t>z</a:t>
              </a:r>
              <a:endParaRPr lang="en-US" altLang="zh-CN" sz="2000"/>
            </a:p>
          </p:txBody>
        </p:sp>
        <p:sp>
          <p:nvSpPr>
            <p:cNvPr id="147507" name="Rectangle 51"/>
            <p:cNvSpPr>
              <a:spLocks noChangeArrowheads="1"/>
            </p:cNvSpPr>
            <p:nvPr/>
          </p:nvSpPr>
          <p:spPr bwMode="auto">
            <a:xfrm>
              <a:off x="1988" y="12366"/>
              <a:ext cx="135"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a:solidFill>
                    <a:srgbClr val="000000"/>
                  </a:solidFill>
                  <a:latin typeface="Times New Roman" panose="02020603050405020304" pitchFamily="18" charset="0"/>
                </a:rPr>
                <a:t>x</a:t>
              </a:r>
              <a:endParaRPr lang="en-US" altLang="zh-CN" sz="2000"/>
            </a:p>
          </p:txBody>
        </p:sp>
        <p:sp>
          <p:nvSpPr>
            <p:cNvPr id="147508" name="Rectangle 52"/>
            <p:cNvSpPr>
              <a:spLocks noChangeArrowheads="1"/>
            </p:cNvSpPr>
            <p:nvPr/>
          </p:nvSpPr>
          <p:spPr bwMode="auto">
            <a:xfrm>
              <a:off x="7454" y="12366"/>
              <a:ext cx="135"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a:solidFill>
                    <a:srgbClr val="000000"/>
                  </a:solidFill>
                  <a:latin typeface="Times New Roman" panose="02020603050405020304" pitchFamily="18" charset="0"/>
                </a:rPr>
                <a:t>y</a:t>
              </a:r>
              <a:endParaRPr lang="en-US" altLang="zh-CN" sz="2000"/>
            </a:p>
          </p:txBody>
        </p:sp>
        <p:sp>
          <p:nvSpPr>
            <p:cNvPr id="147509" name="Rectangle 53"/>
            <p:cNvSpPr>
              <a:spLocks noChangeArrowheads="1"/>
            </p:cNvSpPr>
            <p:nvPr/>
          </p:nvSpPr>
          <p:spPr bwMode="auto">
            <a:xfrm>
              <a:off x="2484" y="11924"/>
              <a:ext cx="198"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a:solidFill>
                    <a:srgbClr val="FF0000"/>
                  </a:solidFill>
                  <a:latin typeface="Times New Roman" panose="02020603050405020304" pitchFamily="18" charset="0"/>
                </a:rPr>
                <a:t>O</a:t>
              </a:r>
              <a:endParaRPr lang="en-US" altLang="zh-CN" sz="2000" i="1" dirty="0">
                <a:solidFill>
                  <a:srgbClr val="FF0000"/>
                </a:solidFill>
              </a:endParaRPr>
            </a:p>
          </p:txBody>
        </p:sp>
        <p:sp>
          <p:nvSpPr>
            <p:cNvPr id="147510" name="Rectangle 54"/>
            <p:cNvSpPr>
              <a:spLocks noChangeArrowheads="1"/>
            </p:cNvSpPr>
            <p:nvPr/>
          </p:nvSpPr>
          <p:spPr bwMode="auto">
            <a:xfrm>
              <a:off x="6238" y="11099"/>
              <a:ext cx="288"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a:solidFill>
                    <a:srgbClr val="006600"/>
                  </a:solidFill>
                  <a:latin typeface="Times New Roman" panose="02020603050405020304" pitchFamily="18" charset="0"/>
                </a:rPr>
                <a:t>O</a:t>
              </a:r>
              <a:r>
                <a:rPr lang="en-US" altLang="zh-CN" sz="2000" baseline="-25000" dirty="0">
                  <a:solidFill>
                    <a:srgbClr val="006600"/>
                  </a:solidFill>
                  <a:latin typeface="Times New Roman" panose="02020603050405020304" pitchFamily="18" charset="0"/>
                </a:rPr>
                <a:t>3</a:t>
              </a:r>
              <a:endParaRPr lang="en-US" altLang="zh-CN" sz="2000" dirty="0">
                <a:solidFill>
                  <a:srgbClr val="006600"/>
                </a:solidFill>
              </a:endParaRPr>
            </a:p>
          </p:txBody>
        </p:sp>
        <p:sp>
          <p:nvSpPr>
            <p:cNvPr id="147511" name="Rectangle 55"/>
            <p:cNvSpPr>
              <a:spLocks noChangeArrowheads="1"/>
            </p:cNvSpPr>
            <p:nvPr/>
          </p:nvSpPr>
          <p:spPr bwMode="auto">
            <a:xfrm>
              <a:off x="5354" y="11670"/>
              <a:ext cx="211"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smtClean="0">
                  <a:solidFill>
                    <a:srgbClr val="006600"/>
                  </a:solidFill>
                  <a:latin typeface="Times New Roman" panose="02020603050405020304" pitchFamily="18" charset="0"/>
                </a:rPr>
                <a:t>x</a:t>
              </a:r>
              <a:r>
                <a:rPr lang="en-US" altLang="zh-CN" sz="2000" baseline="-25000" dirty="0" smtClean="0">
                  <a:solidFill>
                    <a:srgbClr val="006600"/>
                  </a:solidFill>
                  <a:latin typeface="Times New Roman" panose="02020603050405020304" pitchFamily="18" charset="0"/>
                </a:rPr>
                <a:t>3</a:t>
              </a:r>
              <a:endParaRPr lang="en-US" altLang="zh-CN" sz="2000" baseline="-25000" dirty="0">
                <a:solidFill>
                  <a:srgbClr val="006600"/>
                </a:solidFill>
              </a:endParaRPr>
            </a:p>
          </p:txBody>
        </p:sp>
        <p:sp>
          <p:nvSpPr>
            <p:cNvPr id="147513" name="Rectangle 57"/>
            <p:cNvSpPr>
              <a:spLocks noChangeArrowheads="1"/>
            </p:cNvSpPr>
            <p:nvPr/>
          </p:nvSpPr>
          <p:spPr bwMode="auto">
            <a:xfrm>
              <a:off x="5613" y="10152"/>
              <a:ext cx="211"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smtClean="0">
                  <a:solidFill>
                    <a:srgbClr val="006600"/>
                  </a:solidFill>
                  <a:latin typeface="Times New Roman" panose="02020603050405020304" pitchFamily="18" charset="0"/>
                </a:rPr>
                <a:t>y</a:t>
              </a:r>
              <a:r>
                <a:rPr lang="en-US" altLang="zh-CN" sz="2000" baseline="-25000" dirty="0" smtClean="0">
                  <a:solidFill>
                    <a:srgbClr val="006600"/>
                  </a:solidFill>
                  <a:latin typeface="Times New Roman" panose="02020603050405020304" pitchFamily="18" charset="0"/>
                </a:rPr>
                <a:t>3</a:t>
              </a:r>
              <a:endParaRPr lang="en-US" altLang="zh-CN" sz="2000" baseline="-25000" dirty="0">
                <a:solidFill>
                  <a:srgbClr val="006600"/>
                </a:solidFill>
              </a:endParaRPr>
            </a:p>
          </p:txBody>
        </p:sp>
        <p:sp>
          <p:nvSpPr>
            <p:cNvPr id="147515" name="Rectangle 59"/>
            <p:cNvSpPr>
              <a:spLocks noChangeArrowheads="1"/>
            </p:cNvSpPr>
            <p:nvPr/>
          </p:nvSpPr>
          <p:spPr bwMode="auto">
            <a:xfrm>
              <a:off x="5307" y="10848"/>
              <a:ext cx="196"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smtClean="0">
                  <a:solidFill>
                    <a:srgbClr val="006600"/>
                  </a:solidFill>
                  <a:latin typeface="Times New Roman" panose="02020603050405020304" pitchFamily="18" charset="0"/>
                </a:rPr>
                <a:t>z</a:t>
              </a:r>
              <a:r>
                <a:rPr lang="en-US" altLang="zh-CN" sz="2000" baseline="-25000" dirty="0" smtClean="0">
                  <a:solidFill>
                    <a:srgbClr val="006600"/>
                  </a:solidFill>
                  <a:latin typeface="Times New Roman" panose="02020603050405020304" pitchFamily="18" charset="0"/>
                </a:rPr>
                <a:t>3</a:t>
              </a:r>
              <a:endParaRPr lang="en-US" altLang="zh-CN" sz="2000" baseline="-25000" dirty="0">
                <a:solidFill>
                  <a:srgbClr val="006600"/>
                </a:solidFill>
              </a:endParaRPr>
            </a:p>
          </p:txBody>
        </p:sp>
        <p:sp>
          <p:nvSpPr>
            <p:cNvPr id="147516" name="Rectangle 60"/>
            <p:cNvSpPr>
              <a:spLocks noChangeArrowheads="1"/>
            </p:cNvSpPr>
            <p:nvPr/>
          </p:nvSpPr>
          <p:spPr bwMode="auto">
            <a:xfrm>
              <a:off x="5547" y="11048"/>
              <a:ext cx="0"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endParaRPr lang="en-US" altLang="zh-CN" sz="2000" dirty="0"/>
            </a:p>
          </p:txBody>
        </p:sp>
        <p:sp>
          <p:nvSpPr>
            <p:cNvPr id="147517" name="Freeform 61"/>
            <p:cNvSpPr>
              <a:spLocks/>
            </p:cNvSpPr>
            <p:nvPr/>
          </p:nvSpPr>
          <p:spPr bwMode="auto">
            <a:xfrm>
              <a:off x="2642" y="12377"/>
              <a:ext cx="300" cy="50"/>
            </a:xfrm>
            <a:custGeom>
              <a:avLst/>
              <a:gdLst>
                <a:gd name="T0" fmla="*/ 0 w 300"/>
                <a:gd name="T1" fmla="*/ 24 h 50"/>
                <a:gd name="T2" fmla="*/ 300 w 300"/>
                <a:gd name="T3" fmla="*/ 0 h 50"/>
              </a:gdLst>
              <a:ahLst/>
              <a:cxnLst>
                <a:cxn ang="0">
                  <a:pos x="T0" y="T1"/>
                </a:cxn>
                <a:cxn ang="0">
                  <a:pos x="T2" y="T3"/>
                </a:cxn>
              </a:cxnLst>
              <a:rect l="0" t="0" r="r" b="b"/>
              <a:pathLst>
                <a:path w="300" h="50">
                  <a:moveTo>
                    <a:pt x="0" y="24"/>
                  </a:moveTo>
                  <a:cubicBezTo>
                    <a:pt x="128" y="50"/>
                    <a:pt x="241" y="41"/>
                    <a:pt x="300" y="0"/>
                  </a:cubicBezTo>
                </a:path>
              </a:pathLst>
            </a:custGeom>
            <a:noFill/>
            <a:ln w="508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518" name="Freeform 62"/>
            <p:cNvSpPr>
              <a:spLocks/>
            </p:cNvSpPr>
            <p:nvPr/>
          </p:nvSpPr>
          <p:spPr bwMode="auto">
            <a:xfrm>
              <a:off x="2903" y="12289"/>
              <a:ext cx="81" cy="110"/>
            </a:xfrm>
            <a:custGeom>
              <a:avLst/>
              <a:gdLst>
                <a:gd name="T0" fmla="*/ 0 w 81"/>
                <a:gd name="T1" fmla="*/ 83 h 110"/>
                <a:gd name="T2" fmla="*/ 81 w 81"/>
                <a:gd name="T3" fmla="*/ 0 h 110"/>
                <a:gd name="T4" fmla="*/ 71 w 81"/>
                <a:gd name="T5" fmla="*/ 110 h 110"/>
                <a:gd name="T6" fmla="*/ 0 w 81"/>
                <a:gd name="T7" fmla="*/ 83 h 110"/>
              </a:gdLst>
              <a:ahLst/>
              <a:cxnLst>
                <a:cxn ang="0">
                  <a:pos x="T0" y="T1"/>
                </a:cxn>
                <a:cxn ang="0">
                  <a:pos x="T2" y="T3"/>
                </a:cxn>
                <a:cxn ang="0">
                  <a:pos x="T4" y="T5"/>
                </a:cxn>
                <a:cxn ang="0">
                  <a:pos x="T6" y="T7"/>
                </a:cxn>
              </a:cxnLst>
              <a:rect l="0" t="0" r="r" b="b"/>
              <a:pathLst>
                <a:path w="81" h="110">
                  <a:moveTo>
                    <a:pt x="0" y="83"/>
                  </a:moveTo>
                  <a:lnTo>
                    <a:pt x="81" y="0"/>
                  </a:lnTo>
                  <a:lnTo>
                    <a:pt x="71" y="110"/>
                  </a:ln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19" name="Freeform 63"/>
            <p:cNvSpPr>
              <a:spLocks/>
            </p:cNvSpPr>
            <p:nvPr/>
          </p:nvSpPr>
          <p:spPr bwMode="auto">
            <a:xfrm>
              <a:off x="5269" y="11283"/>
              <a:ext cx="125" cy="93"/>
            </a:xfrm>
            <a:custGeom>
              <a:avLst/>
              <a:gdLst>
                <a:gd name="T0" fmla="*/ 0 w 223"/>
                <a:gd name="T1" fmla="*/ 167 h 185"/>
                <a:gd name="T2" fmla="*/ 148 w 223"/>
                <a:gd name="T3" fmla="*/ 0 h 185"/>
                <a:gd name="T4" fmla="*/ 223 w 223"/>
                <a:gd name="T5" fmla="*/ 185 h 185"/>
                <a:gd name="T6" fmla="*/ 0 w 223"/>
                <a:gd name="T7" fmla="*/ 167 h 185"/>
              </a:gdLst>
              <a:ahLst/>
              <a:cxnLst>
                <a:cxn ang="0">
                  <a:pos x="T0" y="T1"/>
                </a:cxn>
                <a:cxn ang="0">
                  <a:pos x="T2" y="T3"/>
                </a:cxn>
                <a:cxn ang="0">
                  <a:pos x="T4" y="T5"/>
                </a:cxn>
                <a:cxn ang="0">
                  <a:pos x="T6" y="T7"/>
                </a:cxn>
              </a:cxnLst>
              <a:rect l="0" t="0" r="r" b="b"/>
              <a:pathLst>
                <a:path w="223" h="185">
                  <a:moveTo>
                    <a:pt x="0" y="167"/>
                  </a:moveTo>
                  <a:lnTo>
                    <a:pt x="148" y="0"/>
                  </a:lnTo>
                  <a:cubicBezTo>
                    <a:pt x="143" y="70"/>
                    <a:pt x="170" y="138"/>
                    <a:pt x="223" y="185"/>
                  </a:cubicBezTo>
                  <a:lnTo>
                    <a:pt x="0" y="167"/>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47520" name="Freeform 64"/>
            <p:cNvSpPr>
              <a:spLocks/>
            </p:cNvSpPr>
            <p:nvPr/>
          </p:nvSpPr>
          <p:spPr bwMode="auto">
            <a:xfrm>
              <a:off x="5339" y="11540"/>
              <a:ext cx="123" cy="102"/>
            </a:xfrm>
            <a:custGeom>
              <a:avLst/>
              <a:gdLst>
                <a:gd name="T0" fmla="*/ 0 w 219"/>
                <a:gd name="T1" fmla="*/ 201 h 201"/>
                <a:gd name="T2" fmla="*/ 97 w 219"/>
                <a:gd name="T3" fmla="*/ 0 h 201"/>
                <a:gd name="T4" fmla="*/ 219 w 219"/>
                <a:gd name="T5" fmla="*/ 158 h 201"/>
                <a:gd name="T6" fmla="*/ 219 w 219"/>
                <a:gd name="T7" fmla="*/ 158 h 201"/>
                <a:gd name="T8" fmla="*/ 0 w 219"/>
                <a:gd name="T9" fmla="*/ 201 h 201"/>
              </a:gdLst>
              <a:ahLst/>
              <a:cxnLst>
                <a:cxn ang="0">
                  <a:pos x="T0" y="T1"/>
                </a:cxn>
                <a:cxn ang="0">
                  <a:pos x="T2" y="T3"/>
                </a:cxn>
                <a:cxn ang="0">
                  <a:pos x="T4" y="T5"/>
                </a:cxn>
                <a:cxn ang="0">
                  <a:pos x="T6" y="T7"/>
                </a:cxn>
                <a:cxn ang="0">
                  <a:pos x="T8" y="T9"/>
                </a:cxn>
              </a:cxnLst>
              <a:rect l="0" t="0" r="r" b="b"/>
              <a:pathLst>
                <a:path w="219" h="201">
                  <a:moveTo>
                    <a:pt x="0" y="201"/>
                  </a:moveTo>
                  <a:lnTo>
                    <a:pt x="97" y="0"/>
                  </a:lnTo>
                  <a:cubicBezTo>
                    <a:pt x="110" y="69"/>
                    <a:pt x="156" y="128"/>
                    <a:pt x="219" y="158"/>
                  </a:cubicBezTo>
                  <a:lnTo>
                    <a:pt x="219" y="158"/>
                  </a:lnTo>
                  <a:lnTo>
                    <a:pt x="0" y="201"/>
                  </a:lnTo>
                  <a:close/>
                </a:path>
              </a:pathLst>
            </a:custGeom>
            <a:solidFill>
              <a:srgbClr val="006600"/>
            </a:solidFill>
            <a:ln w="0">
              <a:solidFill>
                <a:srgbClr val="006600"/>
              </a:solidFill>
              <a:prstDash val="solid"/>
              <a:round/>
              <a:headEnd/>
              <a:tailEnd/>
            </a:ln>
          </p:spPr>
          <p:txBody>
            <a:bodyPr/>
            <a:lstStyle/>
            <a:p>
              <a:endParaRPr lang="zh-CN" altLang="en-US"/>
            </a:p>
          </p:txBody>
        </p:sp>
        <p:sp>
          <p:nvSpPr>
            <p:cNvPr id="147521" name="Freeform 65"/>
            <p:cNvSpPr>
              <a:spLocks/>
            </p:cNvSpPr>
            <p:nvPr/>
          </p:nvSpPr>
          <p:spPr bwMode="auto">
            <a:xfrm>
              <a:off x="5893" y="10404"/>
              <a:ext cx="103" cy="112"/>
            </a:xfrm>
            <a:custGeom>
              <a:avLst/>
              <a:gdLst>
                <a:gd name="T0" fmla="*/ 13 w 183"/>
                <a:gd name="T1" fmla="*/ 0 h 223"/>
                <a:gd name="T2" fmla="*/ 183 w 183"/>
                <a:gd name="T3" fmla="*/ 144 h 223"/>
                <a:gd name="T4" fmla="*/ 0 w 183"/>
                <a:gd name="T5" fmla="*/ 223 h 223"/>
                <a:gd name="T6" fmla="*/ 13 w 183"/>
                <a:gd name="T7" fmla="*/ 0 h 223"/>
              </a:gdLst>
              <a:ahLst/>
              <a:cxnLst>
                <a:cxn ang="0">
                  <a:pos x="T0" y="T1"/>
                </a:cxn>
                <a:cxn ang="0">
                  <a:pos x="T2" y="T3"/>
                </a:cxn>
                <a:cxn ang="0">
                  <a:pos x="T4" y="T5"/>
                </a:cxn>
                <a:cxn ang="0">
                  <a:pos x="T6" y="T7"/>
                </a:cxn>
              </a:cxnLst>
              <a:rect l="0" t="0" r="r" b="b"/>
              <a:pathLst>
                <a:path w="183" h="223">
                  <a:moveTo>
                    <a:pt x="13" y="0"/>
                  </a:moveTo>
                  <a:lnTo>
                    <a:pt x="183" y="144"/>
                  </a:lnTo>
                  <a:cubicBezTo>
                    <a:pt x="113" y="140"/>
                    <a:pt x="45" y="169"/>
                    <a:pt x="0" y="223"/>
                  </a:cubicBezTo>
                  <a:lnTo>
                    <a:pt x="13" y="0"/>
                  </a:lnTo>
                  <a:close/>
                </a:path>
              </a:pathLst>
            </a:custGeom>
            <a:solidFill>
              <a:srgbClr val="000000"/>
            </a:solidFill>
            <a:ln w="0">
              <a:solidFill>
                <a:srgbClr val="006600"/>
              </a:solidFill>
              <a:prstDash val="solid"/>
              <a:round/>
              <a:headEnd/>
              <a:tailEnd/>
            </a:ln>
          </p:spPr>
          <p:txBody>
            <a:bodyPr/>
            <a:lstStyle/>
            <a:p>
              <a:endParaRPr lang="zh-CN" altLang="en-US"/>
            </a:p>
          </p:txBody>
        </p:sp>
        <p:sp>
          <p:nvSpPr>
            <p:cNvPr id="147522" name="Freeform 66"/>
            <p:cNvSpPr>
              <a:spLocks/>
            </p:cNvSpPr>
            <p:nvPr/>
          </p:nvSpPr>
          <p:spPr bwMode="auto">
            <a:xfrm>
              <a:off x="2933" y="12080"/>
              <a:ext cx="76" cy="110"/>
            </a:xfrm>
            <a:custGeom>
              <a:avLst/>
              <a:gdLst>
                <a:gd name="T0" fmla="*/ 76 w 76"/>
                <a:gd name="T1" fmla="*/ 0 h 110"/>
                <a:gd name="T2" fmla="*/ 65 w 76"/>
                <a:gd name="T3" fmla="*/ 110 h 110"/>
                <a:gd name="T4" fmla="*/ 0 w 76"/>
                <a:gd name="T5" fmla="*/ 16 h 110"/>
                <a:gd name="T6" fmla="*/ 76 w 76"/>
                <a:gd name="T7" fmla="*/ 0 h 110"/>
              </a:gdLst>
              <a:ahLst/>
              <a:cxnLst>
                <a:cxn ang="0">
                  <a:pos x="T0" y="T1"/>
                </a:cxn>
                <a:cxn ang="0">
                  <a:pos x="T2" y="T3"/>
                </a:cxn>
                <a:cxn ang="0">
                  <a:pos x="T4" y="T5"/>
                </a:cxn>
                <a:cxn ang="0">
                  <a:pos x="T6" y="T7"/>
                </a:cxn>
              </a:cxnLst>
              <a:rect l="0" t="0" r="r" b="b"/>
              <a:pathLst>
                <a:path w="76" h="110">
                  <a:moveTo>
                    <a:pt x="76" y="0"/>
                  </a:moveTo>
                  <a:lnTo>
                    <a:pt x="65" y="110"/>
                  </a:lnTo>
                  <a:lnTo>
                    <a:pt x="0" y="16"/>
                  </a:lnTo>
                  <a:lnTo>
                    <a:pt x="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23" name="Rectangle 67"/>
            <p:cNvSpPr>
              <a:spLocks noChangeArrowheads="1"/>
            </p:cNvSpPr>
            <p:nvPr/>
          </p:nvSpPr>
          <p:spPr bwMode="auto">
            <a:xfrm>
              <a:off x="6504" y="12564"/>
              <a:ext cx="150"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a:solidFill>
                    <a:srgbClr val="000000"/>
                  </a:solidFill>
                  <a:latin typeface="Times New Roman" panose="02020603050405020304" pitchFamily="18" charset="0"/>
                </a:rPr>
                <a:t>P</a:t>
              </a:r>
              <a:endParaRPr lang="en-US" altLang="zh-CN" sz="2000"/>
            </a:p>
          </p:txBody>
        </p:sp>
        <p:grpSp>
          <p:nvGrpSpPr>
            <p:cNvPr id="147524" name="Group 68"/>
            <p:cNvGrpSpPr>
              <a:grpSpLocks/>
            </p:cNvGrpSpPr>
            <p:nvPr/>
          </p:nvGrpSpPr>
          <p:grpSpPr bwMode="auto">
            <a:xfrm>
              <a:off x="2188" y="9883"/>
              <a:ext cx="5283" cy="2997"/>
              <a:chOff x="2188" y="9883"/>
              <a:chExt cx="5283" cy="2997"/>
            </a:xfrm>
          </p:grpSpPr>
          <p:sp>
            <p:nvSpPr>
              <p:cNvPr id="147525" name="Line 69"/>
              <p:cNvSpPr>
                <a:spLocks noChangeShapeType="1"/>
              </p:cNvSpPr>
              <p:nvPr/>
            </p:nvSpPr>
            <p:spPr bwMode="auto">
              <a:xfrm>
                <a:off x="2806" y="12254"/>
                <a:ext cx="4665" cy="0"/>
              </a:xfrm>
              <a:prstGeom prst="line">
                <a:avLst/>
              </a:prstGeom>
              <a:noFill/>
              <a:ln w="1651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26" name="Line 70"/>
              <p:cNvSpPr>
                <a:spLocks noChangeShapeType="1"/>
              </p:cNvSpPr>
              <p:nvPr/>
            </p:nvSpPr>
            <p:spPr bwMode="auto">
              <a:xfrm flipV="1">
                <a:off x="2806" y="9883"/>
                <a:ext cx="0" cy="2371"/>
              </a:xfrm>
              <a:prstGeom prst="line">
                <a:avLst/>
              </a:prstGeom>
              <a:noFill/>
              <a:ln w="1651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27" name="Line 71"/>
              <p:cNvSpPr>
                <a:spLocks noChangeShapeType="1"/>
              </p:cNvSpPr>
              <p:nvPr/>
            </p:nvSpPr>
            <p:spPr bwMode="auto">
              <a:xfrm flipH="1">
                <a:off x="2188" y="12254"/>
                <a:ext cx="618" cy="557"/>
              </a:xfrm>
              <a:prstGeom prst="line">
                <a:avLst/>
              </a:prstGeom>
              <a:noFill/>
              <a:ln w="1651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28" name="Line 72"/>
              <p:cNvSpPr>
                <a:spLocks noChangeShapeType="1"/>
              </p:cNvSpPr>
              <p:nvPr/>
            </p:nvSpPr>
            <p:spPr bwMode="auto">
              <a:xfrm flipV="1">
                <a:off x="2823" y="11030"/>
                <a:ext cx="3376" cy="1224"/>
              </a:xfrm>
              <a:prstGeom prst="line">
                <a:avLst/>
              </a:prstGeom>
              <a:noFill/>
              <a:ln w="508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29" name="Line 73"/>
              <p:cNvSpPr>
                <a:spLocks noChangeShapeType="1"/>
              </p:cNvSpPr>
              <p:nvPr/>
            </p:nvSpPr>
            <p:spPr bwMode="auto">
              <a:xfrm>
                <a:off x="2789" y="12254"/>
                <a:ext cx="3410" cy="611"/>
              </a:xfrm>
              <a:prstGeom prst="line">
                <a:avLst/>
              </a:prstGeom>
              <a:noFill/>
              <a:ln w="508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30" name="Line 74"/>
              <p:cNvSpPr>
                <a:spLocks noChangeShapeType="1"/>
              </p:cNvSpPr>
              <p:nvPr/>
            </p:nvSpPr>
            <p:spPr bwMode="auto">
              <a:xfrm>
                <a:off x="6191" y="11033"/>
                <a:ext cx="8" cy="1832"/>
              </a:xfrm>
              <a:prstGeom prst="line">
                <a:avLst/>
              </a:prstGeom>
              <a:noFill/>
              <a:ln w="508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31" name="Line 75"/>
              <p:cNvSpPr>
                <a:spLocks noChangeShapeType="1"/>
              </p:cNvSpPr>
              <p:nvPr/>
            </p:nvSpPr>
            <p:spPr bwMode="auto">
              <a:xfrm flipH="1">
                <a:off x="5348" y="11035"/>
                <a:ext cx="837" cy="303"/>
              </a:xfrm>
              <a:prstGeom prst="line">
                <a:avLst/>
              </a:prstGeom>
              <a:noFill/>
              <a:ln w="16510" cap="rnd">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32" name="Line 76"/>
              <p:cNvSpPr>
                <a:spLocks noChangeShapeType="1"/>
              </p:cNvSpPr>
              <p:nvPr/>
            </p:nvSpPr>
            <p:spPr bwMode="auto">
              <a:xfrm flipH="1">
                <a:off x="5406" y="11050"/>
                <a:ext cx="781" cy="545"/>
              </a:xfrm>
              <a:prstGeom prst="line">
                <a:avLst/>
              </a:prstGeom>
              <a:noFill/>
              <a:ln w="16510" cap="rnd">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33" name="Line 77"/>
              <p:cNvSpPr>
                <a:spLocks noChangeShapeType="1"/>
              </p:cNvSpPr>
              <p:nvPr/>
            </p:nvSpPr>
            <p:spPr bwMode="auto">
              <a:xfrm flipH="1" flipV="1">
                <a:off x="5934" y="10474"/>
                <a:ext cx="265" cy="556"/>
              </a:xfrm>
              <a:prstGeom prst="line">
                <a:avLst/>
              </a:prstGeom>
              <a:noFill/>
              <a:ln w="16510" cap="rnd">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34" name="Freeform 78"/>
              <p:cNvSpPr>
                <a:spLocks/>
              </p:cNvSpPr>
              <p:nvPr/>
            </p:nvSpPr>
            <p:spPr bwMode="auto">
              <a:xfrm>
                <a:off x="2806" y="12023"/>
                <a:ext cx="168" cy="74"/>
              </a:xfrm>
              <a:custGeom>
                <a:avLst/>
                <a:gdLst>
                  <a:gd name="T0" fmla="*/ 0 w 168"/>
                  <a:gd name="T1" fmla="*/ 0 h 74"/>
                  <a:gd name="T2" fmla="*/ 168 w 168"/>
                  <a:gd name="T3" fmla="*/ 74 h 74"/>
                </a:gdLst>
                <a:ahLst/>
                <a:cxnLst>
                  <a:cxn ang="0">
                    <a:pos x="T0" y="T1"/>
                  </a:cxn>
                  <a:cxn ang="0">
                    <a:pos x="T2" y="T3"/>
                  </a:cxn>
                </a:cxnLst>
                <a:rect l="0" t="0" r="r" b="b"/>
                <a:pathLst>
                  <a:path w="168" h="74">
                    <a:moveTo>
                      <a:pt x="0" y="0"/>
                    </a:moveTo>
                    <a:cubicBezTo>
                      <a:pt x="69" y="2"/>
                      <a:pt x="133" y="29"/>
                      <a:pt x="168" y="74"/>
                    </a:cubicBezTo>
                  </a:path>
                </a:pathLst>
              </a:custGeom>
              <a:noFill/>
              <a:ln w="508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47535" name="Group 79"/>
              <p:cNvGrpSpPr>
                <a:grpSpLocks/>
              </p:cNvGrpSpPr>
              <p:nvPr/>
            </p:nvGrpSpPr>
            <p:grpSpPr bwMode="auto">
              <a:xfrm>
                <a:off x="2556" y="11700"/>
                <a:ext cx="400" cy="1180"/>
                <a:chOff x="2532" y="3578"/>
                <a:chExt cx="376" cy="1180"/>
              </a:xfrm>
            </p:grpSpPr>
            <p:sp>
              <p:nvSpPr>
                <p:cNvPr id="147536" name="Text Box 80"/>
                <p:cNvSpPr txBox="1">
                  <a:spLocks noChangeArrowheads="1"/>
                </p:cNvSpPr>
                <p:nvPr/>
              </p:nvSpPr>
              <p:spPr bwMode="auto">
                <a:xfrm>
                  <a:off x="2532" y="4290"/>
                  <a:ext cx="36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2000" i="1">
                      <a:latin typeface="Times New Roman" panose="02020603050405020304" pitchFamily="18" charset="0"/>
                    </a:rPr>
                    <a:t>θ</a:t>
                  </a:r>
                  <a:endParaRPr lang="en-US" altLang="zh-CN" sz="2000"/>
                </a:p>
              </p:txBody>
            </p:sp>
            <p:sp>
              <p:nvSpPr>
                <p:cNvPr id="147537" name="Text Box 81"/>
                <p:cNvSpPr txBox="1">
                  <a:spLocks noChangeArrowheads="1"/>
                </p:cNvSpPr>
                <p:nvPr/>
              </p:nvSpPr>
              <p:spPr bwMode="auto">
                <a:xfrm>
                  <a:off x="2724" y="3578"/>
                  <a:ext cx="184" cy="5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just"/>
                  <a:endParaRPr lang="zh-CN" altLang="zh-CN" sz="2000"/>
                </a:p>
              </p:txBody>
            </p:sp>
          </p:grpSp>
        </p:grpSp>
      </p:grpSp>
      <p:graphicFrame>
        <p:nvGraphicFramePr>
          <p:cNvPr id="147538" name="Object 82"/>
          <p:cNvGraphicFramePr>
            <a:graphicFrameLocks noChangeAspect="1"/>
          </p:cNvGraphicFramePr>
          <p:nvPr/>
        </p:nvGraphicFramePr>
        <p:xfrm>
          <a:off x="5724525" y="4797425"/>
          <a:ext cx="254000" cy="287338"/>
        </p:xfrm>
        <a:graphic>
          <a:graphicData uri="http://schemas.openxmlformats.org/presentationml/2006/ole">
            <mc:AlternateContent xmlns:mc="http://schemas.openxmlformats.org/markup-compatibility/2006">
              <mc:Choice xmlns:v="urn:schemas-microsoft-com:vml" Requires="v">
                <p:oleObj spid="_x0000_s40066" name="公式" r:id="rId7" imgW="152280" imgH="164880" progId="Equation.3">
                  <p:embed/>
                </p:oleObj>
              </mc:Choice>
              <mc:Fallback>
                <p:oleObj name="公式" r:id="rId7" imgW="152280" imgH="1648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4525" y="4797425"/>
                        <a:ext cx="254000" cy="287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909199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553" name="Group 49"/>
          <p:cNvGrpSpPr>
            <a:grpSpLocks noChangeAspect="1"/>
          </p:cNvGrpSpPr>
          <p:nvPr/>
        </p:nvGrpSpPr>
        <p:grpSpPr bwMode="auto">
          <a:xfrm>
            <a:off x="3492500" y="2852738"/>
            <a:ext cx="5400675" cy="2971800"/>
            <a:chOff x="1980" y="1596"/>
            <a:chExt cx="5964" cy="3280"/>
          </a:xfrm>
        </p:grpSpPr>
        <p:sp>
          <p:nvSpPr>
            <p:cNvPr id="149554" name="AutoShape 50"/>
            <p:cNvSpPr>
              <a:spLocks noChangeAspect="1" noChangeArrowheads="1"/>
            </p:cNvSpPr>
            <p:nvPr/>
          </p:nvSpPr>
          <p:spPr bwMode="auto">
            <a:xfrm>
              <a:off x="1980" y="1596"/>
              <a:ext cx="5964" cy="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49555" name="Group 51"/>
            <p:cNvGrpSpPr>
              <a:grpSpLocks/>
            </p:cNvGrpSpPr>
            <p:nvPr/>
          </p:nvGrpSpPr>
          <p:grpSpPr bwMode="auto">
            <a:xfrm>
              <a:off x="2169" y="1691"/>
              <a:ext cx="5615" cy="3062"/>
              <a:chOff x="2169" y="1691"/>
              <a:chExt cx="5615" cy="3062"/>
            </a:xfrm>
          </p:grpSpPr>
          <p:sp>
            <p:nvSpPr>
              <p:cNvPr id="149556" name="Freeform 52"/>
              <p:cNvSpPr>
                <a:spLocks/>
              </p:cNvSpPr>
              <p:nvPr/>
            </p:nvSpPr>
            <p:spPr bwMode="auto">
              <a:xfrm>
                <a:off x="7640" y="4104"/>
                <a:ext cx="112" cy="99"/>
              </a:xfrm>
              <a:custGeom>
                <a:avLst/>
                <a:gdLst>
                  <a:gd name="T0" fmla="*/ 200 w 200"/>
                  <a:gd name="T1" fmla="*/ 100 h 200"/>
                  <a:gd name="T2" fmla="*/ 0 w 200"/>
                  <a:gd name="T3" fmla="*/ 200 h 200"/>
                  <a:gd name="T4" fmla="*/ 0 w 200"/>
                  <a:gd name="T5" fmla="*/ 0 h 200"/>
                  <a:gd name="T6" fmla="*/ 200 w 200"/>
                  <a:gd name="T7" fmla="*/ 100 h 200"/>
                </a:gdLst>
                <a:ahLst/>
                <a:cxnLst>
                  <a:cxn ang="0">
                    <a:pos x="T0" y="T1"/>
                  </a:cxn>
                  <a:cxn ang="0">
                    <a:pos x="T2" y="T3"/>
                  </a:cxn>
                  <a:cxn ang="0">
                    <a:pos x="T4" y="T5"/>
                  </a:cxn>
                  <a:cxn ang="0">
                    <a:pos x="T6" y="T7"/>
                  </a:cxn>
                </a:cxnLst>
                <a:rect l="0" t="0" r="r" b="b"/>
                <a:pathLst>
                  <a:path w="200" h="200">
                    <a:moveTo>
                      <a:pt x="200" y="100"/>
                    </a:moveTo>
                    <a:lnTo>
                      <a:pt x="0" y="200"/>
                    </a:lnTo>
                    <a:cubicBezTo>
                      <a:pt x="31" y="137"/>
                      <a:pt x="31" y="63"/>
                      <a:pt x="0" y="0"/>
                    </a:cubicBezTo>
                    <a:lnTo>
                      <a:pt x="200" y="100"/>
                    </a:lnTo>
                    <a:close/>
                  </a:path>
                </a:pathLst>
              </a:custGeom>
              <a:solidFill>
                <a:srgbClr val="FF0000"/>
              </a:solidFill>
              <a:ln w="0">
                <a:solidFill>
                  <a:srgbClr val="FF0000"/>
                </a:solidFill>
                <a:prstDash val="solid"/>
                <a:round/>
                <a:headEnd/>
                <a:tailEnd/>
              </a:ln>
            </p:spPr>
            <p:txBody>
              <a:bodyPr/>
              <a:lstStyle/>
              <a:p>
                <a:endParaRPr lang="zh-CN" altLang="en-US"/>
              </a:p>
            </p:txBody>
          </p:sp>
          <p:sp>
            <p:nvSpPr>
              <p:cNvPr id="149557" name="Freeform 53"/>
              <p:cNvSpPr>
                <a:spLocks/>
              </p:cNvSpPr>
              <p:nvPr/>
            </p:nvSpPr>
            <p:spPr bwMode="auto">
              <a:xfrm>
                <a:off x="2933" y="1751"/>
                <a:ext cx="112" cy="99"/>
              </a:xfrm>
              <a:custGeom>
                <a:avLst/>
                <a:gdLst>
                  <a:gd name="T0" fmla="*/ 100 w 199"/>
                  <a:gd name="T1" fmla="*/ 0 h 200"/>
                  <a:gd name="T2" fmla="*/ 199 w 199"/>
                  <a:gd name="T3" fmla="*/ 200 h 200"/>
                  <a:gd name="T4" fmla="*/ 0 w 199"/>
                  <a:gd name="T5" fmla="*/ 200 h 200"/>
                  <a:gd name="T6" fmla="*/ 0 w 199"/>
                  <a:gd name="T7" fmla="*/ 200 h 200"/>
                  <a:gd name="T8" fmla="*/ 100 w 199"/>
                  <a:gd name="T9" fmla="*/ 0 h 200"/>
                </a:gdLst>
                <a:ahLst/>
                <a:cxnLst>
                  <a:cxn ang="0">
                    <a:pos x="T0" y="T1"/>
                  </a:cxn>
                  <a:cxn ang="0">
                    <a:pos x="T2" y="T3"/>
                  </a:cxn>
                  <a:cxn ang="0">
                    <a:pos x="T4" y="T5"/>
                  </a:cxn>
                  <a:cxn ang="0">
                    <a:pos x="T6" y="T7"/>
                  </a:cxn>
                  <a:cxn ang="0">
                    <a:pos x="T8" y="T9"/>
                  </a:cxn>
                </a:cxnLst>
                <a:rect l="0" t="0" r="r" b="b"/>
                <a:pathLst>
                  <a:path w="199" h="200">
                    <a:moveTo>
                      <a:pt x="100" y="0"/>
                    </a:moveTo>
                    <a:lnTo>
                      <a:pt x="199" y="200"/>
                    </a:lnTo>
                    <a:cubicBezTo>
                      <a:pt x="137" y="168"/>
                      <a:pt x="63" y="168"/>
                      <a:pt x="0" y="200"/>
                    </a:cubicBezTo>
                    <a:lnTo>
                      <a:pt x="0" y="200"/>
                    </a:lnTo>
                    <a:lnTo>
                      <a:pt x="100" y="0"/>
                    </a:lnTo>
                    <a:close/>
                  </a:path>
                </a:pathLst>
              </a:custGeom>
              <a:solidFill>
                <a:srgbClr val="FF0000"/>
              </a:solidFill>
              <a:ln w="0">
                <a:solidFill>
                  <a:srgbClr val="FF0000"/>
                </a:solidFill>
                <a:prstDash val="solid"/>
                <a:round/>
                <a:headEnd/>
                <a:tailEnd/>
              </a:ln>
            </p:spPr>
            <p:txBody>
              <a:bodyPr/>
              <a:lstStyle/>
              <a:p>
                <a:endParaRPr lang="zh-CN" altLang="en-US"/>
              </a:p>
            </p:txBody>
          </p:sp>
          <p:sp>
            <p:nvSpPr>
              <p:cNvPr id="149558" name="Freeform 54"/>
              <p:cNvSpPr>
                <a:spLocks/>
              </p:cNvSpPr>
              <p:nvPr/>
            </p:nvSpPr>
            <p:spPr bwMode="auto">
              <a:xfrm>
                <a:off x="2309" y="4648"/>
                <a:ext cx="119" cy="105"/>
              </a:xfrm>
              <a:custGeom>
                <a:avLst/>
                <a:gdLst>
                  <a:gd name="T0" fmla="*/ 0 w 212"/>
                  <a:gd name="T1" fmla="*/ 212 h 212"/>
                  <a:gd name="T2" fmla="*/ 71 w 212"/>
                  <a:gd name="T3" fmla="*/ 0 h 212"/>
                  <a:gd name="T4" fmla="*/ 212 w 212"/>
                  <a:gd name="T5" fmla="*/ 142 h 212"/>
                  <a:gd name="T6" fmla="*/ 212 w 212"/>
                  <a:gd name="T7" fmla="*/ 142 h 212"/>
                  <a:gd name="T8" fmla="*/ 0 w 212"/>
                  <a:gd name="T9" fmla="*/ 212 h 212"/>
                </a:gdLst>
                <a:ahLst/>
                <a:cxnLst>
                  <a:cxn ang="0">
                    <a:pos x="T0" y="T1"/>
                  </a:cxn>
                  <a:cxn ang="0">
                    <a:pos x="T2" y="T3"/>
                  </a:cxn>
                  <a:cxn ang="0">
                    <a:pos x="T4" y="T5"/>
                  </a:cxn>
                  <a:cxn ang="0">
                    <a:pos x="T6" y="T7"/>
                  </a:cxn>
                  <a:cxn ang="0">
                    <a:pos x="T8" y="T9"/>
                  </a:cxn>
                </a:cxnLst>
                <a:rect l="0" t="0" r="r" b="b"/>
                <a:pathLst>
                  <a:path w="212" h="212">
                    <a:moveTo>
                      <a:pt x="0" y="212"/>
                    </a:moveTo>
                    <a:lnTo>
                      <a:pt x="71" y="0"/>
                    </a:lnTo>
                    <a:cubicBezTo>
                      <a:pt x="93" y="67"/>
                      <a:pt x="145" y="119"/>
                      <a:pt x="212" y="142"/>
                    </a:cubicBezTo>
                    <a:lnTo>
                      <a:pt x="212" y="142"/>
                    </a:lnTo>
                    <a:lnTo>
                      <a:pt x="0" y="212"/>
                    </a:lnTo>
                    <a:close/>
                  </a:path>
                </a:pathLst>
              </a:custGeom>
              <a:solidFill>
                <a:srgbClr val="FF0000"/>
              </a:solidFill>
              <a:ln w="0">
                <a:solidFill>
                  <a:srgbClr val="FF0000"/>
                </a:solidFill>
                <a:prstDash val="solid"/>
                <a:round/>
                <a:headEnd/>
                <a:tailEnd/>
              </a:ln>
            </p:spPr>
            <p:txBody>
              <a:bodyPr/>
              <a:lstStyle/>
              <a:p>
                <a:endParaRPr lang="zh-CN" altLang="en-US"/>
              </a:p>
            </p:txBody>
          </p:sp>
          <p:sp>
            <p:nvSpPr>
              <p:cNvPr id="149559" name="Rectangle 55"/>
              <p:cNvSpPr>
                <a:spLocks noChangeArrowheads="1"/>
              </p:cNvSpPr>
              <p:nvPr/>
            </p:nvSpPr>
            <p:spPr bwMode="auto">
              <a:xfrm>
                <a:off x="2690" y="1691"/>
                <a:ext cx="110"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a:solidFill>
                      <a:srgbClr val="C00000"/>
                    </a:solidFill>
                    <a:latin typeface="Times New Roman" panose="02020603050405020304" pitchFamily="18" charset="0"/>
                  </a:rPr>
                  <a:t>z</a:t>
                </a:r>
                <a:endParaRPr lang="en-US" altLang="zh-CN" sz="2000" i="1" dirty="0">
                  <a:solidFill>
                    <a:srgbClr val="C00000"/>
                  </a:solidFill>
                </a:endParaRPr>
              </a:p>
            </p:txBody>
          </p:sp>
          <p:sp>
            <p:nvSpPr>
              <p:cNvPr id="149560" name="Rectangle 56"/>
              <p:cNvSpPr>
                <a:spLocks noChangeArrowheads="1"/>
              </p:cNvSpPr>
              <p:nvPr/>
            </p:nvSpPr>
            <p:spPr bwMode="auto">
              <a:xfrm>
                <a:off x="2169" y="4261"/>
                <a:ext cx="144"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en-US" altLang="zh-CN" sz="2000" i="1" dirty="0">
                    <a:solidFill>
                      <a:srgbClr val="C00000"/>
                    </a:solidFill>
                    <a:latin typeface="Times New Roman" panose="02020603050405020304" pitchFamily="18" charset="0"/>
                  </a:rPr>
                  <a:t>x</a:t>
                </a:r>
                <a:endParaRPr lang="en-US" altLang="zh-CN" sz="2000" i="1" dirty="0">
                  <a:solidFill>
                    <a:srgbClr val="C00000"/>
                  </a:solidFill>
                </a:endParaRPr>
              </a:p>
            </p:txBody>
          </p:sp>
          <p:sp>
            <p:nvSpPr>
              <p:cNvPr id="149561" name="Rectangle 57"/>
              <p:cNvSpPr>
                <a:spLocks noChangeArrowheads="1"/>
              </p:cNvSpPr>
              <p:nvPr/>
            </p:nvSpPr>
            <p:spPr bwMode="auto">
              <a:xfrm>
                <a:off x="7658" y="4261"/>
                <a:ext cx="126"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a:solidFill>
                      <a:srgbClr val="C00000"/>
                    </a:solidFill>
                    <a:latin typeface="Times New Roman" panose="02020603050405020304" pitchFamily="18" charset="0"/>
                  </a:rPr>
                  <a:t>y</a:t>
                </a:r>
                <a:endParaRPr lang="en-US" altLang="zh-CN" sz="2000" i="1" dirty="0">
                  <a:solidFill>
                    <a:srgbClr val="C00000"/>
                  </a:solidFill>
                </a:endParaRPr>
              </a:p>
            </p:txBody>
          </p:sp>
          <p:sp>
            <p:nvSpPr>
              <p:cNvPr id="149562" name="Rectangle 58"/>
              <p:cNvSpPr>
                <a:spLocks noChangeArrowheads="1"/>
              </p:cNvSpPr>
              <p:nvPr/>
            </p:nvSpPr>
            <p:spPr bwMode="auto">
              <a:xfrm>
                <a:off x="2698" y="3972"/>
                <a:ext cx="20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a:solidFill>
                      <a:srgbClr val="000000"/>
                    </a:solidFill>
                    <a:latin typeface="Times New Roman" panose="02020603050405020304" pitchFamily="18" charset="0"/>
                  </a:rPr>
                  <a:t>O</a:t>
                </a:r>
                <a:endParaRPr lang="en-US" altLang="zh-CN" sz="2000"/>
              </a:p>
            </p:txBody>
          </p:sp>
          <p:sp>
            <p:nvSpPr>
              <p:cNvPr id="149563" name="Rectangle 59"/>
              <p:cNvSpPr>
                <a:spLocks noChangeArrowheads="1"/>
              </p:cNvSpPr>
              <p:nvPr/>
            </p:nvSpPr>
            <p:spPr bwMode="auto">
              <a:xfrm>
                <a:off x="6443" y="3049"/>
                <a:ext cx="27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a:solidFill>
                      <a:srgbClr val="000000"/>
                    </a:solidFill>
                    <a:latin typeface="Times New Roman" panose="02020603050405020304" pitchFamily="18" charset="0"/>
                  </a:rPr>
                  <a:t>O</a:t>
                </a:r>
                <a:r>
                  <a:rPr lang="en-US" altLang="zh-CN" sz="2000" baseline="-25000">
                    <a:solidFill>
                      <a:srgbClr val="000000"/>
                    </a:solidFill>
                    <a:latin typeface="Times New Roman" panose="02020603050405020304" pitchFamily="18" charset="0"/>
                  </a:rPr>
                  <a:t>s</a:t>
                </a:r>
                <a:endParaRPr lang="en-US" altLang="zh-CN" sz="2000"/>
              </a:p>
            </p:txBody>
          </p:sp>
          <p:sp>
            <p:nvSpPr>
              <p:cNvPr id="149564" name="Rectangle 60"/>
              <p:cNvSpPr>
                <a:spLocks noChangeArrowheads="1"/>
              </p:cNvSpPr>
              <p:nvPr/>
            </p:nvSpPr>
            <p:spPr bwMode="auto">
              <a:xfrm>
                <a:off x="6939" y="2127"/>
                <a:ext cx="141"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a:solidFill>
                      <a:srgbClr val="000000"/>
                    </a:solidFill>
                    <a:latin typeface="Times New Roman" panose="02020603050405020304" pitchFamily="18" charset="0"/>
                  </a:rPr>
                  <a:t>x</a:t>
                </a:r>
                <a:endParaRPr lang="en-US" altLang="zh-CN" sz="2000"/>
              </a:p>
            </p:txBody>
          </p:sp>
          <p:sp>
            <p:nvSpPr>
              <p:cNvPr id="149565" name="Rectangle 61"/>
              <p:cNvSpPr>
                <a:spLocks noChangeArrowheads="1"/>
              </p:cNvSpPr>
              <p:nvPr/>
            </p:nvSpPr>
            <p:spPr bwMode="auto">
              <a:xfrm>
                <a:off x="7046" y="2217"/>
                <a:ext cx="109"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a:solidFill>
                      <a:srgbClr val="000000"/>
                    </a:solidFill>
                    <a:latin typeface="Times New Roman" panose="02020603050405020304" pitchFamily="18" charset="0"/>
                  </a:rPr>
                  <a:t>s</a:t>
                </a:r>
                <a:endParaRPr lang="en-US" altLang="zh-CN" sz="2000"/>
              </a:p>
            </p:txBody>
          </p:sp>
          <p:sp>
            <p:nvSpPr>
              <p:cNvPr id="149566" name="Rectangle 62"/>
              <p:cNvSpPr>
                <a:spLocks noChangeArrowheads="1"/>
              </p:cNvSpPr>
              <p:nvPr/>
            </p:nvSpPr>
            <p:spPr bwMode="auto">
              <a:xfrm>
                <a:off x="5851" y="2082"/>
                <a:ext cx="14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a:solidFill>
                      <a:srgbClr val="000000"/>
                    </a:solidFill>
                    <a:latin typeface="Times New Roman" panose="02020603050405020304" pitchFamily="18" charset="0"/>
                  </a:rPr>
                  <a:t>y</a:t>
                </a:r>
                <a:endParaRPr lang="en-US" altLang="zh-CN" sz="2000"/>
              </a:p>
            </p:txBody>
          </p:sp>
          <p:sp>
            <p:nvSpPr>
              <p:cNvPr id="149567" name="Rectangle 63"/>
              <p:cNvSpPr>
                <a:spLocks noChangeArrowheads="1"/>
              </p:cNvSpPr>
              <p:nvPr/>
            </p:nvSpPr>
            <p:spPr bwMode="auto">
              <a:xfrm>
                <a:off x="5958" y="2174"/>
                <a:ext cx="108"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a:solidFill>
                      <a:srgbClr val="000000"/>
                    </a:solidFill>
                    <a:latin typeface="Times New Roman" panose="02020603050405020304" pitchFamily="18" charset="0"/>
                  </a:rPr>
                  <a:t>s</a:t>
                </a:r>
                <a:endParaRPr lang="en-US" altLang="zh-CN" sz="2000"/>
              </a:p>
            </p:txBody>
          </p:sp>
          <p:sp>
            <p:nvSpPr>
              <p:cNvPr id="149568" name="Rectangle 64"/>
              <p:cNvSpPr>
                <a:spLocks noChangeArrowheads="1"/>
              </p:cNvSpPr>
              <p:nvPr/>
            </p:nvSpPr>
            <p:spPr bwMode="auto">
              <a:xfrm>
                <a:off x="5582" y="2882"/>
                <a:ext cx="125"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a:solidFill>
                      <a:srgbClr val="000000"/>
                    </a:solidFill>
                    <a:latin typeface="Times New Roman" panose="02020603050405020304" pitchFamily="18" charset="0"/>
                  </a:rPr>
                  <a:t>z</a:t>
                </a:r>
                <a:endParaRPr lang="en-US" altLang="zh-CN" sz="2000"/>
              </a:p>
            </p:txBody>
          </p:sp>
          <p:sp>
            <p:nvSpPr>
              <p:cNvPr id="149569" name="Rectangle 65"/>
              <p:cNvSpPr>
                <a:spLocks noChangeArrowheads="1"/>
              </p:cNvSpPr>
              <p:nvPr/>
            </p:nvSpPr>
            <p:spPr bwMode="auto">
              <a:xfrm>
                <a:off x="5679" y="2972"/>
                <a:ext cx="109"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a:solidFill>
                      <a:srgbClr val="000000"/>
                    </a:solidFill>
                    <a:latin typeface="Times New Roman" panose="02020603050405020304" pitchFamily="18" charset="0"/>
                  </a:rPr>
                  <a:t>s</a:t>
                </a:r>
                <a:endParaRPr lang="en-US" altLang="zh-CN" sz="2000"/>
              </a:p>
            </p:txBody>
          </p:sp>
          <p:sp>
            <p:nvSpPr>
              <p:cNvPr id="149570" name="Freeform 66"/>
              <p:cNvSpPr>
                <a:spLocks/>
              </p:cNvSpPr>
              <p:nvPr/>
            </p:nvSpPr>
            <p:spPr bwMode="auto">
              <a:xfrm>
                <a:off x="2824" y="4274"/>
                <a:ext cx="301" cy="49"/>
              </a:xfrm>
              <a:custGeom>
                <a:avLst/>
                <a:gdLst>
                  <a:gd name="T0" fmla="*/ 0 w 301"/>
                  <a:gd name="T1" fmla="*/ 24 h 49"/>
                  <a:gd name="T2" fmla="*/ 301 w 301"/>
                  <a:gd name="T3" fmla="*/ 0 h 49"/>
                </a:gdLst>
                <a:ahLst/>
                <a:cxnLst>
                  <a:cxn ang="0">
                    <a:pos x="T0" y="T1"/>
                  </a:cxn>
                  <a:cxn ang="0">
                    <a:pos x="T2" y="T3"/>
                  </a:cxn>
                </a:cxnLst>
                <a:rect l="0" t="0" r="r" b="b"/>
                <a:pathLst>
                  <a:path w="301" h="49">
                    <a:moveTo>
                      <a:pt x="0" y="24"/>
                    </a:moveTo>
                    <a:cubicBezTo>
                      <a:pt x="129" y="49"/>
                      <a:pt x="242" y="40"/>
                      <a:pt x="301" y="0"/>
                    </a:cubicBezTo>
                  </a:path>
                </a:pathLst>
              </a:custGeom>
              <a:noFill/>
              <a:ln w="508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71" name="Freeform 67"/>
              <p:cNvSpPr>
                <a:spLocks/>
              </p:cNvSpPr>
              <p:nvPr/>
            </p:nvSpPr>
            <p:spPr bwMode="auto">
              <a:xfrm>
                <a:off x="3086" y="4187"/>
                <a:ext cx="81" cy="109"/>
              </a:xfrm>
              <a:custGeom>
                <a:avLst/>
                <a:gdLst>
                  <a:gd name="T0" fmla="*/ 0 w 81"/>
                  <a:gd name="T1" fmla="*/ 82 h 109"/>
                  <a:gd name="T2" fmla="*/ 81 w 81"/>
                  <a:gd name="T3" fmla="*/ 0 h 109"/>
                  <a:gd name="T4" fmla="*/ 72 w 81"/>
                  <a:gd name="T5" fmla="*/ 109 h 109"/>
                  <a:gd name="T6" fmla="*/ 0 w 81"/>
                  <a:gd name="T7" fmla="*/ 82 h 109"/>
                </a:gdLst>
                <a:ahLst/>
                <a:cxnLst>
                  <a:cxn ang="0">
                    <a:pos x="T0" y="T1"/>
                  </a:cxn>
                  <a:cxn ang="0">
                    <a:pos x="T2" y="T3"/>
                  </a:cxn>
                  <a:cxn ang="0">
                    <a:pos x="T4" y="T5"/>
                  </a:cxn>
                  <a:cxn ang="0">
                    <a:pos x="T6" y="T7"/>
                  </a:cxn>
                </a:cxnLst>
                <a:rect l="0" t="0" r="r" b="b"/>
                <a:pathLst>
                  <a:path w="81" h="109">
                    <a:moveTo>
                      <a:pt x="0" y="82"/>
                    </a:moveTo>
                    <a:lnTo>
                      <a:pt x="81" y="0"/>
                    </a:lnTo>
                    <a:lnTo>
                      <a:pt x="72" y="109"/>
                    </a:lnTo>
                    <a:lnTo>
                      <a:pt x="0"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9572" name="Freeform 68"/>
              <p:cNvSpPr>
                <a:spLocks/>
              </p:cNvSpPr>
              <p:nvPr/>
            </p:nvSpPr>
            <p:spPr bwMode="auto">
              <a:xfrm>
                <a:off x="5459" y="3200"/>
                <a:ext cx="126" cy="92"/>
              </a:xfrm>
              <a:custGeom>
                <a:avLst/>
                <a:gdLst>
                  <a:gd name="T0" fmla="*/ 0 w 223"/>
                  <a:gd name="T1" fmla="*/ 167 h 185"/>
                  <a:gd name="T2" fmla="*/ 148 w 223"/>
                  <a:gd name="T3" fmla="*/ 0 h 185"/>
                  <a:gd name="T4" fmla="*/ 223 w 223"/>
                  <a:gd name="T5" fmla="*/ 185 h 185"/>
                  <a:gd name="T6" fmla="*/ 0 w 223"/>
                  <a:gd name="T7" fmla="*/ 167 h 185"/>
                </a:gdLst>
                <a:ahLst/>
                <a:cxnLst>
                  <a:cxn ang="0">
                    <a:pos x="T0" y="T1"/>
                  </a:cxn>
                  <a:cxn ang="0">
                    <a:pos x="T2" y="T3"/>
                  </a:cxn>
                  <a:cxn ang="0">
                    <a:pos x="T4" y="T5"/>
                  </a:cxn>
                  <a:cxn ang="0">
                    <a:pos x="T6" y="T7"/>
                  </a:cxn>
                </a:cxnLst>
                <a:rect l="0" t="0" r="r" b="b"/>
                <a:pathLst>
                  <a:path w="223" h="185">
                    <a:moveTo>
                      <a:pt x="0" y="167"/>
                    </a:moveTo>
                    <a:lnTo>
                      <a:pt x="148" y="0"/>
                    </a:lnTo>
                    <a:cubicBezTo>
                      <a:pt x="143" y="70"/>
                      <a:pt x="170" y="138"/>
                      <a:pt x="223" y="185"/>
                    </a:cubicBezTo>
                    <a:lnTo>
                      <a:pt x="0" y="167"/>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49573" name="Freeform 69"/>
              <p:cNvSpPr>
                <a:spLocks/>
              </p:cNvSpPr>
              <p:nvPr/>
            </p:nvSpPr>
            <p:spPr bwMode="auto">
              <a:xfrm>
                <a:off x="6790" y="2351"/>
                <a:ext cx="112" cy="109"/>
              </a:xfrm>
              <a:custGeom>
                <a:avLst/>
                <a:gdLst>
                  <a:gd name="T0" fmla="*/ 199 w 199"/>
                  <a:gd name="T1" fmla="*/ 0 h 220"/>
                  <a:gd name="T2" fmla="*/ 160 w 199"/>
                  <a:gd name="T3" fmla="*/ 220 h 220"/>
                  <a:gd name="T4" fmla="*/ 0 w 199"/>
                  <a:gd name="T5" fmla="*/ 101 h 220"/>
                  <a:gd name="T6" fmla="*/ 0 w 199"/>
                  <a:gd name="T7" fmla="*/ 101 h 220"/>
                  <a:gd name="T8" fmla="*/ 199 w 199"/>
                  <a:gd name="T9" fmla="*/ 0 h 220"/>
                </a:gdLst>
                <a:ahLst/>
                <a:cxnLst>
                  <a:cxn ang="0">
                    <a:pos x="T0" y="T1"/>
                  </a:cxn>
                  <a:cxn ang="0">
                    <a:pos x="T2" y="T3"/>
                  </a:cxn>
                  <a:cxn ang="0">
                    <a:pos x="T4" y="T5"/>
                  </a:cxn>
                  <a:cxn ang="0">
                    <a:pos x="T6" y="T7"/>
                  </a:cxn>
                  <a:cxn ang="0">
                    <a:pos x="T8" y="T9"/>
                  </a:cxn>
                </a:cxnLst>
                <a:rect l="0" t="0" r="r" b="b"/>
                <a:pathLst>
                  <a:path w="199" h="220">
                    <a:moveTo>
                      <a:pt x="199" y="0"/>
                    </a:moveTo>
                    <a:lnTo>
                      <a:pt x="160" y="220"/>
                    </a:lnTo>
                    <a:cubicBezTo>
                      <a:pt x="128" y="158"/>
                      <a:pt x="69" y="113"/>
                      <a:pt x="0" y="101"/>
                    </a:cubicBezTo>
                    <a:lnTo>
                      <a:pt x="0" y="101"/>
                    </a:lnTo>
                    <a:lnTo>
                      <a:pt x="199" y="0"/>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49574" name="Freeform 70"/>
              <p:cNvSpPr>
                <a:spLocks/>
              </p:cNvSpPr>
              <p:nvPr/>
            </p:nvSpPr>
            <p:spPr bwMode="auto">
              <a:xfrm>
                <a:off x="6085" y="2337"/>
                <a:ext cx="103" cy="111"/>
              </a:xfrm>
              <a:custGeom>
                <a:avLst/>
                <a:gdLst>
                  <a:gd name="T0" fmla="*/ 13 w 183"/>
                  <a:gd name="T1" fmla="*/ 0 h 223"/>
                  <a:gd name="T2" fmla="*/ 183 w 183"/>
                  <a:gd name="T3" fmla="*/ 144 h 223"/>
                  <a:gd name="T4" fmla="*/ 0 w 183"/>
                  <a:gd name="T5" fmla="*/ 223 h 223"/>
                  <a:gd name="T6" fmla="*/ 13 w 183"/>
                  <a:gd name="T7" fmla="*/ 0 h 223"/>
                </a:gdLst>
                <a:ahLst/>
                <a:cxnLst>
                  <a:cxn ang="0">
                    <a:pos x="T0" y="T1"/>
                  </a:cxn>
                  <a:cxn ang="0">
                    <a:pos x="T2" y="T3"/>
                  </a:cxn>
                  <a:cxn ang="0">
                    <a:pos x="T4" y="T5"/>
                  </a:cxn>
                  <a:cxn ang="0">
                    <a:pos x="T6" y="T7"/>
                  </a:cxn>
                </a:cxnLst>
                <a:rect l="0" t="0" r="r" b="b"/>
                <a:pathLst>
                  <a:path w="183" h="223">
                    <a:moveTo>
                      <a:pt x="13" y="0"/>
                    </a:moveTo>
                    <a:lnTo>
                      <a:pt x="183" y="144"/>
                    </a:lnTo>
                    <a:cubicBezTo>
                      <a:pt x="113" y="140"/>
                      <a:pt x="45" y="169"/>
                      <a:pt x="0" y="223"/>
                    </a:cubicBezTo>
                    <a:lnTo>
                      <a:pt x="13" y="0"/>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49575" name="Freeform 71"/>
              <p:cNvSpPr>
                <a:spLocks/>
              </p:cNvSpPr>
              <p:nvPr/>
            </p:nvSpPr>
            <p:spPr bwMode="auto">
              <a:xfrm>
                <a:off x="3206" y="3946"/>
                <a:ext cx="77" cy="109"/>
              </a:xfrm>
              <a:custGeom>
                <a:avLst/>
                <a:gdLst>
                  <a:gd name="T0" fmla="*/ 72 w 77"/>
                  <a:gd name="T1" fmla="*/ 0 h 109"/>
                  <a:gd name="T2" fmla="*/ 77 w 77"/>
                  <a:gd name="T3" fmla="*/ 109 h 109"/>
                  <a:gd name="T4" fmla="*/ 0 w 77"/>
                  <a:gd name="T5" fmla="*/ 24 h 109"/>
                  <a:gd name="T6" fmla="*/ 72 w 77"/>
                  <a:gd name="T7" fmla="*/ 0 h 109"/>
                </a:gdLst>
                <a:ahLst/>
                <a:cxnLst>
                  <a:cxn ang="0">
                    <a:pos x="T0" y="T1"/>
                  </a:cxn>
                  <a:cxn ang="0">
                    <a:pos x="T2" y="T3"/>
                  </a:cxn>
                  <a:cxn ang="0">
                    <a:pos x="T4" y="T5"/>
                  </a:cxn>
                  <a:cxn ang="0">
                    <a:pos x="T6" y="T7"/>
                  </a:cxn>
                </a:cxnLst>
                <a:rect l="0" t="0" r="r" b="b"/>
                <a:pathLst>
                  <a:path w="77" h="109">
                    <a:moveTo>
                      <a:pt x="72" y="0"/>
                    </a:moveTo>
                    <a:lnTo>
                      <a:pt x="77" y="109"/>
                    </a:lnTo>
                    <a:lnTo>
                      <a:pt x="0" y="24"/>
                    </a:lnTo>
                    <a:lnTo>
                      <a:pt x="7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9576" name="Group 72"/>
              <p:cNvGrpSpPr>
                <a:grpSpLocks/>
              </p:cNvGrpSpPr>
              <p:nvPr/>
            </p:nvGrpSpPr>
            <p:grpSpPr bwMode="auto">
              <a:xfrm>
                <a:off x="2369" y="1826"/>
                <a:ext cx="5298" cy="2927"/>
                <a:chOff x="2369" y="1826"/>
                <a:chExt cx="5298" cy="2927"/>
              </a:xfrm>
            </p:grpSpPr>
            <p:sp>
              <p:nvSpPr>
                <p:cNvPr id="149577" name="Line 73"/>
                <p:cNvSpPr>
                  <a:spLocks noChangeShapeType="1"/>
                </p:cNvSpPr>
                <p:nvPr/>
              </p:nvSpPr>
              <p:spPr bwMode="auto">
                <a:xfrm>
                  <a:off x="2989" y="4153"/>
                  <a:ext cx="4678" cy="0"/>
                </a:xfrm>
                <a:prstGeom prst="line">
                  <a:avLst/>
                </a:prstGeom>
                <a:noFill/>
                <a:ln w="1651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78" name="Line 74"/>
                <p:cNvSpPr>
                  <a:spLocks noChangeShapeType="1"/>
                </p:cNvSpPr>
                <p:nvPr/>
              </p:nvSpPr>
              <p:spPr bwMode="auto">
                <a:xfrm flipV="1">
                  <a:off x="2989" y="1826"/>
                  <a:ext cx="0" cy="2327"/>
                </a:xfrm>
                <a:prstGeom prst="line">
                  <a:avLst/>
                </a:prstGeom>
                <a:noFill/>
                <a:ln w="1651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79" name="Line 75"/>
                <p:cNvSpPr>
                  <a:spLocks noChangeShapeType="1"/>
                </p:cNvSpPr>
                <p:nvPr/>
              </p:nvSpPr>
              <p:spPr bwMode="auto">
                <a:xfrm flipH="1">
                  <a:off x="2369" y="4153"/>
                  <a:ext cx="620" cy="547"/>
                </a:xfrm>
                <a:prstGeom prst="line">
                  <a:avLst/>
                </a:prstGeom>
                <a:noFill/>
                <a:ln w="1651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80" name="Line 76"/>
                <p:cNvSpPr>
                  <a:spLocks noChangeShapeType="1"/>
                </p:cNvSpPr>
                <p:nvPr/>
              </p:nvSpPr>
              <p:spPr bwMode="auto">
                <a:xfrm flipV="1">
                  <a:off x="3006" y="2952"/>
                  <a:ext cx="3385" cy="1201"/>
                </a:xfrm>
                <a:prstGeom prst="line">
                  <a:avLst/>
                </a:prstGeom>
                <a:noFill/>
                <a:ln w="508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81" name="Line 77"/>
                <p:cNvSpPr>
                  <a:spLocks noChangeShapeType="1"/>
                </p:cNvSpPr>
                <p:nvPr/>
              </p:nvSpPr>
              <p:spPr bwMode="auto">
                <a:xfrm>
                  <a:off x="2972" y="4153"/>
                  <a:ext cx="3419" cy="600"/>
                </a:xfrm>
                <a:prstGeom prst="line">
                  <a:avLst/>
                </a:prstGeom>
                <a:noFill/>
                <a:ln w="508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82" name="Line 78"/>
                <p:cNvSpPr>
                  <a:spLocks noChangeShapeType="1"/>
                </p:cNvSpPr>
                <p:nvPr/>
              </p:nvSpPr>
              <p:spPr bwMode="auto">
                <a:xfrm>
                  <a:off x="6383" y="2955"/>
                  <a:ext cx="8" cy="1798"/>
                </a:xfrm>
                <a:prstGeom prst="line">
                  <a:avLst/>
                </a:prstGeom>
                <a:noFill/>
                <a:ln w="508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83" name="Line 79"/>
                <p:cNvSpPr>
                  <a:spLocks noChangeShapeType="1"/>
                </p:cNvSpPr>
                <p:nvPr/>
              </p:nvSpPr>
              <p:spPr bwMode="auto">
                <a:xfrm flipH="1">
                  <a:off x="5538" y="2957"/>
                  <a:ext cx="840" cy="297"/>
                </a:xfrm>
                <a:prstGeom prst="line">
                  <a:avLst/>
                </a:prstGeom>
                <a:noFill/>
                <a:ln w="1651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84" name="Line 80"/>
                <p:cNvSpPr>
                  <a:spLocks noChangeShapeType="1"/>
                </p:cNvSpPr>
                <p:nvPr/>
              </p:nvSpPr>
              <p:spPr bwMode="auto">
                <a:xfrm flipV="1">
                  <a:off x="6380" y="2412"/>
                  <a:ext cx="471" cy="560"/>
                </a:xfrm>
                <a:prstGeom prst="line">
                  <a:avLst/>
                </a:prstGeom>
                <a:noFill/>
                <a:ln w="1651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85" name="Line 81"/>
                <p:cNvSpPr>
                  <a:spLocks noChangeShapeType="1"/>
                </p:cNvSpPr>
                <p:nvPr/>
              </p:nvSpPr>
              <p:spPr bwMode="auto">
                <a:xfrm flipH="1" flipV="1">
                  <a:off x="6126" y="2406"/>
                  <a:ext cx="265" cy="546"/>
                </a:xfrm>
                <a:prstGeom prst="line">
                  <a:avLst/>
                </a:prstGeom>
                <a:noFill/>
                <a:ln w="1651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86" name="Freeform 82"/>
                <p:cNvSpPr>
                  <a:spLocks/>
                </p:cNvSpPr>
                <p:nvPr/>
              </p:nvSpPr>
              <p:spPr bwMode="auto">
                <a:xfrm>
                  <a:off x="2989" y="3867"/>
                  <a:ext cx="257" cy="99"/>
                </a:xfrm>
                <a:custGeom>
                  <a:avLst/>
                  <a:gdLst>
                    <a:gd name="T0" fmla="*/ 0 w 257"/>
                    <a:gd name="T1" fmla="*/ 0 h 99"/>
                    <a:gd name="T2" fmla="*/ 257 w 257"/>
                    <a:gd name="T3" fmla="*/ 99 h 99"/>
                  </a:gdLst>
                  <a:ahLst/>
                  <a:cxnLst>
                    <a:cxn ang="0">
                      <a:pos x="T0" y="T1"/>
                    </a:cxn>
                    <a:cxn ang="0">
                      <a:pos x="T2" y="T3"/>
                    </a:cxn>
                  </a:cxnLst>
                  <a:rect l="0" t="0" r="r" b="b"/>
                  <a:pathLst>
                    <a:path w="257" h="99">
                      <a:moveTo>
                        <a:pt x="0" y="0"/>
                      </a:moveTo>
                      <a:cubicBezTo>
                        <a:pt x="107" y="1"/>
                        <a:pt x="205" y="38"/>
                        <a:pt x="257" y="99"/>
                      </a:cubicBezTo>
                    </a:path>
                  </a:pathLst>
                </a:custGeom>
                <a:noFill/>
                <a:ln w="508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49587" name="Group 83"/>
                <p:cNvGrpSpPr>
                  <a:grpSpLocks/>
                </p:cNvGrpSpPr>
                <p:nvPr/>
              </p:nvGrpSpPr>
              <p:grpSpPr bwMode="auto">
                <a:xfrm>
                  <a:off x="2736" y="3564"/>
                  <a:ext cx="401" cy="1180"/>
                  <a:chOff x="2532" y="3578"/>
                  <a:chExt cx="401" cy="1180"/>
                </a:xfrm>
              </p:grpSpPr>
              <p:sp>
                <p:nvSpPr>
                  <p:cNvPr id="149588" name="Text Box 84"/>
                  <p:cNvSpPr txBox="1">
                    <a:spLocks noChangeArrowheads="1"/>
                  </p:cNvSpPr>
                  <p:nvPr/>
                </p:nvSpPr>
                <p:spPr bwMode="auto">
                  <a:xfrm>
                    <a:off x="2532" y="4290"/>
                    <a:ext cx="36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2000" i="1">
                        <a:latin typeface="Times New Roman" panose="02020603050405020304" pitchFamily="18" charset="0"/>
                      </a:rPr>
                      <a:t>θ</a:t>
                    </a:r>
                    <a:endParaRPr lang="en-US" altLang="zh-CN" sz="2000"/>
                  </a:p>
                </p:txBody>
              </p:sp>
              <p:sp>
                <p:nvSpPr>
                  <p:cNvPr id="149589" name="Text Box 85"/>
                  <p:cNvSpPr txBox="1">
                    <a:spLocks noChangeArrowheads="1"/>
                  </p:cNvSpPr>
                  <p:nvPr/>
                </p:nvSpPr>
                <p:spPr bwMode="auto">
                  <a:xfrm>
                    <a:off x="2730" y="3578"/>
                    <a:ext cx="203" cy="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just"/>
                    <a:endParaRPr lang="zh-CN" altLang="zh-CN" sz="2000"/>
                  </a:p>
                </p:txBody>
              </p:sp>
            </p:grpSp>
          </p:grpSp>
        </p:grpSp>
      </p:grpSp>
      <p:sp>
        <p:nvSpPr>
          <p:cNvPr id="149506" name="Rectangle 2"/>
          <p:cNvSpPr>
            <a:spLocks noChangeArrowheads="1"/>
          </p:cNvSpPr>
          <p:nvPr/>
        </p:nvSpPr>
        <p:spPr bwMode="auto">
          <a:xfrm>
            <a:off x="941442" y="527501"/>
            <a:ext cx="7169341" cy="433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latin typeface="Arial" panose="020B0604020202020204" pitchFamily="34" charset="0"/>
                <a:ea typeface="楷体_GB2312" pitchFamily="49" charset="-122"/>
              </a:defRPr>
            </a:lvl1pPr>
            <a:lvl2pPr algn="ctr">
              <a:defRPr sz="4400" b="1">
                <a:solidFill>
                  <a:schemeClr val="tx2"/>
                </a:solidFill>
                <a:latin typeface="Arial" panose="020B0604020202020204" pitchFamily="34" charset="0"/>
                <a:ea typeface="楷体_GB2312" pitchFamily="49" charset="-122"/>
              </a:defRPr>
            </a:lvl2pPr>
            <a:lvl3pPr algn="ctr">
              <a:defRPr sz="4400" b="1">
                <a:solidFill>
                  <a:schemeClr val="tx2"/>
                </a:solidFill>
                <a:latin typeface="Arial" panose="020B0604020202020204" pitchFamily="34" charset="0"/>
                <a:ea typeface="楷体_GB2312" pitchFamily="49" charset="-122"/>
              </a:defRPr>
            </a:lvl3pPr>
            <a:lvl4pPr algn="ctr">
              <a:defRPr sz="4400" b="1">
                <a:solidFill>
                  <a:schemeClr val="tx2"/>
                </a:solidFill>
                <a:latin typeface="Arial" panose="020B0604020202020204" pitchFamily="34" charset="0"/>
                <a:ea typeface="楷体_GB2312" pitchFamily="49" charset="-122"/>
              </a:defRPr>
            </a:lvl4pPr>
            <a:lvl5pPr algn="ctr">
              <a:defRPr sz="4400" b="1">
                <a:solidFill>
                  <a:schemeClr val="tx2"/>
                </a:solidFill>
                <a:latin typeface="Arial" panose="020B0604020202020204" pitchFamily="34" charset="0"/>
                <a:ea typeface="楷体_GB2312"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楷体_GB2312" pitchFamily="49" charset="-122"/>
              </a:defRPr>
            </a:lvl9pPr>
          </a:lstStyle>
          <a:p>
            <a:pPr algn="l"/>
            <a:r>
              <a:rPr lang="en-US" altLang="zh-CN" sz="3200" b="0">
                <a:solidFill>
                  <a:schemeClr val="tx1"/>
                </a:solidFill>
                <a:ea typeface="黑体" panose="02010609060101010101" pitchFamily="49" charset="-122"/>
              </a:rPr>
              <a:t>6.2.2 </a:t>
            </a:r>
            <a:r>
              <a:rPr lang="zh-CN" altLang="en-US" sz="3200" b="0">
                <a:solidFill>
                  <a:schemeClr val="tx1"/>
                </a:solidFill>
                <a:ea typeface="黑体" panose="02010609060101010101" pitchFamily="49" charset="-122"/>
              </a:rPr>
              <a:t>世界坐标系到观察坐标系的变换</a:t>
            </a:r>
          </a:p>
        </p:txBody>
      </p:sp>
      <p:sp>
        <p:nvSpPr>
          <p:cNvPr id="149507" name="Rectangle 3"/>
          <p:cNvSpPr>
            <a:spLocks noChangeArrowheads="1"/>
          </p:cNvSpPr>
          <p:nvPr/>
        </p:nvSpPr>
        <p:spPr bwMode="auto">
          <a:xfrm>
            <a:off x="466725" y="1144588"/>
            <a:ext cx="3671888"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latin typeface="Arial" panose="020B0604020202020204" pitchFamily="34" charset="0"/>
                <a:ea typeface="楷体_GB2312" pitchFamily="49" charset="-122"/>
              </a:defRPr>
            </a:lvl1pPr>
            <a:lvl2pPr algn="ctr">
              <a:defRPr sz="4400" b="1">
                <a:solidFill>
                  <a:schemeClr val="tx2"/>
                </a:solidFill>
                <a:latin typeface="Arial" panose="020B0604020202020204" pitchFamily="34" charset="0"/>
                <a:ea typeface="楷体_GB2312" pitchFamily="49" charset="-122"/>
              </a:defRPr>
            </a:lvl2pPr>
            <a:lvl3pPr algn="ctr">
              <a:defRPr sz="4400" b="1">
                <a:solidFill>
                  <a:schemeClr val="tx2"/>
                </a:solidFill>
                <a:latin typeface="Arial" panose="020B0604020202020204" pitchFamily="34" charset="0"/>
                <a:ea typeface="楷体_GB2312" pitchFamily="49" charset="-122"/>
              </a:defRPr>
            </a:lvl3pPr>
            <a:lvl4pPr algn="ctr">
              <a:defRPr sz="4400" b="1">
                <a:solidFill>
                  <a:schemeClr val="tx2"/>
                </a:solidFill>
                <a:latin typeface="Arial" panose="020B0604020202020204" pitchFamily="34" charset="0"/>
                <a:ea typeface="楷体_GB2312" pitchFamily="49" charset="-122"/>
              </a:defRPr>
            </a:lvl4pPr>
            <a:lvl5pPr algn="ctr">
              <a:defRPr sz="4400" b="1">
                <a:solidFill>
                  <a:schemeClr val="tx2"/>
                </a:solidFill>
                <a:latin typeface="Arial" panose="020B0604020202020204" pitchFamily="34" charset="0"/>
                <a:ea typeface="楷体_GB2312"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楷体_GB2312" pitchFamily="49" charset="-122"/>
              </a:defRPr>
            </a:lvl9pPr>
          </a:lstStyle>
          <a:p>
            <a:pPr algn="l"/>
            <a:r>
              <a:rPr lang="zh-CN" altLang="en-US" sz="2800" b="0" dirty="0">
                <a:solidFill>
                  <a:srgbClr val="0000FF"/>
                </a:solidFill>
                <a:ea typeface="黑体" panose="02010609060101010101" pitchFamily="49" charset="-122"/>
              </a:rPr>
              <a:t>（</a:t>
            </a:r>
            <a:r>
              <a:rPr lang="en-US" altLang="zh-CN" sz="2800" b="0" dirty="0">
                <a:solidFill>
                  <a:srgbClr val="0000FF"/>
                </a:solidFill>
                <a:ea typeface="黑体" panose="02010609060101010101" pitchFamily="49" charset="-122"/>
              </a:rPr>
              <a:t>2</a:t>
            </a:r>
            <a:r>
              <a:rPr lang="zh-CN" altLang="en-US" sz="2800" b="0" dirty="0">
                <a:solidFill>
                  <a:srgbClr val="0000FF"/>
                </a:solidFill>
                <a:ea typeface="黑体" panose="02010609060101010101" pitchFamily="49" charset="-122"/>
              </a:rPr>
              <a:t>）变换过程</a:t>
            </a:r>
          </a:p>
        </p:txBody>
      </p:sp>
      <p:sp>
        <p:nvSpPr>
          <p:cNvPr id="149508" name="Rectangle 4"/>
          <p:cNvSpPr>
            <a:spLocks noChangeArrowheads="1"/>
          </p:cNvSpPr>
          <p:nvPr/>
        </p:nvSpPr>
        <p:spPr bwMode="auto">
          <a:xfrm>
            <a:off x="0" y="3071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9509" name="Text Box 5"/>
          <p:cNvSpPr txBox="1">
            <a:spLocks noChangeArrowheads="1"/>
          </p:cNvSpPr>
          <p:nvPr/>
        </p:nvSpPr>
        <p:spPr bwMode="auto">
          <a:xfrm>
            <a:off x="827088" y="1557338"/>
            <a:ext cx="4484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a:solidFill>
                  <a:srgbClr val="C00000"/>
                </a:solidFill>
              </a:rPr>
              <a:t>④</a:t>
            </a:r>
            <a:r>
              <a:rPr lang="zh-CN" altLang="en-US" sz="2400" b="1" dirty="0">
                <a:solidFill>
                  <a:srgbClr val="C00000"/>
                </a:solidFill>
                <a:latin typeface="Times New Roman" panose="02020603050405020304" pitchFamily="18" charset="0"/>
                <a:cs typeface="Times New Roman" panose="02020603050405020304" pitchFamily="18" charset="0"/>
              </a:rPr>
              <a:t>关于</a:t>
            </a:r>
            <a:r>
              <a:rPr lang="en-US" altLang="zh-CN" sz="2400" b="1" i="1" dirty="0">
                <a:solidFill>
                  <a:srgbClr val="C00000"/>
                </a:solidFill>
                <a:latin typeface="Times New Roman" panose="02020603050405020304" pitchFamily="18" charset="0"/>
                <a:cs typeface="Times New Roman" panose="02020603050405020304" pitchFamily="18" charset="0"/>
              </a:rPr>
              <a:t>y</a:t>
            </a:r>
            <a:r>
              <a:rPr lang="en-US" altLang="zh-CN" sz="2400" b="1" baseline="-25000" dirty="0">
                <a:solidFill>
                  <a:srgbClr val="C00000"/>
                </a:solidFill>
                <a:latin typeface="Times New Roman" panose="02020603050405020304" pitchFamily="18" charset="0"/>
                <a:cs typeface="Times New Roman" panose="02020603050405020304" pitchFamily="18" charset="0"/>
              </a:rPr>
              <a:t>3</a:t>
            </a:r>
            <a:r>
              <a:rPr lang="en-US" altLang="zh-CN" sz="2400" b="1" i="1" dirty="0">
                <a:solidFill>
                  <a:srgbClr val="C00000"/>
                </a:solidFill>
                <a:latin typeface="Times New Roman" panose="02020603050405020304" pitchFamily="18" charset="0"/>
                <a:cs typeface="Times New Roman" panose="02020603050405020304" pitchFamily="18" charset="0"/>
              </a:rPr>
              <a:t>O</a:t>
            </a:r>
            <a:r>
              <a:rPr lang="en-US" altLang="zh-CN" sz="2400" b="1" baseline="-25000" dirty="0">
                <a:solidFill>
                  <a:srgbClr val="C00000"/>
                </a:solidFill>
                <a:latin typeface="Times New Roman" panose="02020603050405020304" pitchFamily="18" charset="0"/>
                <a:cs typeface="Times New Roman" panose="02020603050405020304" pitchFamily="18" charset="0"/>
              </a:rPr>
              <a:t>3</a:t>
            </a:r>
            <a:r>
              <a:rPr lang="en-US" altLang="zh-CN" sz="2400" b="1" i="1" dirty="0">
                <a:solidFill>
                  <a:srgbClr val="C00000"/>
                </a:solidFill>
                <a:latin typeface="Times New Roman" panose="02020603050405020304" pitchFamily="18" charset="0"/>
                <a:cs typeface="Times New Roman" panose="02020603050405020304" pitchFamily="18" charset="0"/>
              </a:rPr>
              <a:t>z</a:t>
            </a:r>
            <a:r>
              <a:rPr lang="en-US" altLang="zh-CN" sz="2400" b="1" baseline="-25000" dirty="0">
                <a:solidFill>
                  <a:srgbClr val="C00000"/>
                </a:solidFill>
                <a:latin typeface="Times New Roman" panose="02020603050405020304" pitchFamily="18" charset="0"/>
                <a:cs typeface="Times New Roman" panose="02020603050405020304" pitchFamily="18" charset="0"/>
              </a:rPr>
              <a:t>3</a:t>
            </a:r>
            <a:r>
              <a:rPr lang="zh-CN" altLang="en-US" sz="2400" b="1" dirty="0">
                <a:solidFill>
                  <a:srgbClr val="C00000"/>
                </a:solidFill>
                <a:latin typeface="Times New Roman" panose="02020603050405020304" pitchFamily="18" charset="0"/>
                <a:cs typeface="Times New Roman" panose="02020603050405020304" pitchFamily="18" charset="0"/>
              </a:rPr>
              <a:t>面的反射变换</a:t>
            </a:r>
          </a:p>
        </p:txBody>
      </p:sp>
      <p:sp>
        <p:nvSpPr>
          <p:cNvPr id="149510" name="Rectangle 6"/>
          <p:cNvSpPr>
            <a:spLocks noChangeArrowheads="1"/>
          </p:cNvSpPr>
          <p:nvPr/>
        </p:nvSpPr>
        <p:spPr bwMode="auto">
          <a:xfrm>
            <a:off x="0" y="3352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9511" name="Object 7"/>
          <p:cNvGraphicFramePr>
            <a:graphicFrameLocks noChangeAspect="1"/>
          </p:cNvGraphicFramePr>
          <p:nvPr/>
        </p:nvGraphicFramePr>
        <p:xfrm>
          <a:off x="4572000" y="4652963"/>
          <a:ext cx="234950" cy="288925"/>
        </p:xfrm>
        <a:graphic>
          <a:graphicData uri="http://schemas.openxmlformats.org/presentationml/2006/ole">
            <mc:AlternateContent xmlns:mc="http://schemas.openxmlformats.org/markup-compatibility/2006">
              <mc:Choice xmlns:v="urn:schemas-microsoft-com:vml" Requires="v">
                <p:oleObj spid="_x0000_s41085" name="公式" r:id="rId3" imgW="139579" imgH="164957" progId="Equation.3">
                  <p:embed/>
                </p:oleObj>
              </mc:Choice>
              <mc:Fallback>
                <p:oleObj name="公式" r:id="rId3" imgW="139579" imgH="16495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652963"/>
                        <a:ext cx="234950" cy="28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9512" name="Rectangle 8"/>
          <p:cNvSpPr>
            <a:spLocks noChangeArrowheads="1"/>
          </p:cNvSpPr>
          <p:nvPr/>
        </p:nvSpPr>
        <p:spPr bwMode="auto">
          <a:xfrm>
            <a:off x="0" y="2971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9550" name="Object 46"/>
          <p:cNvGraphicFramePr>
            <a:graphicFrameLocks noChangeAspect="1"/>
          </p:cNvGraphicFramePr>
          <p:nvPr/>
        </p:nvGraphicFramePr>
        <p:xfrm>
          <a:off x="5724525" y="4292600"/>
          <a:ext cx="254000" cy="287338"/>
        </p:xfrm>
        <a:graphic>
          <a:graphicData uri="http://schemas.openxmlformats.org/presentationml/2006/ole">
            <mc:AlternateContent xmlns:mc="http://schemas.openxmlformats.org/markup-compatibility/2006">
              <mc:Choice xmlns:v="urn:schemas-microsoft-com:vml" Requires="v">
                <p:oleObj spid="_x0000_s41086" name="公式" r:id="rId5" imgW="152280" imgH="164880" progId="Equation.3">
                  <p:embed/>
                </p:oleObj>
              </mc:Choice>
              <mc:Fallback>
                <p:oleObj name="公式" r:id="rId5" imgW="152280" imgH="1648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4525" y="4292600"/>
                        <a:ext cx="254000" cy="287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9552" name="Rectangle 48"/>
          <p:cNvSpPr>
            <a:spLocks noChangeArrowheads="1"/>
          </p:cNvSpPr>
          <p:nvPr/>
        </p:nvSpPr>
        <p:spPr bwMode="auto">
          <a:xfrm>
            <a:off x="0" y="2971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9551" name="Object 47"/>
          <p:cNvGraphicFramePr>
            <a:graphicFrameLocks noChangeAspect="1"/>
          </p:cNvGraphicFramePr>
          <p:nvPr/>
        </p:nvGraphicFramePr>
        <p:xfrm>
          <a:off x="1042988" y="1989138"/>
          <a:ext cx="2520950" cy="1692275"/>
        </p:xfrm>
        <a:graphic>
          <a:graphicData uri="http://schemas.openxmlformats.org/presentationml/2006/ole">
            <mc:AlternateContent xmlns:mc="http://schemas.openxmlformats.org/markup-compatibility/2006">
              <mc:Choice xmlns:v="urn:schemas-microsoft-com:vml" Requires="v">
                <p:oleObj spid="_x0000_s41087" name="公式" r:id="rId7" imgW="1358900" imgH="914400" progId="Equation.3">
                  <p:embed/>
                </p:oleObj>
              </mc:Choice>
              <mc:Fallback>
                <p:oleObj name="公式" r:id="rId7" imgW="1358900" imgH="914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988" y="1989138"/>
                        <a:ext cx="2520950" cy="169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970492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67" name="Rectangle 39"/>
          <p:cNvSpPr>
            <a:spLocks noChangeArrowheads="1"/>
          </p:cNvSpPr>
          <p:nvPr/>
        </p:nvSpPr>
        <p:spPr bwMode="auto">
          <a:xfrm>
            <a:off x="968829" y="549275"/>
            <a:ext cx="7315200"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latin typeface="Arial" panose="020B0604020202020204" pitchFamily="34" charset="0"/>
                <a:ea typeface="楷体_GB2312" pitchFamily="49" charset="-122"/>
              </a:defRPr>
            </a:lvl1pPr>
            <a:lvl2pPr algn="ctr">
              <a:defRPr sz="4400" b="1">
                <a:solidFill>
                  <a:schemeClr val="tx2"/>
                </a:solidFill>
                <a:latin typeface="Arial" panose="020B0604020202020204" pitchFamily="34" charset="0"/>
                <a:ea typeface="楷体_GB2312" pitchFamily="49" charset="-122"/>
              </a:defRPr>
            </a:lvl2pPr>
            <a:lvl3pPr algn="ctr">
              <a:defRPr sz="4400" b="1">
                <a:solidFill>
                  <a:schemeClr val="tx2"/>
                </a:solidFill>
                <a:latin typeface="Arial" panose="020B0604020202020204" pitchFamily="34" charset="0"/>
                <a:ea typeface="楷体_GB2312" pitchFamily="49" charset="-122"/>
              </a:defRPr>
            </a:lvl3pPr>
            <a:lvl4pPr algn="ctr">
              <a:defRPr sz="4400" b="1">
                <a:solidFill>
                  <a:schemeClr val="tx2"/>
                </a:solidFill>
                <a:latin typeface="Arial" panose="020B0604020202020204" pitchFamily="34" charset="0"/>
                <a:ea typeface="楷体_GB2312" pitchFamily="49" charset="-122"/>
              </a:defRPr>
            </a:lvl4pPr>
            <a:lvl5pPr algn="ctr">
              <a:defRPr sz="4400" b="1">
                <a:solidFill>
                  <a:schemeClr val="tx2"/>
                </a:solidFill>
                <a:latin typeface="Arial" panose="020B0604020202020204" pitchFamily="34" charset="0"/>
                <a:ea typeface="楷体_GB2312"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楷体_GB2312" pitchFamily="49" charset="-122"/>
              </a:defRPr>
            </a:lvl9pPr>
          </a:lstStyle>
          <a:p>
            <a:pPr algn="l"/>
            <a:r>
              <a:rPr lang="en-US" altLang="zh-CN" sz="3200" b="0" dirty="0">
                <a:solidFill>
                  <a:schemeClr val="tx1"/>
                </a:solidFill>
                <a:ea typeface="黑体" panose="02010609060101010101" pitchFamily="49" charset="-122"/>
              </a:rPr>
              <a:t>6.2.2 </a:t>
            </a:r>
            <a:r>
              <a:rPr lang="zh-CN" altLang="en-US" sz="3200" b="0" dirty="0">
                <a:solidFill>
                  <a:schemeClr val="tx1"/>
                </a:solidFill>
                <a:ea typeface="黑体" panose="02010609060101010101" pitchFamily="49" charset="-122"/>
              </a:rPr>
              <a:t>世界坐标系到观察坐标系的变换</a:t>
            </a:r>
          </a:p>
        </p:txBody>
      </p:sp>
      <p:sp>
        <p:nvSpPr>
          <p:cNvPr id="150568" name="Rectangle 40"/>
          <p:cNvSpPr>
            <a:spLocks noChangeArrowheads="1"/>
          </p:cNvSpPr>
          <p:nvPr/>
        </p:nvSpPr>
        <p:spPr bwMode="auto">
          <a:xfrm>
            <a:off x="466725" y="1144588"/>
            <a:ext cx="3671888"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latin typeface="Arial" panose="020B0604020202020204" pitchFamily="34" charset="0"/>
                <a:ea typeface="楷体_GB2312" pitchFamily="49" charset="-122"/>
              </a:defRPr>
            </a:lvl1pPr>
            <a:lvl2pPr algn="ctr">
              <a:defRPr sz="4400" b="1">
                <a:solidFill>
                  <a:schemeClr val="tx2"/>
                </a:solidFill>
                <a:latin typeface="Arial" panose="020B0604020202020204" pitchFamily="34" charset="0"/>
                <a:ea typeface="楷体_GB2312" pitchFamily="49" charset="-122"/>
              </a:defRPr>
            </a:lvl2pPr>
            <a:lvl3pPr algn="ctr">
              <a:defRPr sz="4400" b="1">
                <a:solidFill>
                  <a:schemeClr val="tx2"/>
                </a:solidFill>
                <a:latin typeface="Arial" panose="020B0604020202020204" pitchFamily="34" charset="0"/>
                <a:ea typeface="楷体_GB2312" pitchFamily="49" charset="-122"/>
              </a:defRPr>
            </a:lvl3pPr>
            <a:lvl4pPr algn="ctr">
              <a:defRPr sz="4400" b="1">
                <a:solidFill>
                  <a:schemeClr val="tx2"/>
                </a:solidFill>
                <a:latin typeface="Arial" panose="020B0604020202020204" pitchFamily="34" charset="0"/>
                <a:ea typeface="楷体_GB2312" pitchFamily="49" charset="-122"/>
              </a:defRPr>
            </a:lvl4pPr>
            <a:lvl5pPr algn="ctr">
              <a:defRPr sz="4400" b="1">
                <a:solidFill>
                  <a:schemeClr val="tx2"/>
                </a:solidFill>
                <a:latin typeface="Arial" panose="020B0604020202020204" pitchFamily="34" charset="0"/>
                <a:ea typeface="楷体_GB2312"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楷体_GB2312" pitchFamily="49" charset="-122"/>
              </a:defRPr>
            </a:lvl9pPr>
          </a:lstStyle>
          <a:p>
            <a:pPr algn="l"/>
            <a:r>
              <a:rPr lang="zh-CN" altLang="en-US" sz="2800" b="0">
                <a:solidFill>
                  <a:srgbClr val="0000FF"/>
                </a:solidFill>
                <a:ea typeface="黑体" panose="02010609060101010101" pitchFamily="49" charset="-122"/>
              </a:rPr>
              <a:t>（</a:t>
            </a:r>
            <a:r>
              <a:rPr lang="en-US" altLang="zh-CN" sz="2800" b="0">
                <a:solidFill>
                  <a:srgbClr val="0000FF"/>
                </a:solidFill>
                <a:ea typeface="黑体" panose="02010609060101010101" pitchFamily="49" charset="-122"/>
              </a:rPr>
              <a:t>2</a:t>
            </a:r>
            <a:r>
              <a:rPr lang="zh-CN" altLang="en-US" sz="2800" b="0">
                <a:solidFill>
                  <a:srgbClr val="0000FF"/>
                </a:solidFill>
                <a:ea typeface="黑体" panose="02010609060101010101" pitchFamily="49" charset="-122"/>
              </a:rPr>
              <a:t>）变换过程</a:t>
            </a:r>
          </a:p>
        </p:txBody>
      </p:sp>
      <p:sp>
        <p:nvSpPr>
          <p:cNvPr id="150569" name="Rectangle 41"/>
          <p:cNvSpPr>
            <a:spLocks noChangeArrowheads="1"/>
          </p:cNvSpPr>
          <p:nvPr/>
        </p:nvSpPr>
        <p:spPr bwMode="auto">
          <a:xfrm>
            <a:off x="0" y="3071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0570" name="Text Box 42"/>
          <p:cNvSpPr txBox="1">
            <a:spLocks noChangeArrowheads="1"/>
          </p:cNvSpPr>
          <p:nvPr/>
        </p:nvSpPr>
        <p:spPr bwMode="auto">
          <a:xfrm>
            <a:off x="827088" y="1557338"/>
            <a:ext cx="469196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b="1" dirty="0">
                <a:solidFill>
                  <a:srgbClr val="C00000"/>
                </a:solidFill>
              </a:rPr>
              <a:t>综合变换矩阵为（</a:t>
            </a:r>
            <a:r>
              <a:rPr lang="en-US" altLang="zh-CN" b="1" dirty="0">
                <a:solidFill>
                  <a:srgbClr val="C00000"/>
                </a:solidFill>
              </a:rPr>
              <a:t>P’=M×P</a:t>
            </a:r>
            <a:r>
              <a:rPr lang="zh-CN" altLang="en-US" b="1" dirty="0">
                <a:solidFill>
                  <a:srgbClr val="C00000"/>
                </a:solidFill>
              </a:rPr>
              <a:t>形式 </a:t>
            </a:r>
            <a:r>
              <a:rPr lang="zh-CN" altLang="en-US" sz="2400" b="1" dirty="0">
                <a:solidFill>
                  <a:srgbClr val="C00000"/>
                </a:solidFill>
              </a:rPr>
              <a:t>）：</a:t>
            </a:r>
          </a:p>
        </p:txBody>
      </p:sp>
      <p:sp>
        <p:nvSpPr>
          <p:cNvPr id="150571" name="Rectangle 43"/>
          <p:cNvSpPr>
            <a:spLocks noChangeArrowheads="1"/>
          </p:cNvSpPr>
          <p:nvPr/>
        </p:nvSpPr>
        <p:spPr bwMode="auto">
          <a:xfrm>
            <a:off x="0" y="3352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0573" name="Rectangle 45"/>
          <p:cNvSpPr>
            <a:spLocks noChangeArrowheads="1"/>
          </p:cNvSpPr>
          <p:nvPr/>
        </p:nvSpPr>
        <p:spPr bwMode="auto">
          <a:xfrm>
            <a:off x="0" y="2971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0575" name="Rectangle 47"/>
          <p:cNvSpPr>
            <a:spLocks noChangeArrowheads="1"/>
          </p:cNvSpPr>
          <p:nvPr/>
        </p:nvSpPr>
        <p:spPr bwMode="auto">
          <a:xfrm>
            <a:off x="0" y="2971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0578" name="Rectangle 50"/>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50577" name="Object 49"/>
          <p:cNvGraphicFramePr>
            <a:graphicFrameLocks noChangeAspect="1"/>
          </p:cNvGraphicFramePr>
          <p:nvPr/>
        </p:nvGraphicFramePr>
        <p:xfrm>
          <a:off x="2124075" y="2133600"/>
          <a:ext cx="2663825" cy="425450"/>
        </p:xfrm>
        <a:graphic>
          <a:graphicData uri="http://schemas.openxmlformats.org/presentationml/2006/ole">
            <mc:AlternateContent xmlns:mc="http://schemas.openxmlformats.org/markup-compatibility/2006">
              <mc:Choice xmlns:v="urn:schemas-microsoft-com:vml" Requires="v">
                <p:oleObj spid="_x0000_s42146" name="公式" r:id="rId3" imgW="1435100" imgH="228600" progId="Equation.3">
                  <p:embed/>
                </p:oleObj>
              </mc:Choice>
              <mc:Fallback>
                <p:oleObj name="公式" r:id="rId3" imgW="14351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2133600"/>
                        <a:ext cx="2663825"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0580" name="Rectangle 52"/>
          <p:cNvSpPr>
            <a:spLocks noChangeArrowheads="1"/>
          </p:cNvSpPr>
          <p:nvPr/>
        </p:nvSpPr>
        <p:spPr bwMode="auto">
          <a:xfrm>
            <a:off x="0" y="29146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50579" name="Object 51"/>
          <p:cNvGraphicFramePr>
            <a:graphicFrameLocks/>
          </p:cNvGraphicFramePr>
          <p:nvPr>
            <p:extLst>
              <p:ext uri="{D42A27DB-BD31-4B8C-83A1-F6EECF244321}">
                <p14:modId xmlns:p14="http://schemas.microsoft.com/office/powerpoint/2010/main" val="1489847329"/>
              </p:ext>
            </p:extLst>
          </p:nvPr>
        </p:nvGraphicFramePr>
        <p:xfrm>
          <a:off x="2195513" y="2636838"/>
          <a:ext cx="5111750" cy="1655762"/>
        </p:xfrm>
        <a:graphic>
          <a:graphicData uri="http://schemas.openxmlformats.org/presentationml/2006/ole">
            <mc:AlternateContent xmlns:mc="http://schemas.openxmlformats.org/markup-compatibility/2006">
              <mc:Choice xmlns:v="urn:schemas-microsoft-com:vml" Requires="v">
                <p:oleObj spid="_x0000_s42147" name="Equation" r:id="rId5" imgW="3292923" imgH="1039870" progId="Equation.DSMT4">
                  <p:embed/>
                </p:oleObj>
              </mc:Choice>
              <mc:Fallback>
                <p:oleObj name="Equation" r:id="rId5" imgW="3292923" imgH="1039870" progId="Equation.DSMT4">
                  <p:embed/>
                  <p:pic>
                    <p:nvPicPr>
                      <p:cNvPr id="0" name=""/>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513" y="2636838"/>
                        <a:ext cx="5111750" cy="1655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0582" name="Rectangle 54"/>
          <p:cNvSpPr>
            <a:spLocks noChangeArrowheads="1"/>
          </p:cNvSpPr>
          <p:nvPr/>
        </p:nvSpPr>
        <p:spPr bwMode="auto">
          <a:xfrm>
            <a:off x="0" y="2971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50581" name="Object 53"/>
          <p:cNvGraphicFramePr>
            <a:graphicFrameLocks/>
          </p:cNvGraphicFramePr>
          <p:nvPr/>
        </p:nvGraphicFramePr>
        <p:xfrm>
          <a:off x="6156325" y="1125538"/>
          <a:ext cx="2376488" cy="1296987"/>
        </p:xfrm>
        <a:graphic>
          <a:graphicData uri="http://schemas.openxmlformats.org/presentationml/2006/ole">
            <mc:AlternateContent xmlns:mc="http://schemas.openxmlformats.org/markup-compatibility/2006">
              <mc:Choice xmlns:v="urn:schemas-microsoft-com:vml" Requires="v">
                <p:oleObj spid="_x0000_s42148" name="公式" r:id="rId7" imgW="952500" imgH="914400" progId="Equation.3">
                  <p:embed/>
                </p:oleObj>
              </mc:Choice>
              <mc:Fallback>
                <p:oleObj name="公式" r:id="rId7" imgW="952500" imgH="914400" progId="Equation.3">
                  <p:embed/>
                  <p:pic>
                    <p:nvPicPr>
                      <p:cNvPr id="0" name=""/>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6325" y="1125538"/>
                        <a:ext cx="2376488" cy="1296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0584" name="Rectangle 56"/>
          <p:cNvSpPr>
            <a:spLocks noChangeArrowheads="1"/>
          </p:cNvSpPr>
          <p:nvPr/>
        </p:nvSpPr>
        <p:spPr bwMode="auto">
          <a:xfrm>
            <a:off x="0" y="3071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50583" name="Object 55"/>
          <p:cNvGraphicFramePr>
            <a:graphicFrameLocks/>
          </p:cNvGraphicFramePr>
          <p:nvPr>
            <p:extLst>
              <p:ext uri="{D42A27DB-BD31-4B8C-83A1-F6EECF244321}">
                <p14:modId xmlns:p14="http://schemas.microsoft.com/office/powerpoint/2010/main" val="3571962865"/>
              </p:ext>
            </p:extLst>
          </p:nvPr>
        </p:nvGraphicFramePr>
        <p:xfrm>
          <a:off x="1979613" y="4508500"/>
          <a:ext cx="5761037" cy="1512888"/>
        </p:xfrm>
        <a:graphic>
          <a:graphicData uri="http://schemas.openxmlformats.org/presentationml/2006/ole">
            <mc:AlternateContent xmlns:mc="http://schemas.openxmlformats.org/markup-compatibility/2006">
              <mc:Choice xmlns:v="urn:schemas-microsoft-com:vml" Requires="v">
                <p:oleObj spid="_x0000_s42149" name="Equation" r:id="rId9" imgW="3098800" imgH="711200" progId="Equation.DSMT4">
                  <p:embed/>
                </p:oleObj>
              </mc:Choice>
              <mc:Fallback>
                <p:oleObj name="Equation" r:id="rId9" imgW="3098800" imgH="711200" progId="Equation.DSMT4">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79613" y="4508500"/>
                        <a:ext cx="5761037" cy="1512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95816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605159" y="117931"/>
            <a:ext cx="2371228" cy="2634697"/>
          </a:xfrm>
          <a:prstGeom prst="rect">
            <a:avLst/>
          </a:prstGeom>
        </p:spPr>
      </p:pic>
      <p:sp>
        <p:nvSpPr>
          <p:cNvPr id="2" name="标题 1"/>
          <p:cNvSpPr>
            <a:spLocks noGrp="1"/>
          </p:cNvSpPr>
          <p:nvPr>
            <p:ph type="title"/>
          </p:nvPr>
        </p:nvSpPr>
        <p:spPr>
          <a:xfrm>
            <a:off x="920096" y="432682"/>
            <a:ext cx="7815262" cy="765175"/>
          </a:xfrm>
        </p:spPr>
        <p:txBody>
          <a:bodyPr/>
          <a:lstStyle/>
          <a:p>
            <a:pPr eaLnBrk="1" fontAlgn="auto" hangingPunct="1">
              <a:spcAft>
                <a:spcPts val="0"/>
              </a:spcAft>
              <a:defRPr/>
            </a:pPr>
            <a:r>
              <a:rPr lang="zh-CN" altLang="en-US" dirty="0" smtClean="0">
                <a:solidFill>
                  <a:srgbClr val="FF9300"/>
                </a:solidFill>
                <a:latin typeface="华文琥珀" panose="02010800040101010101" pitchFamily="2" charset="-122"/>
                <a:ea typeface="华文琥珀" panose="02010800040101010101" pitchFamily="2" charset="-122"/>
              </a:rPr>
              <a:t>第</a:t>
            </a:r>
            <a:r>
              <a:rPr lang="en-US" altLang="zh-CN" dirty="0">
                <a:solidFill>
                  <a:srgbClr val="FF9300"/>
                </a:solidFill>
                <a:latin typeface="华文琥珀" panose="02010800040101010101" pitchFamily="2" charset="-122"/>
                <a:ea typeface="华文琥珀" panose="02010800040101010101" pitchFamily="2" charset="-122"/>
              </a:rPr>
              <a:t>6</a:t>
            </a:r>
            <a:r>
              <a:rPr lang="zh-CN" altLang="en-US" dirty="0">
                <a:solidFill>
                  <a:srgbClr val="FF9300"/>
                </a:solidFill>
                <a:latin typeface="华文琥珀" panose="02010800040101010101" pitchFamily="2" charset="-122"/>
                <a:ea typeface="华文琥珀" panose="02010800040101010101" pitchFamily="2" charset="-122"/>
              </a:rPr>
              <a:t>章：三维观察</a:t>
            </a:r>
            <a:endParaRPr altLang="en-US" dirty="0">
              <a:solidFill>
                <a:srgbClr val="FF9300"/>
              </a:solidFill>
              <a:latin typeface="华文琥珀" panose="02010800040101010101" pitchFamily="2" charset="-122"/>
              <a:ea typeface="华文琥珀" panose="02010800040101010101" pitchFamily="2" charset="-122"/>
            </a:endParaRPr>
          </a:p>
        </p:txBody>
      </p:sp>
      <p:graphicFrame>
        <p:nvGraphicFramePr>
          <p:cNvPr id="5" name="图示 4"/>
          <p:cNvGraphicFramePr/>
          <p:nvPr>
            <p:extLst>
              <p:ext uri="{D42A27DB-BD31-4B8C-83A1-F6EECF244321}">
                <p14:modId xmlns:p14="http://schemas.microsoft.com/office/powerpoint/2010/main" val="1818350921"/>
              </p:ext>
            </p:extLst>
          </p:nvPr>
        </p:nvGraphicFramePr>
        <p:xfrm>
          <a:off x="920096" y="1916832"/>
          <a:ext cx="6748247" cy="33083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1676308" y="1916832"/>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p>
        </p:txBody>
      </p:sp>
      <p:sp>
        <p:nvSpPr>
          <p:cNvPr id="6" name="矩形 5"/>
          <p:cNvSpPr/>
          <p:nvPr/>
        </p:nvSpPr>
        <p:spPr>
          <a:xfrm>
            <a:off x="1687194" y="2709084"/>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p>
        </p:txBody>
      </p:sp>
      <p:sp>
        <p:nvSpPr>
          <p:cNvPr id="7" name="矩形 6"/>
          <p:cNvSpPr/>
          <p:nvPr/>
        </p:nvSpPr>
        <p:spPr>
          <a:xfrm>
            <a:off x="1676308" y="3501336"/>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p>
        </p:txBody>
      </p:sp>
    </p:spTree>
    <p:extLst>
      <p:ext uri="{BB962C8B-B14F-4D97-AF65-F5344CB8AC3E}">
        <p14:creationId xmlns:p14="http://schemas.microsoft.com/office/powerpoint/2010/main" val="68298166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3"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9" name="Rectangle 5"/>
          <p:cNvSpPr>
            <a:spLocks noChangeArrowheads="1"/>
          </p:cNvSpPr>
          <p:nvPr/>
        </p:nvSpPr>
        <p:spPr bwMode="auto">
          <a:xfrm>
            <a:off x="0" y="3352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4390" name="Rectangle 6"/>
          <p:cNvSpPr>
            <a:spLocks noChangeArrowheads="1"/>
          </p:cNvSpPr>
          <p:nvPr/>
        </p:nvSpPr>
        <p:spPr bwMode="auto">
          <a:xfrm>
            <a:off x="948184" y="490252"/>
            <a:ext cx="5249863"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latin typeface="Arial" panose="020B0604020202020204" pitchFamily="34" charset="0"/>
                <a:ea typeface="楷体_GB2312" pitchFamily="49" charset="-122"/>
              </a:defRPr>
            </a:lvl1pPr>
            <a:lvl2pPr algn="ctr">
              <a:defRPr sz="4400" b="1">
                <a:solidFill>
                  <a:schemeClr val="tx2"/>
                </a:solidFill>
                <a:latin typeface="Arial" panose="020B0604020202020204" pitchFamily="34" charset="0"/>
                <a:ea typeface="楷体_GB2312" pitchFamily="49" charset="-122"/>
              </a:defRPr>
            </a:lvl2pPr>
            <a:lvl3pPr algn="ctr">
              <a:defRPr sz="4400" b="1">
                <a:solidFill>
                  <a:schemeClr val="tx2"/>
                </a:solidFill>
                <a:latin typeface="Arial" panose="020B0604020202020204" pitchFamily="34" charset="0"/>
                <a:ea typeface="楷体_GB2312" pitchFamily="49" charset="-122"/>
              </a:defRPr>
            </a:lvl3pPr>
            <a:lvl4pPr algn="ctr">
              <a:defRPr sz="4400" b="1">
                <a:solidFill>
                  <a:schemeClr val="tx2"/>
                </a:solidFill>
                <a:latin typeface="Arial" panose="020B0604020202020204" pitchFamily="34" charset="0"/>
                <a:ea typeface="楷体_GB2312" pitchFamily="49" charset="-122"/>
              </a:defRPr>
            </a:lvl4pPr>
            <a:lvl5pPr algn="ctr">
              <a:defRPr sz="4400" b="1">
                <a:solidFill>
                  <a:schemeClr val="tx2"/>
                </a:solidFill>
                <a:latin typeface="Arial" panose="020B0604020202020204" pitchFamily="34" charset="0"/>
                <a:ea typeface="楷体_GB2312"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楷体_GB2312" pitchFamily="49" charset="-122"/>
              </a:defRPr>
            </a:lvl9pPr>
          </a:lstStyle>
          <a:p>
            <a:pPr algn="l"/>
            <a:r>
              <a:rPr lang="en-US" altLang="zh-CN" sz="3200" b="0" dirty="0">
                <a:solidFill>
                  <a:schemeClr val="tx1"/>
                </a:solidFill>
                <a:ea typeface="黑体" panose="02010609060101010101" pitchFamily="49" charset="-122"/>
              </a:rPr>
              <a:t>6.3 </a:t>
            </a:r>
            <a:r>
              <a:rPr lang="zh-CN" altLang="en-US" sz="3200" b="0" dirty="0">
                <a:solidFill>
                  <a:schemeClr val="tx1"/>
                </a:solidFill>
                <a:ea typeface="黑体" panose="02010609060101010101" pitchFamily="49" charset="-122"/>
              </a:rPr>
              <a:t>投影变换</a:t>
            </a:r>
          </a:p>
        </p:txBody>
      </p:sp>
      <p:sp>
        <p:nvSpPr>
          <p:cNvPr id="144391" name="Rectangle 7"/>
          <p:cNvSpPr>
            <a:spLocks noChangeArrowheads="1"/>
          </p:cNvSpPr>
          <p:nvPr/>
        </p:nvSpPr>
        <p:spPr bwMode="auto">
          <a:xfrm>
            <a:off x="579911" y="1160310"/>
            <a:ext cx="5249863"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latin typeface="Arial" panose="020B0604020202020204" pitchFamily="34" charset="0"/>
                <a:ea typeface="楷体_GB2312" pitchFamily="49" charset="-122"/>
              </a:defRPr>
            </a:lvl1pPr>
            <a:lvl2pPr algn="ctr">
              <a:defRPr sz="4400" b="1">
                <a:solidFill>
                  <a:schemeClr val="tx2"/>
                </a:solidFill>
                <a:latin typeface="Arial" panose="020B0604020202020204" pitchFamily="34" charset="0"/>
                <a:ea typeface="楷体_GB2312" pitchFamily="49" charset="-122"/>
              </a:defRPr>
            </a:lvl2pPr>
            <a:lvl3pPr algn="ctr">
              <a:defRPr sz="4400" b="1">
                <a:solidFill>
                  <a:schemeClr val="tx2"/>
                </a:solidFill>
                <a:latin typeface="Arial" panose="020B0604020202020204" pitchFamily="34" charset="0"/>
                <a:ea typeface="楷体_GB2312" pitchFamily="49" charset="-122"/>
              </a:defRPr>
            </a:lvl3pPr>
            <a:lvl4pPr algn="ctr">
              <a:defRPr sz="4400" b="1">
                <a:solidFill>
                  <a:schemeClr val="tx2"/>
                </a:solidFill>
                <a:latin typeface="Arial" panose="020B0604020202020204" pitchFamily="34" charset="0"/>
                <a:ea typeface="楷体_GB2312" pitchFamily="49" charset="-122"/>
              </a:defRPr>
            </a:lvl4pPr>
            <a:lvl5pPr algn="ctr">
              <a:defRPr sz="4400" b="1">
                <a:solidFill>
                  <a:schemeClr val="tx2"/>
                </a:solidFill>
                <a:latin typeface="Arial" panose="020B0604020202020204" pitchFamily="34" charset="0"/>
                <a:ea typeface="楷体_GB2312"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楷体_GB2312" pitchFamily="49" charset="-122"/>
              </a:defRPr>
            </a:lvl9pPr>
          </a:lstStyle>
          <a:p>
            <a:pPr algn="l"/>
            <a:r>
              <a:rPr lang="en-US" altLang="zh-CN" sz="2800" b="0" dirty="0">
                <a:solidFill>
                  <a:srgbClr val="FF0000"/>
                </a:solidFill>
                <a:ea typeface="黑体" panose="02010609060101010101" pitchFamily="49" charset="-122"/>
              </a:rPr>
              <a:t>6.3.1 </a:t>
            </a:r>
            <a:r>
              <a:rPr lang="zh-CN" altLang="en-US" sz="2800" b="0" dirty="0">
                <a:solidFill>
                  <a:srgbClr val="FF0000"/>
                </a:solidFill>
                <a:ea typeface="黑体" panose="02010609060101010101" pitchFamily="49" charset="-122"/>
              </a:rPr>
              <a:t>投影分类</a:t>
            </a:r>
          </a:p>
        </p:txBody>
      </p:sp>
      <p:grpSp>
        <p:nvGrpSpPr>
          <p:cNvPr id="144392" name="Group 8"/>
          <p:cNvGrpSpPr>
            <a:grpSpLocks/>
          </p:cNvGrpSpPr>
          <p:nvPr/>
        </p:nvGrpSpPr>
        <p:grpSpPr bwMode="auto">
          <a:xfrm>
            <a:off x="179388" y="1989138"/>
            <a:ext cx="8713787" cy="3959225"/>
            <a:chOff x="2340" y="12252"/>
            <a:chExt cx="7560" cy="3349"/>
          </a:xfrm>
        </p:grpSpPr>
        <p:grpSp>
          <p:nvGrpSpPr>
            <p:cNvPr id="144393" name="Group 9"/>
            <p:cNvGrpSpPr>
              <a:grpSpLocks/>
            </p:cNvGrpSpPr>
            <p:nvPr/>
          </p:nvGrpSpPr>
          <p:grpSpPr bwMode="auto">
            <a:xfrm>
              <a:off x="2340" y="12252"/>
              <a:ext cx="7560" cy="2916"/>
              <a:chOff x="2340" y="12117"/>
              <a:chExt cx="7560" cy="2916"/>
            </a:xfrm>
          </p:grpSpPr>
          <p:grpSp>
            <p:nvGrpSpPr>
              <p:cNvPr id="144394" name="Group 10"/>
              <p:cNvGrpSpPr>
                <a:grpSpLocks/>
              </p:cNvGrpSpPr>
              <p:nvPr/>
            </p:nvGrpSpPr>
            <p:grpSpPr bwMode="auto">
              <a:xfrm>
                <a:off x="2340" y="12117"/>
                <a:ext cx="3960" cy="2910"/>
                <a:chOff x="2340" y="12117"/>
                <a:chExt cx="3960" cy="2910"/>
              </a:xfrm>
            </p:grpSpPr>
            <p:grpSp>
              <p:nvGrpSpPr>
                <p:cNvPr id="144395" name="Group 11"/>
                <p:cNvGrpSpPr>
                  <a:grpSpLocks/>
                </p:cNvGrpSpPr>
                <p:nvPr/>
              </p:nvGrpSpPr>
              <p:grpSpPr bwMode="auto">
                <a:xfrm>
                  <a:off x="2607" y="12498"/>
                  <a:ext cx="3201" cy="2087"/>
                  <a:chOff x="2791" y="3860"/>
                  <a:chExt cx="3240" cy="2184"/>
                </a:xfrm>
              </p:grpSpPr>
              <p:sp>
                <p:nvSpPr>
                  <p:cNvPr id="144396" name="Line 12"/>
                  <p:cNvSpPr>
                    <a:spLocks noChangeShapeType="1"/>
                  </p:cNvSpPr>
                  <p:nvPr/>
                </p:nvSpPr>
                <p:spPr bwMode="auto">
                  <a:xfrm flipH="1">
                    <a:off x="2791" y="4484"/>
                    <a:ext cx="720" cy="936"/>
                  </a:xfrm>
                  <a:prstGeom prst="line">
                    <a:avLst/>
                  </a:prstGeom>
                  <a:noFill/>
                  <a:ln w="12700">
                    <a:solidFill>
                      <a:srgbClr val="000000"/>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44397" name="Freeform 13"/>
                  <p:cNvSpPr>
                    <a:spLocks/>
                  </p:cNvSpPr>
                  <p:nvPr/>
                </p:nvSpPr>
                <p:spPr bwMode="auto">
                  <a:xfrm>
                    <a:off x="3871" y="3860"/>
                    <a:ext cx="900" cy="2184"/>
                  </a:xfrm>
                  <a:custGeom>
                    <a:avLst/>
                    <a:gdLst>
                      <a:gd name="T0" fmla="*/ 0 w 1080"/>
                      <a:gd name="T1" fmla="*/ 1092 h 2340"/>
                      <a:gd name="T2" fmla="*/ 1080 w 1080"/>
                      <a:gd name="T3" fmla="*/ 0 h 2340"/>
                      <a:gd name="T4" fmla="*/ 1080 w 1080"/>
                      <a:gd name="T5" fmla="*/ 1248 h 2340"/>
                      <a:gd name="T6" fmla="*/ 0 w 1080"/>
                      <a:gd name="T7" fmla="*/ 2340 h 2340"/>
                      <a:gd name="T8" fmla="*/ 0 w 1080"/>
                      <a:gd name="T9" fmla="*/ 1092 h 2340"/>
                    </a:gdLst>
                    <a:ahLst/>
                    <a:cxnLst>
                      <a:cxn ang="0">
                        <a:pos x="T0" y="T1"/>
                      </a:cxn>
                      <a:cxn ang="0">
                        <a:pos x="T2" y="T3"/>
                      </a:cxn>
                      <a:cxn ang="0">
                        <a:pos x="T4" y="T5"/>
                      </a:cxn>
                      <a:cxn ang="0">
                        <a:pos x="T6" y="T7"/>
                      </a:cxn>
                      <a:cxn ang="0">
                        <a:pos x="T8" y="T9"/>
                      </a:cxn>
                    </a:cxnLst>
                    <a:rect l="0" t="0" r="r" b="b"/>
                    <a:pathLst>
                      <a:path w="1080" h="2340">
                        <a:moveTo>
                          <a:pt x="0" y="1092"/>
                        </a:moveTo>
                        <a:lnTo>
                          <a:pt x="1080" y="0"/>
                        </a:lnTo>
                        <a:lnTo>
                          <a:pt x="1080" y="1248"/>
                        </a:lnTo>
                        <a:lnTo>
                          <a:pt x="0" y="2340"/>
                        </a:lnTo>
                        <a:lnTo>
                          <a:pt x="0" y="1092"/>
                        </a:lnTo>
                        <a:close/>
                      </a:path>
                    </a:pathLst>
                  </a:custGeom>
                  <a:solidFill>
                    <a:srgbClr val="C0C0C0"/>
                  </a:solidFill>
                  <a:ln w="9525">
                    <a:solidFill>
                      <a:srgbClr val="000000"/>
                    </a:solidFill>
                    <a:round/>
                    <a:headEnd/>
                    <a:tailEnd/>
                  </a:ln>
                </p:spPr>
                <p:txBody>
                  <a:bodyPr/>
                  <a:lstStyle/>
                  <a:p>
                    <a:endParaRPr lang="zh-CN" altLang="en-US"/>
                  </a:p>
                </p:txBody>
              </p:sp>
              <p:sp>
                <p:nvSpPr>
                  <p:cNvPr id="144398" name="Line 14"/>
                  <p:cNvSpPr>
                    <a:spLocks noChangeShapeType="1"/>
                  </p:cNvSpPr>
                  <p:nvPr/>
                </p:nvSpPr>
                <p:spPr bwMode="auto">
                  <a:xfrm flipH="1">
                    <a:off x="4231" y="4484"/>
                    <a:ext cx="359" cy="936"/>
                  </a:xfrm>
                  <a:prstGeom prst="line">
                    <a:avLst/>
                  </a:prstGeom>
                  <a:noFill/>
                  <a:ln w="12700">
                    <a:solidFill>
                      <a:srgbClr val="000000"/>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44399" name="Line 15"/>
                  <p:cNvSpPr>
                    <a:spLocks noChangeShapeType="1"/>
                  </p:cNvSpPr>
                  <p:nvPr/>
                </p:nvSpPr>
                <p:spPr bwMode="auto">
                  <a:xfrm>
                    <a:off x="3511" y="4484"/>
                    <a:ext cx="252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00" name="Line 16"/>
                  <p:cNvSpPr>
                    <a:spLocks noChangeShapeType="1"/>
                  </p:cNvSpPr>
                  <p:nvPr/>
                </p:nvSpPr>
                <p:spPr bwMode="auto">
                  <a:xfrm>
                    <a:off x="2791" y="5420"/>
                    <a:ext cx="3060" cy="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4401" name="Text Box 17"/>
                <p:cNvSpPr txBox="1">
                  <a:spLocks noChangeArrowheads="1"/>
                </p:cNvSpPr>
                <p:nvPr/>
              </p:nvSpPr>
              <p:spPr bwMode="auto">
                <a:xfrm>
                  <a:off x="3007" y="12822"/>
                  <a:ext cx="889"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2000">
                      <a:latin typeface="Times New Roman" panose="02020603050405020304" pitchFamily="18" charset="0"/>
                    </a:rPr>
                    <a:t>A</a:t>
                  </a:r>
                  <a:endParaRPr lang="en-US" altLang="zh-CN" sz="2000"/>
                </a:p>
              </p:txBody>
            </p:sp>
            <p:sp>
              <p:nvSpPr>
                <p:cNvPr id="144402" name="Text Box 18"/>
                <p:cNvSpPr txBox="1">
                  <a:spLocks noChangeArrowheads="1"/>
                </p:cNvSpPr>
                <p:nvPr/>
              </p:nvSpPr>
              <p:spPr bwMode="auto">
                <a:xfrm>
                  <a:off x="2340" y="13645"/>
                  <a:ext cx="889"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2000">
                      <a:latin typeface="Times New Roman" panose="02020603050405020304" pitchFamily="18" charset="0"/>
                    </a:rPr>
                    <a:t>B</a:t>
                  </a:r>
                  <a:endParaRPr lang="en-US" altLang="zh-CN" sz="2000"/>
                </a:p>
              </p:txBody>
            </p:sp>
            <p:sp>
              <p:nvSpPr>
                <p:cNvPr id="144403" name="Text Box 19"/>
                <p:cNvSpPr txBox="1">
                  <a:spLocks noChangeArrowheads="1"/>
                </p:cNvSpPr>
                <p:nvPr/>
              </p:nvSpPr>
              <p:spPr bwMode="auto">
                <a:xfrm>
                  <a:off x="4148" y="12719"/>
                  <a:ext cx="889"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2000">
                      <a:latin typeface="Times New Roman" panose="02020603050405020304" pitchFamily="18" charset="0"/>
                    </a:rPr>
                    <a:t>A’</a:t>
                  </a:r>
                  <a:endParaRPr lang="en-US" altLang="zh-CN" sz="2000"/>
                </a:p>
              </p:txBody>
            </p:sp>
            <p:sp>
              <p:nvSpPr>
                <p:cNvPr id="144404" name="Text Box 20"/>
                <p:cNvSpPr txBox="1">
                  <a:spLocks noChangeArrowheads="1"/>
                </p:cNvSpPr>
                <p:nvPr/>
              </p:nvSpPr>
              <p:spPr bwMode="auto">
                <a:xfrm>
                  <a:off x="3718" y="13599"/>
                  <a:ext cx="890"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2000">
                      <a:latin typeface="Times New Roman" panose="02020603050405020304" pitchFamily="18" charset="0"/>
                    </a:rPr>
                    <a:t>B’</a:t>
                  </a:r>
                  <a:endParaRPr lang="en-US" altLang="zh-CN" sz="2000"/>
                </a:p>
              </p:txBody>
            </p:sp>
            <p:sp>
              <p:nvSpPr>
                <p:cNvPr id="144405" name="Text Box 21"/>
                <p:cNvSpPr txBox="1">
                  <a:spLocks noChangeArrowheads="1"/>
                </p:cNvSpPr>
                <p:nvPr/>
              </p:nvSpPr>
              <p:spPr bwMode="auto">
                <a:xfrm>
                  <a:off x="4563" y="13088"/>
                  <a:ext cx="1737" cy="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2000">
                      <a:latin typeface="Times New Roman" panose="02020603050405020304" pitchFamily="18" charset="0"/>
                    </a:rPr>
                    <a:t>投影线是平行的</a:t>
                  </a:r>
                </a:p>
                <a:p>
                  <a:pPr algn="ctr"/>
                  <a:r>
                    <a:rPr lang="zh-CN" altLang="en-US" sz="2000">
                      <a:latin typeface="Times New Roman" panose="02020603050405020304" pitchFamily="18" charset="0"/>
                    </a:rPr>
                    <a:t>投影中心在无穷远处</a:t>
                  </a:r>
                  <a:endParaRPr lang="zh-CN" altLang="en-US" sz="2000"/>
                </a:p>
              </p:txBody>
            </p:sp>
            <p:sp>
              <p:nvSpPr>
                <p:cNvPr id="144406" name="Text Box 22"/>
                <p:cNvSpPr txBox="1">
                  <a:spLocks noChangeArrowheads="1"/>
                </p:cNvSpPr>
                <p:nvPr/>
              </p:nvSpPr>
              <p:spPr bwMode="auto">
                <a:xfrm>
                  <a:off x="3985" y="12117"/>
                  <a:ext cx="124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2000" dirty="0">
                      <a:latin typeface="Times New Roman" panose="02020603050405020304" pitchFamily="18" charset="0"/>
                    </a:rPr>
                    <a:t>投影平面</a:t>
                  </a:r>
                  <a:endParaRPr lang="zh-CN" altLang="en-US" sz="2000" dirty="0"/>
                </a:p>
              </p:txBody>
            </p:sp>
            <p:sp>
              <p:nvSpPr>
                <p:cNvPr id="144407" name="Text Box 23"/>
                <p:cNvSpPr txBox="1">
                  <a:spLocks noChangeArrowheads="1"/>
                </p:cNvSpPr>
                <p:nvPr/>
              </p:nvSpPr>
              <p:spPr bwMode="auto">
                <a:xfrm>
                  <a:off x="3496" y="14591"/>
                  <a:ext cx="124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2000">
                      <a:latin typeface="Times New Roman" panose="02020603050405020304" pitchFamily="18" charset="0"/>
                    </a:rPr>
                    <a:t>平行投影</a:t>
                  </a:r>
                  <a:endParaRPr lang="zh-CN" altLang="en-US" sz="2000"/>
                </a:p>
              </p:txBody>
            </p:sp>
          </p:grpSp>
          <p:grpSp>
            <p:nvGrpSpPr>
              <p:cNvPr id="144408" name="Group 24"/>
              <p:cNvGrpSpPr>
                <a:grpSpLocks/>
              </p:cNvGrpSpPr>
              <p:nvPr/>
            </p:nvGrpSpPr>
            <p:grpSpPr bwMode="auto">
              <a:xfrm>
                <a:off x="6077" y="12123"/>
                <a:ext cx="3823" cy="2910"/>
                <a:chOff x="6121" y="3467"/>
                <a:chExt cx="3870" cy="3045"/>
              </a:xfrm>
            </p:grpSpPr>
            <p:sp>
              <p:nvSpPr>
                <p:cNvPr id="144409" name="Line 25"/>
                <p:cNvSpPr>
                  <a:spLocks noChangeShapeType="1"/>
                </p:cNvSpPr>
                <p:nvPr/>
              </p:nvSpPr>
              <p:spPr bwMode="auto">
                <a:xfrm flipH="1">
                  <a:off x="6391" y="4490"/>
                  <a:ext cx="720" cy="936"/>
                </a:xfrm>
                <a:prstGeom prst="line">
                  <a:avLst/>
                </a:prstGeom>
                <a:noFill/>
                <a:ln w="12700">
                  <a:solidFill>
                    <a:srgbClr val="000000"/>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44410" name="Freeform 26"/>
                <p:cNvSpPr>
                  <a:spLocks/>
                </p:cNvSpPr>
                <p:nvPr/>
              </p:nvSpPr>
              <p:spPr bwMode="auto">
                <a:xfrm>
                  <a:off x="7471" y="3866"/>
                  <a:ext cx="900" cy="2184"/>
                </a:xfrm>
                <a:custGeom>
                  <a:avLst/>
                  <a:gdLst>
                    <a:gd name="T0" fmla="*/ 0 w 1080"/>
                    <a:gd name="T1" fmla="*/ 1092 h 2340"/>
                    <a:gd name="T2" fmla="*/ 1080 w 1080"/>
                    <a:gd name="T3" fmla="*/ 0 h 2340"/>
                    <a:gd name="T4" fmla="*/ 1080 w 1080"/>
                    <a:gd name="T5" fmla="*/ 1248 h 2340"/>
                    <a:gd name="T6" fmla="*/ 0 w 1080"/>
                    <a:gd name="T7" fmla="*/ 2340 h 2340"/>
                    <a:gd name="T8" fmla="*/ 0 w 1080"/>
                    <a:gd name="T9" fmla="*/ 1092 h 2340"/>
                  </a:gdLst>
                  <a:ahLst/>
                  <a:cxnLst>
                    <a:cxn ang="0">
                      <a:pos x="T0" y="T1"/>
                    </a:cxn>
                    <a:cxn ang="0">
                      <a:pos x="T2" y="T3"/>
                    </a:cxn>
                    <a:cxn ang="0">
                      <a:pos x="T4" y="T5"/>
                    </a:cxn>
                    <a:cxn ang="0">
                      <a:pos x="T6" y="T7"/>
                    </a:cxn>
                    <a:cxn ang="0">
                      <a:pos x="T8" y="T9"/>
                    </a:cxn>
                  </a:cxnLst>
                  <a:rect l="0" t="0" r="r" b="b"/>
                  <a:pathLst>
                    <a:path w="1080" h="2340">
                      <a:moveTo>
                        <a:pt x="0" y="1092"/>
                      </a:moveTo>
                      <a:lnTo>
                        <a:pt x="1080" y="0"/>
                      </a:lnTo>
                      <a:lnTo>
                        <a:pt x="1080" y="1248"/>
                      </a:lnTo>
                      <a:lnTo>
                        <a:pt x="0" y="2340"/>
                      </a:lnTo>
                      <a:lnTo>
                        <a:pt x="0" y="1092"/>
                      </a:lnTo>
                      <a:close/>
                    </a:path>
                  </a:pathLst>
                </a:custGeom>
                <a:solidFill>
                  <a:srgbClr val="C0C0C0"/>
                </a:solidFill>
                <a:ln w="9525">
                  <a:solidFill>
                    <a:srgbClr val="000000"/>
                  </a:solidFill>
                  <a:round/>
                  <a:headEnd/>
                  <a:tailEnd/>
                </a:ln>
              </p:spPr>
              <p:txBody>
                <a:bodyPr/>
                <a:lstStyle/>
                <a:p>
                  <a:endParaRPr lang="zh-CN" altLang="en-US"/>
                </a:p>
              </p:txBody>
            </p:sp>
            <p:sp>
              <p:nvSpPr>
                <p:cNvPr id="144411" name="Line 27"/>
                <p:cNvSpPr>
                  <a:spLocks noChangeShapeType="1"/>
                </p:cNvSpPr>
                <p:nvPr/>
              </p:nvSpPr>
              <p:spPr bwMode="auto">
                <a:xfrm flipH="1">
                  <a:off x="7861" y="4781"/>
                  <a:ext cx="180" cy="468"/>
                </a:xfrm>
                <a:prstGeom prst="line">
                  <a:avLst/>
                </a:prstGeom>
                <a:noFill/>
                <a:ln w="12700">
                  <a:solidFill>
                    <a:srgbClr val="000000"/>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44412" name="Line 28"/>
                <p:cNvSpPr>
                  <a:spLocks noChangeShapeType="1"/>
                </p:cNvSpPr>
                <p:nvPr/>
              </p:nvSpPr>
              <p:spPr bwMode="auto">
                <a:xfrm>
                  <a:off x="7111" y="4490"/>
                  <a:ext cx="2160" cy="61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13" name="Line 29"/>
                <p:cNvSpPr>
                  <a:spLocks noChangeShapeType="1"/>
                </p:cNvSpPr>
                <p:nvPr/>
              </p:nvSpPr>
              <p:spPr bwMode="auto">
                <a:xfrm flipV="1">
                  <a:off x="6391" y="5108"/>
                  <a:ext cx="2880" cy="318"/>
                </a:xfrm>
                <a:prstGeom prst="line">
                  <a:avLst/>
                </a:prstGeom>
                <a:noFill/>
                <a:ln w="9525">
                  <a:solidFill>
                    <a:srgbClr val="000000"/>
                  </a:solidFill>
                  <a:prstDash val="dash"/>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44414" name="Text Box 30"/>
                <p:cNvSpPr txBox="1">
                  <a:spLocks noChangeArrowheads="1"/>
                </p:cNvSpPr>
                <p:nvPr/>
              </p:nvSpPr>
              <p:spPr bwMode="auto">
                <a:xfrm>
                  <a:off x="6796" y="4205"/>
                  <a:ext cx="900"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2000">
                      <a:latin typeface="Times New Roman" panose="02020603050405020304" pitchFamily="18" charset="0"/>
                    </a:rPr>
                    <a:t>A</a:t>
                  </a:r>
                  <a:endParaRPr lang="en-US" altLang="zh-CN" sz="2000"/>
                </a:p>
              </p:txBody>
            </p:sp>
            <p:sp>
              <p:nvSpPr>
                <p:cNvPr id="144415" name="Text Box 31"/>
                <p:cNvSpPr txBox="1">
                  <a:spLocks noChangeArrowheads="1"/>
                </p:cNvSpPr>
                <p:nvPr/>
              </p:nvSpPr>
              <p:spPr bwMode="auto">
                <a:xfrm>
                  <a:off x="6121" y="5066"/>
                  <a:ext cx="900"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2000">
                      <a:latin typeface="Times New Roman" panose="02020603050405020304" pitchFamily="18" charset="0"/>
                    </a:rPr>
                    <a:t>B</a:t>
                  </a:r>
                  <a:endParaRPr lang="en-US" altLang="zh-CN" sz="2000"/>
                </a:p>
              </p:txBody>
            </p:sp>
            <p:sp>
              <p:nvSpPr>
                <p:cNvPr id="144416" name="Text Box 32"/>
                <p:cNvSpPr txBox="1">
                  <a:spLocks noChangeArrowheads="1"/>
                </p:cNvSpPr>
                <p:nvPr/>
              </p:nvSpPr>
              <p:spPr bwMode="auto">
                <a:xfrm>
                  <a:off x="7981" y="4448"/>
                  <a:ext cx="900"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2000">
                      <a:latin typeface="Times New Roman" panose="02020603050405020304" pitchFamily="18" charset="0"/>
                    </a:rPr>
                    <a:t>A’</a:t>
                  </a:r>
                  <a:endParaRPr lang="en-US" altLang="zh-CN" sz="2000"/>
                </a:p>
              </p:txBody>
            </p:sp>
            <p:sp>
              <p:nvSpPr>
                <p:cNvPr id="144417" name="Text Box 33"/>
                <p:cNvSpPr txBox="1">
                  <a:spLocks noChangeArrowheads="1"/>
                </p:cNvSpPr>
                <p:nvPr/>
              </p:nvSpPr>
              <p:spPr bwMode="auto">
                <a:xfrm>
                  <a:off x="7471" y="4952"/>
                  <a:ext cx="900"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2000">
                      <a:latin typeface="Times New Roman" panose="02020603050405020304" pitchFamily="18" charset="0"/>
                    </a:rPr>
                    <a:t>B’</a:t>
                  </a:r>
                  <a:endParaRPr lang="en-US" altLang="zh-CN" sz="2000"/>
                </a:p>
              </p:txBody>
            </p:sp>
            <p:sp>
              <p:nvSpPr>
                <p:cNvPr id="144418" name="Text Box 34"/>
                <p:cNvSpPr txBox="1">
                  <a:spLocks noChangeArrowheads="1"/>
                </p:cNvSpPr>
                <p:nvPr/>
              </p:nvSpPr>
              <p:spPr bwMode="auto">
                <a:xfrm>
                  <a:off x="8911" y="4640"/>
                  <a:ext cx="1080"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2000">
                      <a:latin typeface="Times New Roman" panose="02020603050405020304" pitchFamily="18" charset="0"/>
                    </a:rPr>
                    <a:t>投影中心</a:t>
                  </a:r>
                  <a:endParaRPr lang="zh-CN" altLang="en-US" sz="2000"/>
                </a:p>
              </p:txBody>
            </p:sp>
            <p:sp>
              <p:nvSpPr>
                <p:cNvPr id="144419" name="Text Box 35"/>
                <p:cNvSpPr txBox="1">
                  <a:spLocks noChangeArrowheads="1"/>
                </p:cNvSpPr>
                <p:nvPr/>
              </p:nvSpPr>
              <p:spPr bwMode="auto">
                <a:xfrm>
                  <a:off x="7786" y="3467"/>
                  <a:ext cx="1260"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2000">
                      <a:latin typeface="Times New Roman" panose="02020603050405020304" pitchFamily="18" charset="0"/>
                    </a:rPr>
                    <a:t>投影平面</a:t>
                  </a:r>
                  <a:endParaRPr lang="zh-CN" altLang="en-US" sz="2000"/>
                </a:p>
              </p:txBody>
            </p:sp>
            <p:sp>
              <p:nvSpPr>
                <p:cNvPr id="144420" name="Text Box 36"/>
                <p:cNvSpPr txBox="1">
                  <a:spLocks noChangeArrowheads="1"/>
                </p:cNvSpPr>
                <p:nvPr/>
              </p:nvSpPr>
              <p:spPr bwMode="auto">
                <a:xfrm>
                  <a:off x="7471" y="6056"/>
                  <a:ext cx="1260"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2000">
                      <a:latin typeface="Times New Roman" panose="02020603050405020304" pitchFamily="18" charset="0"/>
                    </a:rPr>
                    <a:t>透视投影</a:t>
                  </a:r>
                  <a:endParaRPr lang="zh-CN" altLang="en-US" sz="2000"/>
                </a:p>
              </p:txBody>
            </p:sp>
          </p:grpSp>
        </p:grpSp>
        <p:sp>
          <p:nvSpPr>
            <p:cNvPr id="144421" name="Text Box 37"/>
            <p:cNvSpPr txBox="1">
              <a:spLocks noChangeArrowheads="1"/>
            </p:cNvSpPr>
            <p:nvPr/>
          </p:nvSpPr>
          <p:spPr bwMode="auto">
            <a:xfrm>
              <a:off x="4140" y="15168"/>
              <a:ext cx="3780"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2000" dirty="0">
                  <a:solidFill>
                    <a:srgbClr val="FF0000"/>
                  </a:solidFill>
                  <a:latin typeface="Times New Roman" panose="02020603050405020304" pitchFamily="18" charset="0"/>
                </a:rPr>
                <a:t>线段</a:t>
              </a:r>
              <a:r>
                <a:rPr lang="en-US" altLang="zh-CN" sz="2000" dirty="0">
                  <a:solidFill>
                    <a:srgbClr val="FF0000"/>
                  </a:solidFill>
                  <a:latin typeface="Times New Roman" panose="02020603050405020304" pitchFamily="18" charset="0"/>
                </a:rPr>
                <a:t>AB</a:t>
              </a:r>
              <a:r>
                <a:rPr lang="zh-CN" altLang="en-US" sz="2000" dirty="0">
                  <a:solidFill>
                    <a:srgbClr val="FF0000"/>
                  </a:solidFill>
                  <a:latin typeface="Times New Roman" panose="02020603050405020304" pitchFamily="18" charset="0"/>
                </a:rPr>
                <a:t>的平面几何投影</a:t>
              </a:r>
              <a:endParaRPr lang="zh-CN" altLang="en-US" sz="2000" dirty="0">
                <a:solidFill>
                  <a:srgbClr val="FF0000"/>
                </a:solidFill>
              </a:endParaRPr>
            </a:p>
          </p:txBody>
        </p:sp>
      </p:grpSp>
    </p:spTree>
    <p:extLst>
      <p:ext uri="{BB962C8B-B14F-4D97-AF65-F5344CB8AC3E}">
        <p14:creationId xmlns:p14="http://schemas.microsoft.com/office/powerpoint/2010/main" val="58282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4392"/>
                                        </p:tgtEl>
                                        <p:attrNameLst>
                                          <p:attrName>style.visibility</p:attrName>
                                        </p:attrNameLst>
                                      </p:cBhvr>
                                      <p:to>
                                        <p:strVal val="visible"/>
                                      </p:to>
                                    </p:set>
                                    <p:animEffect transition="in" filter="wipe(left)">
                                      <p:cBhvr>
                                        <p:cTn id="7" dur="500"/>
                                        <p:tgtEl>
                                          <p:spTgt spid="144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4" name="Rectangle 3"/>
          <p:cNvSpPr>
            <a:spLocks noGrp="1" noChangeArrowheads="1"/>
          </p:cNvSpPr>
          <p:nvPr>
            <p:ph type="body" idx="4294967295"/>
          </p:nvPr>
        </p:nvSpPr>
        <p:spPr>
          <a:xfrm>
            <a:off x="652463" y="1306553"/>
            <a:ext cx="7930445" cy="4670779"/>
          </a:xfrm>
          <a:prstGeom prst="rect">
            <a:avLst/>
          </a:prstGeom>
        </p:spPr>
        <p:txBody>
          <a:bodyPr/>
          <a:lstStyle/>
          <a:p>
            <a:pPr eaLnBrk="1" hangingPunct="1">
              <a:lnSpc>
                <a:spcPct val="120000"/>
              </a:lnSpc>
              <a:buClr>
                <a:srgbClr val="FF9300"/>
              </a:buClr>
              <a:buFont typeface="Wingdings" panose="05000000000000000000" pitchFamily="2" charset="2"/>
              <a:buChar char="n"/>
            </a:pPr>
            <a:endParaRPr lang="en-US" altLang="zh-CN" dirty="0">
              <a:solidFill>
                <a:schemeClr val="accent2"/>
              </a:solidFill>
            </a:endParaRPr>
          </a:p>
          <a:p>
            <a:pPr eaLnBrk="1" hangingPunct="1"/>
            <a:endParaRPr lang="en-US" altLang="zh-CN" sz="2800" b="1" dirty="0" smtClean="0">
              <a:ea typeface="宋体" panose="02010600030101010101" pitchFamily="2" charset="-122"/>
            </a:endParaRPr>
          </a:p>
        </p:txBody>
      </p:sp>
      <p:sp>
        <p:nvSpPr>
          <p:cNvPr id="19462" name="AutoShape 10" descr="http://t1.baidu.com/it/u=2792966006,3953403218&amp;fm=52&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华文彩云" panose="02010800040101010101" pitchFamily="2" charset="-122"/>
              </a:defRPr>
            </a:lvl1pPr>
            <a:lvl2pPr marL="742950" indent="-285750" eaLnBrk="0" hangingPunct="0">
              <a:defRPr>
                <a:solidFill>
                  <a:schemeClr val="tx1"/>
                </a:solidFill>
                <a:latin typeface="Arial" panose="020B0604020202020204" pitchFamily="34" charset="0"/>
                <a:ea typeface="华文彩云" panose="02010800040101010101" pitchFamily="2" charset="-122"/>
              </a:defRPr>
            </a:lvl2pPr>
            <a:lvl3pPr marL="1143000" indent="-228600" eaLnBrk="0" hangingPunct="0">
              <a:defRPr>
                <a:solidFill>
                  <a:schemeClr val="tx1"/>
                </a:solidFill>
                <a:latin typeface="Arial" panose="020B0604020202020204" pitchFamily="34" charset="0"/>
                <a:ea typeface="华文彩云" panose="02010800040101010101" pitchFamily="2" charset="-122"/>
              </a:defRPr>
            </a:lvl3pPr>
            <a:lvl4pPr marL="1600200" indent="-228600" eaLnBrk="0" hangingPunct="0">
              <a:defRPr>
                <a:solidFill>
                  <a:schemeClr val="tx1"/>
                </a:solidFill>
                <a:latin typeface="Arial" panose="020B0604020202020204" pitchFamily="34" charset="0"/>
                <a:ea typeface="华文彩云" panose="02010800040101010101" pitchFamily="2" charset="-122"/>
              </a:defRPr>
            </a:lvl4pPr>
            <a:lvl5pPr marL="2057400" indent="-228600" eaLnBrk="0" hangingPunct="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pPr eaLnBrk="1" hangingPunct="1"/>
            <a:endParaRPr lang="zh-CN" altLang="en-US"/>
          </a:p>
        </p:txBody>
      </p:sp>
      <p:grpSp>
        <p:nvGrpSpPr>
          <p:cNvPr id="5" name="Group 4"/>
          <p:cNvGrpSpPr>
            <a:grpSpLocks/>
          </p:cNvGrpSpPr>
          <p:nvPr/>
        </p:nvGrpSpPr>
        <p:grpSpPr bwMode="auto">
          <a:xfrm>
            <a:off x="250825" y="1157922"/>
            <a:ext cx="8642351" cy="5111750"/>
            <a:chOff x="2520" y="2175"/>
            <a:chExt cx="6840" cy="3945"/>
          </a:xfrm>
        </p:grpSpPr>
        <p:grpSp>
          <p:nvGrpSpPr>
            <p:cNvPr id="7" name="Group 5"/>
            <p:cNvGrpSpPr>
              <a:grpSpLocks/>
            </p:cNvGrpSpPr>
            <p:nvPr/>
          </p:nvGrpSpPr>
          <p:grpSpPr bwMode="auto">
            <a:xfrm>
              <a:off x="2520" y="2175"/>
              <a:ext cx="6840" cy="3327"/>
              <a:chOff x="2945" y="2254"/>
              <a:chExt cx="6840" cy="3327"/>
            </a:xfrm>
          </p:grpSpPr>
          <p:sp>
            <p:nvSpPr>
              <p:cNvPr id="9" name="AutoShape 6"/>
              <p:cNvSpPr>
                <a:spLocks/>
              </p:cNvSpPr>
              <p:nvPr/>
            </p:nvSpPr>
            <p:spPr bwMode="auto">
              <a:xfrm>
                <a:off x="3617" y="3396"/>
                <a:ext cx="236" cy="1493"/>
              </a:xfrm>
              <a:prstGeom prst="leftBrace">
                <a:avLst>
                  <a:gd name="adj1" fmla="val 52719"/>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11" name="Text Box 7"/>
              <p:cNvSpPr txBox="1">
                <a:spLocks noChangeArrowheads="1"/>
              </p:cNvSpPr>
              <p:nvPr/>
            </p:nvSpPr>
            <p:spPr bwMode="auto">
              <a:xfrm>
                <a:off x="2945" y="3956"/>
                <a:ext cx="1075"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algn="just"/>
                <a:r>
                  <a:rPr lang="zh-CN" altLang="en-US" sz="2400">
                    <a:latin typeface="Times New Roman" panose="02020603050405020304" pitchFamily="18" charset="0"/>
                  </a:rPr>
                  <a:t>投影</a:t>
                </a:r>
                <a:endParaRPr lang="zh-CN" altLang="en-US" sz="2400"/>
              </a:p>
            </p:txBody>
          </p:sp>
          <p:sp>
            <p:nvSpPr>
              <p:cNvPr id="12" name="Text Box 8"/>
              <p:cNvSpPr txBox="1">
                <a:spLocks noChangeArrowheads="1"/>
              </p:cNvSpPr>
              <p:nvPr/>
            </p:nvSpPr>
            <p:spPr bwMode="auto">
              <a:xfrm>
                <a:off x="3811" y="4693"/>
                <a:ext cx="1613"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algn="just"/>
                <a:r>
                  <a:rPr lang="zh-CN" altLang="en-US" sz="2400">
                    <a:latin typeface="Times New Roman" panose="02020603050405020304" pitchFamily="18" charset="0"/>
                  </a:rPr>
                  <a:t>透视投影</a:t>
                </a:r>
                <a:endParaRPr lang="zh-CN" altLang="en-US" sz="2400"/>
              </a:p>
            </p:txBody>
          </p:sp>
          <p:sp>
            <p:nvSpPr>
              <p:cNvPr id="13" name="Text Box 9"/>
              <p:cNvSpPr txBox="1">
                <a:spLocks noChangeArrowheads="1"/>
              </p:cNvSpPr>
              <p:nvPr/>
            </p:nvSpPr>
            <p:spPr bwMode="auto">
              <a:xfrm>
                <a:off x="3826" y="3247"/>
                <a:ext cx="1434"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algn="just"/>
                <a:r>
                  <a:rPr lang="zh-CN" altLang="en-US" sz="2400" dirty="0">
                    <a:latin typeface="Times New Roman" panose="02020603050405020304" pitchFamily="18" charset="0"/>
                  </a:rPr>
                  <a:t>平行投影</a:t>
                </a:r>
                <a:endParaRPr lang="zh-CN" altLang="en-US" sz="2400" dirty="0"/>
              </a:p>
            </p:txBody>
          </p:sp>
          <p:sp>
            <p:nvSpPr>
              <p:cNvPr id="14" name="Text Box 10"/>
              <p:cNvSpPr txBox="1">
                <a:spLocks noChangeArrowheads="1"/>
              </p:cNvSpPr>
              <p:nvPr/>
            </p:nvSpPr>
            <p:spPr bwMode="auto">
              <a:xfrm>
                <a:off x="5260" y="3788"/>
                <a:ext cx="1434"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algn="just"/>
                <a:r>
                  <a:rPr lang="zh-CN" altLang="en-US" sz="2400">
                    <a:latin typeface="Times New Roman" panose="02020603050405020304" pitchFamily="18" charset="0"/>
                  </a:rPr>
                  <a:t>斜平行投影</a:t>
                </a:r>
                <a:endParaRPr lang="zh-CN" altLang="en-US" sz="2400"/>
              </a:p>
            </p:txBody>
          </p:sp>
          <p:sp>
            <p:nvSpPr>
              <p:cNvPr id="15" name="AutoShape 11"/>
              <p:cNvSpPr>
                <a:spLocks/>
              </p:cNvSpPr>
              <p:nvPr/>
            </p:nvSpPr>
            <p:spPr bwMode="auto">
              <a:xfrm>
                <a:off x="4931" y="2826"/>
                <a:ext cx="359" cy="1152"/>
              </a:xfrm>
              <a:prstGeom prst="leftBrace">
                <a:avLst>
                  <a:gd name="adj1" fmla="val 2674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16" name="AutoShape 12"/>
              <p:cNvSpPr>
                <a:spLocks/>
              </p:cNvSpPr>
              <p:nvPr/>
            </p:nvSpPr>
            <p:spPr bwMode="auto">
              <a:xfrm>
                <a:off x="4931" y="4447"/>
                <a:ext cx="359" cy="905"/>
              </a:xfrm>
              <a:prstGeom prst="leftBrace">
                <a:avLst>
                  <a:gd name="adj1" fmla="val 2100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17" name="Text Box 13"/>
              <p:cNvSpPr txBox="1">
                <a:spLocks noChangeArrowheads="1"/>
              </p:cNvSpPr>
              <p:nvPr/>
            </p:nvSpPr>
            <p:spPr bwMode="auto">
              <a:xfrm>
                <a:off x="5230" y="2601"/>
                <a:ext cx="1434"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algn="just"/>
                <a:r>
                  <a:rPr lang="zh-CN" altLang="en-US" sz="2400">
                    <a:latin typeface="Times New Roman" panose="02020603050405020304" pitchFamily="18" charset="0"/>
                  </a:rPr>
                  <a:t>正平行投影</a:t>
                </a:r>
                <a:endParaRPr lang="zh-CN" altLang="en-US" sz="2400"/>
              </a:p>
            </p:txBody>
          </p:sp>
          <p:sp>
            <p:nvSpPr>
              <p:cNvPr id="18" name="Text Box 14"/>
              <p:cNvSpPr txBox="1">
                <a:spLocks noChangeArrowheads="1"/>
              </p:cNvSpPr>
              <p:nvPr/>
            </p:nvSpPr>
            <p:spPr bwMode="auto">
              <a:xfrm>
                <a:off x="5230" y="4254"/>
                <a:ext cx="1434"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algn="just"/>
                <a:r>
                  <a:rPr lang="zh-CN" altLang="en-US" sz="2400">
                    <a:latin typeface="Times New Roman" panose="02020603050405020304" pitchFamily="18" charset="0"/>
                  </a:rPr>
                  <a:t>一点透视</a:t>
                </a:r>
                <a:endParaRPr lang="zh-CN" altLang="en-US" sz="2400"/>
              </a:p>
            </p:txBody>
          </p:sp>
          <p:sp>
            <p:nvSpPr>
              <p:cNvPr id="19" name="Text Box 15"/>
              <p:cNvSpPr txBox="1">
                <a:spLocks noChangeArrowheads="1"/>
              </p:cNvSpPr>
              <p:nvPr/>
            </p:nvSpPr>
            <p:spPr bwMode="auto">
              <a:xfrm>
                <a:off x="5230" y="4725"/>
                <a:ext cx="1434"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algn="just"/>
                <a:r>
                  <a:rPr lang="zh-CN" altLang="en-US" sz="2400">
                    <a:latin typeface="Times New Roman" panose="02020603050405020304" pitchFamily="18" charset="0"/>
                  </a:rPr>
                  <a:t>二点透视</a:t>
                </a:r>
                <a:endParaRPr lang="zh-CN" altLang="en-US" sz="2400"/>
              </a:p>
            </p:txBody>
          </p:sp>
          <p:sp>
            <p:nvSpPr>
              <p:cNvPr id="20" name="Text Box 16"/>
              <p:cNvSpPr txBox="1">
                <a:spLocks noChangeArrowheads="1"/>
              </p:cNvSpPr>
              <p:nvPr/>
            </p:nvSpPr>
            <p:spPr bwMode="auto">
              <a:xfrm>
                <a:off x="5245" y="5125"/>
                <a:ext cx="1434"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algn="just"/>
                <a:r>
                  <a:rPr lang="zh-CN" altLang="en-US" sz="2400">
                    <a:latin typeface="Times New Roman" panose="02020603050405020304" pitchFamily="18" charset="0"/>
                  </a:rPr>
                  <a:t>三点透视</a:t>
                </a:r>
                <a:endParaRPr lang="zh-CN" altLang="en-US" sz="2400"/>
              </a:p>
            </p:txBody>
          </p:sp>
          <p:sp>
            <p:nvSpPr>
              <p:cNvPr id="21" name="AutoShape 17"/>
              <p:cNvSpPr>
                <a:spLocks/>
              </p:cNvSpPr>
              <p:nvPr/>
            </p:nvSpPr>
            <p:spPr bwMode="auto">
              <a:xfrm>
                <a:off x="6483" y="2442"/>
                <a:ext cx="360" cy="682"/>
              </a:xfrm>
              <a:prstGeom prst="leftBrace">
                <a:avLst>
                  <a:gd name="adj1" fmla="val 1578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22" name="Text Box 18"/>
              <p:cNvSpPr txBox="1">
                <a:spLocks noChangeArrowheads="1"/>
              </p:cNvSpPr>
              <p:nvPr/>
            </p:nvSpPr>
            <p:spPr bwMode="auto">
              <a:xfrm>
                <a:off x="6768" y="2254"/>
                <a:ext cx="2477"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algn="just"/>
                <a:r>
                  <a:rPr lang="zh-CN" altLang="en-US" sz="2400" dirty="0">
                    <a:latin typeface="Times New Roman" panose="02020603050405020304" pitchFamily="18" charset="0"/>
                  </a:rPr>
                  <a:t>正投影</a:t>
                </a:r>
                <a:r>
                  <a:rPr lang="en-US" altLang="zh-CN" sz="2400" dirty="0">
                    <a:latin typeface="Times New Roman" panose="02020603050405020304" pitchFamily="18" charset="0"/>
                  </a:rPr>
                  <a:t>(</a:t>
                </a:r>
                <a:r>
                  <a:rPr lang="zh-CN" altLang="en-US" sz="2400" dirty="0">
                    <a:latin typeface="Times New Roman" panose="02020603050405020304" pitchFamily="18" charset="0"/>
                  </a:rPr>
                  <a:t>三视图</a:t>
                </a:r>
                <a:r>
                  <a:rPr lang="en-US" altLang="zh-CN" sz="2400" dirty="0">
                    <a:latin typeface="Times New Roman" panose="02020603050405020304" pitchFamily="18" charset="0"/>
                  </a:rPr>
                  <a:t>)</a:t>
                </a:r>
                <a:endParaRPr lang="en-US" altLang="zh-CN" sz="2400" dirty="0"/>
              </a:p>
            </p:txBody>
          </p:sp>
          <p:sp>
            <p:nvSpPr>
              <p:cNvPr id="23" name="Text Box 19"/>
              <p:cNvSpPr txBox="1">
                <a:spLocks noChangeArrowheads="1"/>
              </p:cNvSpPr>
              <p:nvPr/>
            </p:nvSpPr>
            <p:spPr bwMode="auto">
              <a:xfrm>
                <a:off x="6768" y="2939"/>
                <a:ext cx="1434"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algn="just"/>
                <a:r>
                  <a:rPr lang="zh-CN" altLang="en-US" sz="2400">
                    <a:latin typeface="Times New Roman" panose="02020603050405020304" pitchFamily="18" charset="0"/>
                  </a:rPr>
                  <a:t>正轴测投影</a:t>
                </a:r>
                <a:endParaRPr lang="zh-CN" altLang="en-US" sz="2400"/>
              </a:p>
            </p:txBody>
          </p:sp>
          <p:sp>
            <p:nvSpPr>
              <p:cNvPr id="24" name="AutoShape 20"/>
              <p:cNvSpPr>
                <a:spLocks/>
              </p:cNvSpPr>
              <p:nvPr/>
            </p:nvSpPr>
            <p:spPr bwMode="auto">
              <a:xfrm>
                <a:off x="8053" y="2705"/>
                <a:ext cx="358" cy="871"/>
              </a:xfrm>
              <a:prstGeom prst="leftBrace">
                <a:avLst>
                  <a:gd name="adj1" fmla="val 20275"/>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25" name="AutoShape 21"/>
              <p:cNvSpPr>
                <a:spLocks/>
              </p:cNvSpPr>
              <p:nvPr/>
            </p:nvSpPr>
            <p:spPr bwMode="auto">
              <a:xfrm>
                <a:off x="6544" y="3653"/>
                <a:ext cx="359" cy="681"/>
              </a:xfrm>
              <a:prstGeom prst="leftBrace">
                <a:avLst>
                  <a:gd name="adj1" fmla="val 15808"/>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26" name="Text Box 22"/>
              <p:cNvSpPr txBox="1">
                <a:spLocks noChangeArrowheads="1"/>
              </p:cNvSpPr>
              <p:nvPr/>
            </p:nvSpPr>
            <p:spPr bwMode="auto">
              <a:xfrm>
                <a:off x="6828" y="3495"/>
                <a:ext cx="1435"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algn="just"/>
                <a:r>
                  <a:rPr lang="zh-CN" altLang="en-US" sz="2400">
                    <a:latin typeface="Times New Roman" panose="02020603050405020304" pitchFamily="18" charset="0"/>
                  </a:rPr>
                  <a:t>斜等测</a:t>
                </a:r>
                <a:endParaRPr lang="zh-CN" altLang="en-US" sz="2400"/>
              </a:p>
            </p:txBody>
          </p:sp>
          <p:sp>
            <p:nvSpPr>
              <p:cNvPr id="27" name="Text Box 23"/>
              <p:cNvSpPr txBox="1">
                <a:spLocks noChangeArrowheads="1"/>
              </p:cNvSpPr>
              <p:nvPr/>
            </p:nvSpPr>
            <p:spPr bwMode="auto">
              <a:xfrm>
                <a:off x="6828" y="4150"/>
                <a:ext cx="1435"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algn="just"/>
                <a:r>
                  <a:rPr lang="zh-CN" altLang="en-US" sz="2400" dirty="0">
                    <a:latin typeface="Times New Roman" panose="02020603050405020304" pitchFamily="18" charset="0"/>
                  </a:rPr>
                  <a:t>斜二测</a:t>
                </a:r>
                <a:endParaRPr lang="zh-CN" altLang="en-US" sz="2400" dirty="0"/>
              </a:p>
            </p:txBody>
          </p:sp>
          <p:sp>
            <p:nvSpPr>
              <p:cNvPr id="28" name="Text Box 24"/>
              <p:cNvSpPr txBox="1">
                <a:spLocks noChangeArrowheads="1"/>
              </p:cNvSpPr>
              <p:nvPr/>
            </p:nvSpPr>
            <p:spPr bwMode="auto">
              <a:xfrm>
                <a:off x="8336" y="2516"/>
                <a:ext cx="1434"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algn="just"/>
                <a:r>
                  <a:rPr lang="zh-CN" altLang="en-US" sz="2400">
                    <a:latin typeface="Times New Roman" panose="02020603050405020304" pitchFamily="18" charset="0"/>
                  </a:rPr>
                  <a:t>正等测</a:t>
                </a:r>
                <a:endParaRPr lang="zh-CN" altLang="en-US" sz="2400"/>
              </a:p>
            </p:txBody>
          </p:sp>
          <p:sp>
            <p:nvSpPr>
              <p:cNvPr id="29" name="Text Box 25"/>
              <p:cNvSpPr txBox="1">
                <a:spLocks noChangeArrowheads="1"/>
              </p:cNvSpPr>
              <p:nvPr/>
            </p:nvSpPr>
            <p:spPr bwMode="auto">
              <a:xfrm>
                <a:off x="8336" y="2943"/>
                <a:ext cx="1434"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algn="just"/>
                <a:r>
                  <a:rPr lang="zh-CN" altLang="en-US" sz="2400">
                    <a:latin typeface="Times New Roman" panose="02020603050405020304" pitchFamily="18" charset="0"/>
                  </a:rPr>
                  <a:t>正二测</a:t>
                </a:r>
                <a:endParaRPr lang="zh-CN" altLang="en-US" sz="2400"/>
              </a:p>
            </p:txBody>
          </p:sp>
          <p:sp>
            <p:nvSpPr>
              <p:cNvPr id="30" name="Text Box 26"/>
              <p:cNvSpPr txBox="1">
                <a:spLocks noChangeArrowheads="1"/>
              </p:cNvSpPr>
              <p:nvPr/>
            </p:nvSpPr>
            <p:spPr bwMode="auto">
              <a:xfrm>
                <a:off x="8351" y="3348"/>
                <a:ext cx="1434"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algn="just"/>
                <a:r>
                  <a:rPr lang="zh-CN" altLang="en-US" sz="2400">
                    <a:latin typeface="Times New Roman" panose="02020603050405020304" pitchFamily="18" charset="0"/>
                  </a:rPr>
                  <a:t>正三测</a:t>
                </a:r>
                <a:endParaRPr lang="zh-CN" altLang="en-US" sz="2400"/>
              </a:p>
            </p:txBody>
          </p:sp>
        </p:grpSp>
        <p:sp>
          <p:nvSpPr>
            <p:cNvPr id="8" name="Text Box 27"/>
            <p:cNvSpPr txBox="1">
              <a:spLocks noChangeArrowheads="1"/>
            </p:cNvSpPr>
            <p:nvPr/>
          </p:nvSpPr>
          <p:spPr bwMode="auto">
            <a:xfrm>
              <a:off x="4745" y="5652"/>
              <a:ext cx="27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algn="just"/>
              <a:endParaRPr lang="zh-CN" altLang="zh-CN" sz="2400"/>
            </a:p>
          </p:txBody>
        </p:sp>
      </p:grpSp>
      <p:sp>
        <p:nvSpPr>
          <p:cNvPr id="6" name="Rectangle 29"/>
          <p:cNvSpPr>
            <a:spLocks noChangeArrowheads="1"/>
          </p:cNvSpPr>
          <p:nvPr/>
        </p:nvSpPr>
        <p:spPr bwMode="auto">
          <a:xfrm>
            <a:off x="929957" y="511790"/>
            <a:ext cx="5249863"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algn="l"/>
            <a:r>
              <a:rPr lang="en-US" altLang="zh-CN" sz="3600" b="0" dirty="0">
                <a:solidFill>
                  <a:srgbClr val="FF0000"/>
                </a:solidFill>
                <a:ea typeface="黑体" panose="02010609060101010101" pitchFamily="49" charset="-122"/>
              </a:rPr>
              <a:t>6.3.1 </a:t>
            </a:r>
            <a:r>
              <a:rPr lang="zh-CN" altLang="en-US" sz="3600" b="0" dirty="0">
                <a:solidFill>
                  <a:srgbClr val="FF0000"/>
                </a:solidFill>
                <a:ea typeface="黑体" panose="02010609060101010101" pitchFamily="49" charset="-122"/>
              </a:rPr>
              <a:t>投影分类</a:t>
            </a:r>
          </a:p>
        </p:txBody>
      </p:sp>
      <p:pic>
        <p:nvPicPr>
          <p:cNvPr id="2" name="图片 1"/>
          <p:cNvPicPr>
            <a:picLocks noChangeAspect="1"/>
          </p:cNvPicPr>
          <p:nvPr/>
        </p:nvPicPr>
        <p:blipFill>
          <a:blip r:embed="rId2"/>
          <a:stretch>
            <a:fillRect/>
          </a:stretch>
        </p:blipFill>
        <p:spPr>
          <a:xfrm>
            <a:off x="6611928" y="3658729"/>
            <a:ext cx="2238185" cy="2666074"/>
          </a:xfrm>
          <a:prstGeom prst="rect">
            <a:avLst/>
          </a:prstGeom>
        </p:spPr>
      </p:pic>
    </p:spTree>
    <p:extLst>
      <p:ext uri="{BB962C8B-B14F-4D97-AF65-F5344CB8AC3E}">
        <p14:creationId xmlns:p14="http://schemas.microsoft.com/office/powerpoint/2010/main" val="389825484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4" name="Rectangle 3"/>
          <p:cNvSpPr>
            <a:spLocks noGrp="1" noChangeArrowheads="1"/>
          </p:cNvSpPr>
          <p:nvPr>
            <p:ph type="body" idx="4294967295"/>
          </p:nvPr>
        </p:nvSpPr>
        <p:spPr>
          <a:xfrm>
            <a:off x="652463" y="1306553"/>
            <a:ext cx="7930445" cy="1050883"/>
          </a:xfrm>
          <a:prstGeom prst="rect">
            <a:avLst/>
          </a:prstGeom>
        </p:spPr>
        <p:txBody>
          <a:bodyPr/>
          <a:lstStyle/>
          <a:p>
            <a:pPr eaLnBrk="1" hangingPunct="1">
              <a:lnSpc>
                <a:spcPct val="120000"/>
              </a:lnSpc>
              <a:buClr>
                <a:srgbClr val="FF9300"/>
              </a:buClr>
              <a:buFont typeface="Wingdings" panose="05000000000000000000" pitchFamily="2" charset="2"/>
              <a:buChar char="n"/>
            </a:pPr>
            <a:r>
              <a:rPr lang="zh-CN" altLang="en-US" dirty="0"/>
              <a:t>平行投影可分成两类：</a:t>
            </a:r>
            <a:r>
              <a:rPr lang="zh-CN" altLang="en-US" b="1" dirty="0">
                <a:solidFill>
                  <a:srgbClr val="FF0000"/>
                </a:solidFill>
              </a:rPr>
              <a:t>正投影</a:t>
            </a:r>
            <a:r>
              <a:rPr lang="zh-CN" altLang="en-US" dirty="0"/>
              <a:t>和</a:t>
            </a:r>
            <a:r>
              <a:rPr lang="zh-CN" altLang="en-US" b="1" dirty="0">
                <a:solidFill>
                  <a:srgbClr val="FF0000"/>
                </a:solidFill>
              </a:rPr>
              <a:t>斜投影</a:t>
            </a:r>
            <a:r>
              <a:rPr lang="zh-CN" altLang="en-US" dirty="0"/>
              <a:t>。</a:t>
            </a:r>
          </a:p>
          <a:p>
            <a:pPr eaLnBrk="1" hangingPunct="1">
              <a:lnSpc>
                <a:spcPct val="120000"/>
              </a:lnSpc>
              <a:buClr>
                <a:srgbClr val="FF9300"/>
              </a:buClr>
              <a:buFont typeface="Wingdings" panose="05000000000000000000" pitchFamily="2" charset="2"/>
              <a:buChar char="n"/>
            </a:pPr>
            <a:endParaRPr lang="en-US" altLang="zh-CN" dirty="0">
              <a:solidFill>
                <a:schemeClr val="accent2"/>
              </a:solidFill>
            </a:endParaRPr>
          </a:p>
          <a:p>
            <a:pPr eaLnBrk="1" hangingPunct="1"/>
            <a:endParaRPr lang="en-US" altLang="zh-CN" sz="2800" b="1" dirty="0" smtClean="0">
              <a:ea typeface="宋体" panose="02010600030101010101" pitchFamily="2" charset="-122"/>
            </a:endParaRPr>
          </a:p>
        </p:txBody>
      </p:sp>
      <p:sp>
        <p:nvSpPr>
          <p:cNvPr id="19462" name="AutoShape 10" descr="http://t1.baidu.com/it/u=2792966006,3953403218&amp;fm=52&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华文彩云" panose="02010800040101010101" pitchFamily="2" charset="-122"/>
              </a:defRPr>
            </a:lvl1pPr>
            <a:lvl2pPr marL="742950" indent="-285750" eaLnBrk="0" hangingPunct="0">
              <a:defRPr>
                <a:solidFill>
                  <a:schemeClr val="tx1"/>
                </a:solidFill>
                <a:latin typeface="Arial" panose="020B0604020202020204" pitchFamily="34" charset="0"/>
                <a:ea typeface="华文彩云" panose="02010800040101010101" pitchFamily="2" charset="-122"/>
              </a:defRPr>
            </a:lvl2pPr>
            <a:lvl3pPr marL="1143000" indent="-228600" eaLnBrk="0" hangingPunct="0">
              <a:defRPr>
                <a:solidFill>
                  <a:schemeClr val="tx1"/>
                </a:solidFill>
                <a:latin typeface="Arial" panose="020B0604020202020204" pitchFamily="34" charset="0"/>
                <a:ea typeface="华文彩云" panose="02010800040101010101" pitchFamily="2" charset="-122"/>
              </a:defRPr>
            </a:lvl3pPr>
            <a:lvl4pPr marL="1600200" indent="-228600" eaLnBrk="0" hangingPunct="0">
              <a:defRPr>
                <a:solidFill>
                  <a:schemeClr val="tx1"/>
                </a:solidFill>
                <a:latin typeface="Arial" panose="020B0604020202020204" pitchFamily="34" charset="0"/>
                <a:ea typeface="华文彩云" panose="02010800040101010101" pitchFamily="2" charset="-122"/>
              </a:defRPr>
            </a:lvl4pPr>
            <a:lvl5pPr marL="2057400" indent="-228600" eaLnBrk="0" hangingPunct="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pPr eaLnBrk="1" hangingPunct="1"/>
            <a:endParaRPr lang="zh-CN" altLang="en-US"/>
          </a:p>
        </p:txBody>
      </p:sp>
      <p:sp>
        <p:nvSpPr>
          <p:cNvPr id="10" name="矩形 9"/>
          <p:cNvSpPr/>
          <p:nvPr/>
        </p:nvSpPr>
        <p:spPr>
          <a:xfrm>
            <a:off x="652463" y="468311"/>
            <a:ext cx="7402966" cy="646331"/>
          </a:xfrm>
          <a:prstGeom prst="rect">
            <a:avLst/>
          </a:prstGeom>
        </p:spPr>
        <p:txBody>
          <a:bodyPr wrap="square">
            <a:spAutoFit/>
          </a:bodyPr>
          <a:lstStyle/>
          <a:p>
            <a:pPr lvl="0"/>
            <a:r>
              <a:rPr lang="en-US" altLang="zh-CN" sz="3600" b="1" dirty="0">
                <a:latin typeface="黑体" panose="02010609060101010101" pitchFamily="49" charset="-122"/>
                <a:ea typeface="黑体" panose="02010609060101010101" pitchFamily="49" charset="-122"/>
                <a:cs typeface="Tahoma" panose="020B0604030504040204" pitchFamily="34" charset="0"/>
              </a:rPr>
              <a:t>6.3.2 </a:t>
            </a:r>
            <a:r>
              <a:rPr lang="zh-CN" altLang="en-US" sz="3600" b="1" dirty="0">
                <a:latin typeface="黑体" panose="02010609060101010101" pitchFamily="49" charset="-122"/>
                <a:ea typeface="黑体" panose="02010609060101010101" pitchFamily="49" charset="-122"/>
                <a:cs typeface="Tahoma" panose="020B0604030504040204" pitchFamily="34" charset="0"/>
              </a:rPr>
              <a:t>平行投影</a:t>
            </a:r>
          </a:p>
        </p:txBody>
      </p:sp>
      <p:grpSp>
        <p:nvGrpSpPr>
          <p:cNvPr id="5" name="Group 6"/>
          <p:cNvGrpSpPr>
            <a:grpSpLocks/>
          </p:cNvGrpSpPr>
          <p:nvPr/>
        </p:nvGrpSpPr>
        <p:grpSpPr bwMode="auto">
          <a:xfrm>
            <a:off x="684213" y="2493963"/>
            <a:ext cx="7920037" cy="3455987"/>
            <a:chOff x="1680" y="1995"/>
            <a:chExt cx="8145" cy="3045"/>
          </a:xfrm>
        </p:grpSpPr>
        <p:grpSp>
          <p:nvGrpSpPr>
            <p:cNvPr id="6" name="组合 32"/>
            <p:cNvGrpSpPr>
              <a:grpSpLocks/>
            </p:cNvGrpSpPr>
            <p:nvPr/>
          </p:nvGrpSpPr>
          <p:grpSpPr bwMode="auto">
            <a:xfrm>
              <a:off x="2175" y="1995"/>
              <a:ext cx="3270" cy="1785"/>
              <a:chOff x="2175" y="1695"/>
              <a:chExt cx="3270" cy="1785"/>
            </a:xfrm>
          </p:grpSpPr>
          <p:sp>
            <p:nvSpPr>
              <p:cNvPr id="23" name="AutoShape 32"/>
              <p:cNvSpPr>
                <a:spLocks noChangeShapeType="1"/>
              </p:cNvSpPr>
              <p:nvPr/>
            </p:nvSpPr>
            <p:spPr bwMode="auto">
              <a:xfrm>
                <a:off x="2175" y="3465"/>
                <a:ext cx="3270" cy="15"/>
              </a:xfrm>
              <a:prstGeom prst="straightConnector1">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AutoShape 33"/>
              <p:cNvSpPr>
                <a:spLocks noChangeShapeType="1"/>
              </p:cNvSpPr>
              <p:nvPr/>
            </p:nvSpPr>
            <p:spPr bwMode="auto">
              <a:xfrm>
                <a:off x="3045" y="1695"/>
                <a:ext cx="0" cy="1770"/>
              </a:xfrm>
              <a:prstGeom prst="straightConnector1">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AutoShape 34"/>
              <p:cNvSpPr>
                <a:spLocks noChangeShapeType="1"/>
              </p:cNvSpPr>
              <p:nvPr/>
            </p:nvSpPr>
            <p:spPr bwMode="auto">
              <a:xfrm flipV="1">
                <a:off x="4335" y="2895"/>
                <a:ext cx="0" cy="570"/>
              </a:xfrm>
              <a:prstGeom prst="straightConnector1">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AutoShape 35"/>
              <p:cNvSpPr>
                <a:spLocks noChangeShapeType="1"/>
              </p:cNvSpPr>
              <p:nvPr/>
            </p:nvSpPr>
            <p:spPr bwMode="auto">
              <a:xfrm>
                <a:off x="3045" y="3180"/>
                <a:ext cx="25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AutoShape 36"/>
              <p:cNvSpPr>
                <a:spLocks noChangeShapeType="1"/>
              </p:cNvSpPr>
              <p:nvPr/>
            </p:nvSpPr>
            <p:spPr bwMode="auto">
              <a:xfrm>
                <a:off x="3300" y="3180"/>
                <a:ext cx="0" cy="3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 name="组合 38"/>
            <p:cNvGrpSpPr>
              <a:grpSpLocks/>
            </p:cNvGrpSpPr>
            <p:nvPr/>
          </p:nvGrpSpPr>
          <p:grpSpPr bwMode="auto">
            <a:xfrm>
              <a:off x="6195" y="2295"/>
              <a:ext cx="3150" cy="1515"/>
              <a:chOff x="6195" y="1995"/>
              <a:chExt cx="3150" cy="1515"/>
            </a:xfrm>
          </p:grpSpPr>
          <p:sp>
            <p:nvSpPr>
              <p:cNvPr id="18" name="AutoShape 38"/>
              <p:cNvSpPr>
                <a:spLocks noChangeShapeType="1"/>
              </p:cNvSpPr>
              <p:nvPr/>
            </p:nvSpPr>
            <p:spPr bwMode="auto">
              <a:xfrm>
                <a:off x="7800" y="1995"/>
                <a:ext cx="0" cy="1485"/>
              </a:xfrm>
              <a:prstGeom prst="straightConnector1">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AutoShape 39"/>
              <p:cNvSpPr>
                <a:spLocks noChangeShapeType="1"/>
              </p:cNvSpPr>
              <p:nvPr/>
            </p:nvSpPr>
            <p:spPr bwMode="auto">
              <a:xfrm>
                <a:off x="6195" y="3480"/>
                <a:ext cx="3150" cy="0"/>
              </a:xfrm>
              <a:prstGeom prst="straightConnector1">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AutoShape 40"/>
              <p:cNvSpPr>
                <a:spLocks noChangeShapeType="1"/>
              </p:cNvSpPr>
              <p:nvPr/>
            </p:nvSpPr>
            <p:spPr bwMode="auto">
              <a:xfrm flipV="1">
                <a:off x="8595" y="2895"/>
                <a:ext cx="0" cy="570"/>
              </a:xfrm>
              <a:prstGeom prst="straightConnector1">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AutoShape 41"/>
              <p:cNvSpPr>
                <a:spLocks noChangeShapeType="1"/>
              </p:cNvSpPr>
              <p:nvPr/>
            </p:nvSpPr>
            <p:spPr bwMode="auto">
              <a:xfrm>
                <a:off x="6720" y="1995"/>
                <a:ext cx="1095" cy="1515"/>
              </a:xfrm>
              <a:prstGeom prst="straightConnector1">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Freeform 42"/>
              <p:cNvSpPr>
                <a:spLocks/>
              </p:cNvSpPr>
              <p:nvPr/>
            </p:nvSpPr>
            <p:spPr bwMode="auto">
              <a:xfrm>
                <a:off x="7565" y="3285"/>
                <a:ext cx="100" cy="195"/>
              </a:xfrm>
              <a:custGeom>
                <a:avLst/>
                <a:gdLst>
                  <a:gd name="T0" fmla="*/ 40 w 100"/>
                  <a:gd name="T1" fmla="*/ 195 h 195"/>
                  <a:gd name="T2" fmla="*/ 10 w 100"/>
                  <a:gd name="T3" fmla="*/ 60 h 195"/>
                  <a:gd name="T4" fmla="*/ 100 w 100"/>
                  <a:gd name="T5" fmla="*/ 0 h 195"/>
                  <a:gd name="T6" fmla="*/ 0 60000 65536"/>
                  <a:gd name="T7" fmla="*/ 0 60000 65536"/>
                  <a:gd name="T8" fmla="*/ 0 60000 65536"/>
                </a:gdLst>
                <a:ahLst/>
                <a:cxnLst>
                  <a:cxn ang="T6">
                    <a:pos x="T0" y="T1"/>
                  </a:cxn>
                  <a:cxn ang="T7">
                    <a:pos x="T2" y="T3"/>
                  </a:cxn>
                  <a:cxn ang="T8">
                    <a:pos x="T4" y="T5"/>
                  </a:cxn>
                </a:cxnLst>
                <a:rect l="0" t="0" r="r" b="b"/>
                <a:pathLst>
                  <a:path w="100" h="195">
                    <a:moveTo>
                      <a:pt x="40" y="195"/>
                    </a:moveTo>
                    <a:cubicBezTo>
                      <a:pt x="20" y="143"/>
                      <a:pt x="0" y="92"/>
                      <a:pt x="10" y="60"/>
                    </a:cubicBezTo>
                    <a:cubicBezTo>
                      <a:pt x="20" y="28"/>
                      <a:pt x="85" y="10"/>
                      <a:pt x="10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 name="文本框 46"/>
            <p:cNvSpPr txBox="1">
              <a:spLocks noChangeArrowheads="1"/>
            </p:cNvSpPr>
            <p:nvPr/>
          </p:nvSpPr>
          <p:spPr bwMode="auto">
            <a:xfrm>
              <a:off x="1680" y="2310"/>
              <a:ext cx="1380"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p>
              <a:pPr algn="just"/>
              <a:r>
                <a:rPr lang="zh-CN" altLang="en-US" sz="2000">
                  <a:latin typeface="Times New Roman" panose="02020603050405020304" pitchFamily="18" charset="0"/>
                </a:rPr>
                <a:t>投影方向</a:t>
              </a:r>
              <a:endParaRPr lang="zh-CN" altLang="en-US" sz="2000"/>
            </a:p>
          </p:txBody>
        </p:sp>
        <p:sp>
          <p:nvSpPr>
            <p:cNvPr id="9" name="文本框 47"/>
            <p:cNvSpPr txBox="1">
              <a:spLocks noChangeArrowheads="1"/>
            </p:cNvSpPr>
            <p:nvPr/>
          </p:nvSpPr>
          <p:spPr bwMode="auto">
            <a:xfrm>
              <a:off x="4455" y="3015"/>
              <a:ext cx="1095" cy="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p>
              <a:pPr algn="just"/>
              <a:r>
                <a:rPr lang="zh-CN" altLang="en-US" sz="2000" dirty="0">
                  <a:latin typeface="Times New Roman" panose="02020603050405020304" pitchFamily="18" charset="0"/>
                </a:rPr>
                <a:t>投影平</a:t>
              </a:r>
            </a:p>
            <a:p>
              <a:pPr algn="just"/>
              <a:r>
                <a:rPr lang="zh-CN" altLang="en-US" sz="2000" dirty="0">
                  <a:latin typeface="Times New Roman" panose="02020603050405020304" pitchFamily="18" charset="0"/>
                </a:rPr>
                <a:t>面法向</a:t>
              </a:r>
              <a:endParaRPr lang="zh-CN" altLang="en-US" sz="2000" dirty="0"/>
            </a:p>
          </p:txBody>
        </p:sp>
        <p:sp>
          <p:nvSpPr>
            <p:cNvPr id="11" name="文本框 48"/>
            <p:cNvSpPr txBox="1">
              <a:spLocks noChangeArrowheads="1"/>
            </p:cNvSpPr>
            <p:nvPr/>
          </p:nvSpPr>
          <p:spPr bwMode="auto">
            <a:xfrm>
              <a:off x="2992" y="3924"/>
              <a:ext cx="139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p>
              <a:pPr algn="just"/>
              <a:r>
                <a:rPr lang="zh-CN" altLang="en-US" sz="2000" dirty="0">
                  <a:latin typeface="宋体" panose="02010600030101010101" pitchFamily="2" charset="-122"/>
                </a:rPr>
                <a:t>投影平面</a:t>
              </a:r>
              <a:endParaRPr lang="zh-CN" altLang="en-US" sz="2000" dirty="0"/>
            </a:p>
          </p:txBody>
        </p:sp>
        <p:sp>
          <p:nvSpPr>
            <p:cNvPr id="12" name="文本框 49"/>
            <p:cNvSpPr txBox="1">
              <a:spLocks noChangeArrowheads="1"/>
            </p:cNvSpPr>
            <p:nvPr/>
          </p:nvSpPr>
          <p:spPr bwMode="auto">
            <a:xfrm>
              <a:off x="5820" y="2670"/>
              <a:ext cx="1440"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p>
              <a:pPr algn="just"/>
              <a:r>
                <a:rPr lang="zh-CN" altLang="en-US" sz="2000" dirty="0">
                  <a:latin typeface="Times New Roman" panose="02020603050405020304" pitchFamily="18" charset="0"/>
                </a:rPr>
                <a:t>投影方向</a:t>
              </a:r>
              <a:endParaRPr lang="zh-CN" altLang="en-US" sz="2000" dirty="0"/>
            </a:p>
          </p:txBody>
        </p:sp>
        <p:sp>
          <p:nvSpPr>
            <p:cNvPr id="13" name="文本框 50"/>
            <p:cNvSpPr txBox="1">
              <a:spLocks noChangeArrowheads="1"/>
            </p:cNvSpPr>
            <p:nvPr/>
          </p:nvSpPr>
          <p:spPr bwMode="auto">
            <a:xfrm>
              <a:off x="8730" y="3030"/>
              <a:ext cx="1095" cy="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p>
              <a:pPr algn="just"/>
              <a:r>
                <a:rPr lang="zh-CN" altLang="en-US" sz="2000">
                  <a:latin typeface="Times New Roman" panose="02020603050405020304" pitchFamily="18" charset="0"/>
                </a:rPr>
                <a:t>投影平</a:t>
              </a:r>
            </a:p>
            <a:p>
              <a:pPr algn="just"/>
              <a:r>
                <a:rPr lang="zh-CN" altLang="en-US" sz="2000">
                  <a:latin typeface="Times New Roman" panose="02020603050405020304" pitchFamily="18" charset="0"/>
                </a:rPr>
                <a:t>面法向</a:t>
              </a:r>
              <a:endParaRPr lang="zh-CN" altLang="en-US" sz="2000"/>
            </a:p>
          </p:txBody>
        </p:sp>
        <p:sp>
          <p:nvSpPr>
            <p:cNvPr id="14" name="文本框 51"/>
            <p:cNvSpPr txBox="1">
              <a:spLocks noChangeArrowheads="1"/>
            </p:cNvSpPr>
            <p:nvPr/>
          </p:nvSpPr>
          <p:spPr bwMode="auto">
            <a:xfrm>
              <a:off x="7073" y="3924"/>
              <a:ext cx="139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p>
              <a:pPr algn="just"/>
              <a:r>
                <a:rPr lang="zh-CN" altLang="en-US" sz="2000" dirty="0">
                  <a:latin typeface="宋体" panose="02010600030101010101" pitchFamily="2" charset="-122"/>
                </a:rPr>
                <a:t>投影平面</a:t>
              </a:r>
              <a:endParaRPr lang="zh-CN" altLang="en-US" sz="2000" dirty="0"/>
            </a:p>
          </p:txBody>
        </p:sp>
        <p:sp>
          <p:nvSpPr>
            <p:cNvPr id="15" name="文本框 52"/>
            <p:cNvSpPr txBox="1">
              <a:spLocks noChangeArrowheads="1"/>
            </p:cNvSpPr>
            <p:nvPr/>
          </p:nvSpPr>
          <p:spPr bwMode="auto">
            <a:xfrm>
              <a:off x="7193" y="3390"/>
              <a:ext cx="457"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sz="2000">
                  <a:latin typeface="Calibri" panose="020F0502020204030204" pitchFamily="34" charset="0"/>
                </a:rPr>
                <a:t>α</a:t>
              </a:r>
              <a:endParaRPr lang="en-US" altLang="zh-CN" sz="2000"/>
            </a:p>
          </p:txBody>
        </p:sp>
        <p:sp>
          <p:nvSpPr>
            <p:cNvPr id="16" name="文本框 91"/>
            <p:cNvSpPr txBox="1">
              <a:spLocks noChangeArrowheads="1"/>
            </p:cNvSpPr>
            <p:nvPr/>
          </p:nvSpPr>
          <p:spPr bwMode="auto">
            <a:xfrm>
              <a:off x="2865" y="4560"/>
              <a:ext cx="165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zh-CN" altLang="en-US" sz="2000" b="1" dirty="0">
                  <a:solidFill>
                    <a:srgbClr val="0000FF"/>
                  </a:solidFill>
                  <a:latin typeface="宋体" panose="02010600030101010101" pitchFamily="2" charset="-122"/>
                </a:rPr>
                <a:t>（</a:t>
              </a:r>
              <a:r>
                <a:rPr lang="en-US" altLang="zh-CN" sz="2000" b="1" dirty="0">
                  <a:solidFill>
                    <a:srgbClr val="0000FF"/>
                  </a:solidFill>
                  <a:latin typeface="宋体" panose="02010600030101010101" pitchFamily="2" charset="-122"/>
                </a:rPr>
                <a:t>a</a:t>
              </a:r>
              <a:r>
                <a:rPr lang="zh-CN" altLang="en-US" sz="2000" b="1" dirty="0">
                  <a:solidFill>
                    <a:srgbClr val="0000FF"/>
                  </a:solidFill>
                  <a:latin typeface="宋体" panose="02010600030101010101" pitchFamily="2" charset="-122"/>
                </a:rPr>
                <a:t>）正投影</a:t>
              </a:r>
              <a:endParaRPr lang="zh-CN" altLang="en-US" sz="2000" b="1" dirty="0">
                <a:solidFill>
                  <a:srgbClr val="0000FF"/>
                </a:solidFill>
              </a:endParaRPr>
            </a:p>
          </p:txBody>
        </p:sp>
        <p:sp>
          <p:nvSpPr>
            <p:cNvPr id="17" name="文本框 92"/>
            <p:cNvSpPr txBox="1">
              <a:spLocks noChangeArrowheads="1"/>
            </p:cNvSpPr>
            <p:nvPr/>
          </p:nvSpPr>
          <p:spPr bwMode="auto">
            <a:xfrm>
              <a:off x="6765" y="4560"/>
              <a:ext cx="183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zh-CN" altLang="en-US" sz="2000" b="1" dirty="0">
                  <a:solidFill>
                    <a:srgbClr val="0000FF"/>
                  </a:solidFill>
                  <a:latin typeface="宋体" panose="02010600030101010101" pitchFamily="2" charset="-122"/>
                </a:rPr>
                <a:t>（</a:t>
              </a:r>
              <a:r>
                <a:rPr lang="en-US" altLang="zh-CN" sz="2000" b="1" dirty="0">
                  <a:solidFill>
                    <a:srgbClr val="0000FF"/>
                  </a:solidFill>
                  <a:latin typeface="宋体" panose="02010600030101010101" pitchFamily="2" charset="-122"/>
                </a:rPr>
                <a:t>b</a:t>
              </a:r>
              <a:r>
                <a:rPr lang="zh-CN" altLang="en-US" sz="2000" b="1" dirty="0">
                  <a:solidFill>
                    <a:srgbClr val="0000FF"/>
                  </a:solidFill>
                  <a:latin typeface="宋体" panose="02010600030101010101" pitchFamily="2" charset="-122"/>
                </a:rPr>
                <a:t>）斜投影</a:t>
              </a:r>
              <a:endParaRPr lang="zh-CN" altLang="en-US" sz="2000" b="1" dirty="0">
                <a:solidFill>
                  <a:srgbClr val="0000FF"/>
                </a:solidFill>
              </a:endParaRPr>
            </a:p>
          </p:txBody>
        </p:sp>
      </p:grpSp>
    </p:spTree>
    <p:extLst>
      <p:ext uri="{BB962C8B-B14F-4D97-AF65-F5344CB8AC3E}">
        <p14:creationId xmlns:p14="http://schemas.microsoft.com/office/powerpoint/2010/main" val="37720826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294">
                                            <p:txEl>
                                              <p:pRg st="0" end="0"/>
                                            </p:txEl>
                                          </p:spTgt>
                                        </p:tgtEl>
                                        <p:attrNameLst>
                                          <p:attrName>style.visibility</p:attrName>
                                        </p:attrNameLst>
                                      </p:cBhvr>
                                      <p:to>
                                        <p:strVal val="visible"/>
                                      </p:to>
                                    </p:set>
                                    <p:animEffect transition="in" filter="wipe(left)">
                                      <p:cBhvr>
                                        <p:cTn id="7" dur="500"/>
                                        <p:tgtEl>
                                          <p:spTgt spid="122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605159" y="117931"/>
            <a:ext cx="2371228" cy="2634697"/>
          </a:xfrm>
          <a:prstGeom prst="rect">
            <a:avLst/>
          </a:prstGeom>
        </p:spPr>
      </p:pic>
      <p:sp>
        <p:nvSpPr>
          <p:cNvPr id="2" name="标题 1"/>
          <p:cNvSpPr>
            <a:spLocks noGrp="1"/>
          </p:cNvSpPr>
          <p:nvPr>
            <p:ph type="title"/>
          </p:nvPr>
        </p:nvSpPr>
        <p:spPr>
          <a:xfrm>
            <a:off x="920096" y="432682"/>
            <a:ext cx="7815262" cy="765175"/>
          </a:xfrm>
        </p:spPr>
        <p:txBody>
          <a:bodyPr/>
          <a:lstStyle/>
          <a:p>
            <a:pPr eaLnBrk="1" fontAlgn="auto" hangingPunct="1">
              <a:spcAft>
                <a:spcPts val="0"/>
              </a:spcAft>
              <a:defRPr/>
            </a:pPr>
            <a:r>
              <a:rPr lang="zh-CN" altLang="en-US" dirty="0" smtClean="0">
                <a:solidFill>
                  <a:srgbClr val="FF9300"/>
                </a:solidFill>
                <a:latin typeface="华文琥珀" panose="02010800040101010101" pitchFamily="2" charset="-122"/>
                <a:ea typeface="华文琥珀" panose="02010800040101010101" pitchFamily="2" charset="-122"/>
              </a:rPr>
              <a:t>第</a:t>
            </a:r>
            <a:r>
              <a:rPr lang="en-US" altLang="zh-CN" dirty="0" smtClean="0">
                <a:solidFill>
                  <a:srgbClr val="FF9300"/>
                </a:solidFill>
                <a:latin typeface="华文琥珀" panose="02010800040101010101" pitchFamily="2" charset="-122"/>
                <a:ea typeface="华文琥珀" panose="02010800040101010101" pitchFamily="2" charset="-122"/>
              </a:rPr>
              <a:t>6</a:t>
            </a:r>
            <a:r>
              <a:rPr lang="zh-CN" altLang="en-US" dirty="0" smtClean="0">
                <a:solidFill>
                  <a:srgbClr val="FF9300"/>
                </a:solidFill>
                <a:latin typeface="华文琥珀" panose="02010800040101010101" pitchFamily="2" charset="-122"/>
                <a:ea typeface="华文琥珀" panose="02010800040101010101" pitchFamily="2" charset="-122"/>
              </a:rPr>
              <a:t>章：三维观察</a:t>
            </a:r>
            <a:endParaRPr altLang="en-US" dirty="0">
              <a:solidFill>
                <a:srgbClr val="FF9300"/>
              </a:solidFill>
              <a:latin typeface="华文琥珀" panose="02010800040101010101" pitchFamily="2" charset="-122"/>
              <a:ea typeface="华文琥珀" panose="02010800040101010101" pitchFamily="2" charset="-122"/>
            </a:endParaRPr>
          </a:p>
        </p:txBody>
      </p:sp>
      <p:graphicFrame>
        <p:nvGraphicFramePr>
          <p:cNvPr id="5" name="图示 4"/>
          <p:cNvGraphicFramePr/>
          <p:nvPr>
            <p:extLst>
              <p:ext uri="{D42A27DB-BD31-4B8C-83A1-F6EECF244321}">
                <p14:modId xmlns:p14="http://schemas.microsoft.com/office/powerpoint/2010/main" val="4224624550"/>
              </p:ext>
            </p:extLst>
          </p:nvPr>
        </p:nvGraphicFramePr>
        <p:xfrm>
          <a:off x="920096" y="1916832"/>
          <a:ext cx="6748247" cy="33191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1676308" y="1916832"/>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p>
        </p:txBody>
      </p:sp>
    </p:spTree>
    <p:extLst>
      <p:ext uri="{BB962C8B-B14F-4D97-AF65-F5344CB8AC3E}">
        <p14:creationId xmlns:p14="http://schemas.microsoft.com/office/powerpoint/2010/main" val="381226367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4" name="Rectangle 3"/>
          <p:cNvSpPr>
            <a:spLocks noGrp="1" noChangeArrowheads="1"/>
          </p:cNvSpPr>
          <p:nvPr>
            <p:ph type="body" idx="4294967295"/>
          </p:nvPr>
        </p:nvSpPr>
        <p:spPr>
          <a:xfrm>
            <a:off x="652463" y="1306553"/>
            <a:ext cx="7930445" cy="4670779"/>
          </a:xfrm>
          <a:prstGeom prst="rect">
            <a:avLst/>
          </a:prstGeom>
        </p:spPr>
        <p:txBody>
          <a:bodyPr/>
          <a:lstStyle/>
          <a:p>
            <a:pPr eaLnBrk="1" hangingPunct="1">
              <a:lnSpc>
                <a:spcPct val="120000"/>
              </a:lnSpc>
              <a:spcBef>
                <a:spcPct val="20000"/>
              </a:spcBef>
              <a:buClr>
                <a:srgbClr val="FF9300"/>
              </a:buClr>
              <a:buFont typeface="Wingdings" panose="05000000000000000000" pitchFamily="2" charset="2"/>
              <a:buChar char="n"/>
              <a:defRPr/>
            </a:pPr>
            <a:r>
              <a:rPr lang="zh-CN" altLang="en-US" b="1" dirty="0">
                <a:solidFill>
                  <a:srgbClr val="FF0000"/>
                </a:solidFill>
                <a:latin typeface="Times New Roman" pitchFamily="18" charset="0"/>
              </a:rPr>
              <a:t> </a:t>
            </a:r>
            <a:r>
              <a:rPr lang="zh-CN" altLang="en-US" b="1" dirty="0" smtClean="0">
                <a:latin typeface="Times New Roman" pitchFamily="18" charset="0"/>
              </a:rPr>
              <a:t>正投影</a:t>
            </a:r>
            <a:r>
              <a:rPr lang="zh-CN" altLang="en-US" b="1" dirty="0">
                <a:latin typeface="Times New Roman" pitchFamily="18" charset="0"/>
              </a:rPr>
              <a:t>又可分为：</a:t>
            </a:r>
            <a:r>
              <a:rPr lang="zh-CN" altLang="en-US" b="1" dirty="0">
                <a:solidFill>
                  <a:srgbClr val="FF0000"/>
                </a:solidFill>
                <a:latin typeface="Times New Roman" pitchFamily="18" charset="0"/>
              </a:rPr>
              <a:t>三视图</a:t>
            </a:r>
            <a:r>
              <a:rPr lang="zh-CN" altLang="en-US" b="1" dirty="0">
                <a:latin typeface="Times New Roman" pitchFamily="18" charset="0"/>
              </a:rPr>
              <a:t>和</a:t>
            </a:r>
            <a:r>
              <a:rPr lang="zh-CN" altLang="en-US" b="1" dirty="0">
                <a:solidFill>
                  <a:srgbClr val="FF0000"/>
                </a:solidFill>
                <a:latin typeface="Times New Roman" pitchFamily="18" charset="0"/>
              </a:rPr>
              <a:t>正</a:t>
            </a:r>
            <a:r>
              <a:rPr lang="zh-CN" altLang="en-US" b="1" dirty="0" smtClean="0">
                <a:solidFill>
                  <a:srgbClr val="FF0000"/>
                </a:solidFill>
                <a:latin typeface="Times New Roman" pitchFamily="18" charset="0"/>
              </a:rPr>
              <a:t>轴测图</a:t>
            </a:r>
            <a:r>
              <a:rPr lang="zh-CN" altLang="en-US" b="1" dirty="0" smtClean="0">
                <a:latin typeface="Times New Roman" pitchFamily="18" charset="0"/>
              </a:rPr>
              <a:t>。</a:t>
            </a:r>
            <a:endParaRPr lang="zh-CN" altLang="en-US" b="1" dirty="0">
              <a:latin typeface="Times New Roman" pitchFamily="18" charset="0"/>
            </a:endParaRPr>
          </a:p>
          <a:p>
            <a:pPr eaLnBrk="1" hangingPunct="1">
              <a:lnSpc>
                <a:spcPct val="120000"/>
              </a:lnSpc>
              <a:spcBef>
                <a:spcPct val="20000"/>
              </a:spcBef>
              <a:buClr>
                <a:srgbClr val="FF9300"/>
              </a:buClr>
              <a:buFont typeface="Wingdings" panose="05000000000000000000" pitchFamily="2" charset="2"/>
              <a:buChar char="n"/>
              <a:defRPr/>
            </a:pPr>
            <a:r>
              <a:rPr lang="en-US" altLang="zh-CN" b="1" dirty="0" smtClean="0">
                <a:latin typeface="Times New Roman" pitchFamily="18" charset="0"/>
              </a:rPr>
              <a:t> </a:t>
            </a:r>
            <a:r>
              <a:rPr lang="zh-CN" altLang="en-US" b="1" dirty="0" smtClean="0">
                <a:latin typeface="Times New Roman" pitchFamily="18" charset="0"/>
              </a:rPr>
              <a:t>当</a:t>
            </a:r>
            <a:r>
              <a:rPr lang="zh-CN" altLang="en-US" b="1" dirty="0">
                <a:latin typeface="Times New Roman" pitchFamily="18" charset="0"/>
              </a:rPr>
              <a:t>观察平面与某一坐标轴垂直时，得到的投影为三视图；否则，得到的投影为正轴测图。</a:t>
            </a:r>
            <a:endParaRPr lang="en-US" altLang="zh-CN" sz="2800" b="1" dirty="0" smtClean="0">
              <a:ea typeface="宋体" panose="02010600030101010101" pitchFamily="2" charset="-122"/>
            </a:endParaRPr>
          </a:p>
        </p:txBody>
      </p:sp>
      <p:sp>
        <p:nvSpPr>
          <p:cNvPr id="19462" name="AutoShape 10" descr="http://t1.baidu.com/it/u=2792966006,3953403218&amp;fm=52&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华文彩云" panose="02010800040101010101" pitchFamily="2" charset="-122"/>
              </a:defRPr>
            </a:lvl1pPr>
            <a:lvl2pPr marL="742950" indent="-285750" eaLnBrk="0" hangingPunct="0">
              <a:defRPr>
                <a:solidFill>
                  <a:schemeClr val="tx1"/>
                </a:solidFill>
                <a:latin typeface="Arial" panose="020B0604020202020204" pitchFamily="34" charset="0"/>
                <a:ea typeface="华文彩云" panose="02010800040101010101" pitchFamily="2" charset="-122"/>
              </a:defRPr>
            </a:lvl2pPr>
            <a:lvl3pPr marL="1143000" indent="-228600" eaLnBrk="0" hangingPunct="0">
              <a:defRPr>
                <a:solidFill>
                  <a:schemeClr val="tx1"/>
                </a:solidFill>
                <a:latin typeface="Arial" panose="020B0604020202020204" pitchFamily="34" charset="0"/>
                <a:ea typeface="华文彩云" panose="02010800040101010101" pitchFamily="2" charset="-122"/>
              </a:defRPr>
            </a:lvl3pPr>
            <a:lvl4pPr marL="1600200" indent="-228600" eaLnBrk="0" hangingPunct="0">
              <a:defRPr>
                <a:solidFill>
                  <a:schemeClr val="tx1"/>
                </a:solidFill>
                <a:latin typeface="Arial" panose="020B0604020202020204" pitchFamily="34" charset="0"/>
                <a:ea typeface="华文彩云" panose="02010800040101010101" pitchFamily="2" charset="-122"/>
              </a:defRPr>
            </a:lvl4pPr>
            <a:lvl5pPr marL="2057400" indent="-228600" eaLnBrk="0" hangingPunct="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pPr eaLnBrk="1" hangingPunct="1"/>
            <a:endParaRPr lang="zh-CN" altLang="en-US"/>
          </a:p>
        </p:txBody>
      </p:sp>
      <p:sp>
        <p:nvSpPr>
          <p:cNvPr id="10" name="矩形 9"/>
          <p:cNvSpPr/>
          <p:nvPr/>
        </p:nvSpPr>
        <p:spPr>
          <a:xfrm>
            <a:off x="652463" y="468311"/>
            <a:ext cx="7402966" cy="646331"/>
          </a:xfrm>
          <a:prstGeom prst="rect">
            <a:avLst/>
          </a:prstGeom>
        </p:spPr>
        <p:txBody>
          <a:bodyPr wrap="square">
            <a:spAutoFit/>
          </a:bodyPr>
          <a:lstStyle/>
          <a:p>
            <a:pPr lvl="0"/>
            <a:r>
              <a:rPr lang="zh-CN" altLang="en-US" sz="3600" b="1" dirty="0">
                <a:latin typeface="黑体" panose="02010609060101010101" pitchFamily="49" charset="-122"/>
                <a:ea typeface="黑体" panose="02010609060101010101" pitchFamily="49" charset="-122"/>
                <a:cs typeface="Tahoma" panose="020B0604030504040204" pitchFamily="34" charset="0"/>
              </a:rPr>
              <a:t>（</a:t>
            </a:r>
            <a:r>
              <a:rPr lang="en-US" altLang="zh-CN" sz="3600" b="1" dirty="0">
                <a:latin typeface="黑体" panose="02010609060101010101" pitchFamily="49" charset="-122"/>
                <a:ea typeface="黑体" panose="02010609060101010101" pitchFamily="49" charset="-122"/>
                <a:cs typeface="Tahoma" panose="020B0604030504040204" pitchFamily="34" charset="0"/>
              </a:rPr>
              <a:t>1</a:t>
            </a:r>
            <a:r>
              <a:rPr lang="zh-CN" altLang="en-US" sz="3600" b="1" dirty="0">
                <a:latin typeface="黑体" panose="02010609060101010101" pitchFamily="49" charset="-122"/>
                <a:ea typeface="黑体" panose="02010609060101010101" pitchFamily="49" charset="-122"/>
                <a:cs typeface="Tahoma" panose="020B0604030504040204" pitchFamily="34" charset="0"/>
              </a:rPr>
              <a:t>）正投影</a:t>
            </a:r>
          </a:p>
        </p:txBody>
      </p:sp>
      <p:grpSp>
        <p:nvGrpSpPr>
          <p:cNvPr id="5" name="Group 4"/>
          <p:cNvGrpSpPr>
            <a:grpSpLocks/>
          </p:cNvGrpSpPr>
          <p:nvPr/>
        </p:nvGrpSpPr>
        <p:grpSpPr bwMode="auto">
          <a:xfrm>
            <a:off x="1042988" y="2997200"/>
            <a:ext cx="3455987" cy="3313113"/>
            <a:chOff x="1650" y="5730"/>
            <a:chExt cx="3075" cy="3240"/>
          </a:xfrm>
        </p:grpSpPr>
        <p:grpSp>
          <p:nvGrpSpPr>
            <p:cNvPr id="6" name="组合 125"/>
            <p:cNvGrpSpPr>
              <a:grpSpLocks/>
            </p:cNvGrpSpPr>
            <p:nvPr/>
          </p:nvGrpSpPr>
          <p:grpSpPr bwMode="auto">
            <a:xfrm>
              <a:off x="1995" y="5835"/>
              <a:ext cx="2730" cy="2550"/>
              <a:chOff x="1980" y="5295"/>
              <a:chExt cx="2730" cy="2550"/>
            </a:xfrm>
          </p:grpSpPr>
          <p:sp>
            <p:nvSpPr>
              <p:cNvPr id="14" name="AutoShape 103"/>
              <p:cNvSpPr>
                <a:spLocks noChangeShapeType="1"/>
              </p:cNvSpPr>
              <p:nvPr/>
            </p:nvSpPr>
            <p:spPr bwMode="auto">
              <a:xfrm flipV="1">
                <a:off x="3345" y="5295"/>
                <a:ext cx="0" cy="1350"/>
              </a:xfrm>
              <a:prstGeom prst="straightConnector1">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AutoShape 104"/>
              <p:cNvSpPr>
                <a:spLocks noChangeShapeType="1"/>
              </p:cNvSpPr>
              <p:nvPr/>
            </p:nvSpPr>
            <p:spPr bwMode="auto">
              <a:xfrm flipH="1">
                <a:off x="1980" y="6645"/>
                <a:ext cx="1365" cy="1200"/>
              </a:xfrm>
              <a:prstGeom prst="straightConnector1">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AutoShape 105"/>
              <p:cNvSpPr>
                <a:spLocks noChangeShapeType="1"/>
              </p:cNvSpPr>
              <p:nvPr/>
            </p:nvSpPr>
            <p:spPr bwMode="auto">
              <a:xfrm>
                <a:off x="3345" y="6645"/>
                <a:ext cx="1365" cy="1200"/>
              </a:xfrm>
              <a:prstGeom prst="straightConnector1">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AutoShape 106"/>
              <p:cNvSpPr>
                <a:spLocks noChangeShapeType="1"/>
              </p:cNvSpPr>
              <p:nvPr/>
            </p:nvSpPr>
            <p:spPr bwMode="auto">
              <a:xfrm flipH="1">
                <a:off x="2565" y="6645"/>
                <a:ext cx="600" cy="570"/>
              </a:xfrm>
              <a:prstGeom prst="straightConnector1">
                <a:avLst/>
              </a:prstGeom>
              <a:noFill/>
              <a:ln w="9525">
                <a:solidFill>
                  <a:srgbClr val="00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AutoShape 107"/>
              <p:cNvSpPr>
                <a:spLocks noChangeShapeType="1"/>
              </p:cNvSpPr>
              <p:nvPr/>
            </p:nvSpPr>
            <p:spPr bwMode="auto">
              <a:xfrm flipV="1">
                <a:off x="3570" y="6645"/>
                <a:ext cx="0" cy="990"/>
              </a:xfrm>
              <a:prstGeom prst="straightConnector1">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AutoShape 108"/>
              <p:cNvSpPr>
                <a:spLocks noChangeShapeType="1"/>
              </p:cNvSpPr>
              <p:nvPr/>
            </p:nvSpPr>
            <p:spPr bwMode="auto">
              <a:xfrm flipH="1" flipV="1">
                <a:off x="2670" y="5895"/>
                <a:ext cx="900" cy="750"/>
              </a:xfrm>
              <a:prstGeom prst="straightConnector1">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AutoShape 109"/>
              <p:cNvSpPr>
                <a:spLocks noChangeShapeType="1"/>
              </p:cNvSpPr>
              <p:nvPr/>
            </p:nvSpPr>
            <p:spPr bwMode="auto">
              <a:xfrm>
                <a:off x="2670" y="5895"/>
                <a:ext cx="0" cy="945"/>
              </a:xfrm>
              <a:prstGeom prst="straightConnector1">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AutoShape 110"/>
              <p:cNvSpPr>
                <a:spLocks noChangeShapeType="1"/>
              </p:cNvSpPr>
              <p:nvPr/>
            </p:nvSpPr>
            <p:spPr bwMode="auto">
              <a:xfrm>
                <a:off x="2670" y="6840"/>
                <a:ext cx="900" cy="795"/>
              </a:xfrm>
              <a:prstGeom prst="straightConnector1">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 name="文本框 134"/>
            <p:cNvSpPr txBox="1">
              <a:spLocks noChangeArrowheads="1"/>
            </p:cNvSpPr>
            <p:nvPr/>
          </p:nvSpPr>
          <p:spPr bwMode="auto">
            <a:xfrm rot="-5400000">
              <a:off x="2918" y="5842"/>
              <a:ext cx="630"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p>
              <a:pPr algn="just"/>
              <a:r>
                <a:rPr lang="en-US" altLang="zh-CN">
                  <a:latin typeface="Calibri" panose="020F0502020204030204" pitchFamily="34" charset="0"/>
                </a:rPr>
                <a:t>Z</a:t>
              </a:r>
              <a:endParaRPr lang="en-US" altLang="zh-CN"/>
            </a:p>
          </p:txBody>
        </p:sp>
        <p:sp>
          <p:nvSpPr>
            <p:cNvPr id="8" name="文本框 136"/>
            <p:cNvSpPr txBox="1">
              <a:spLocks noChangeArrowheads="1"/>
            </p:cNvSpPr>
            <p:nvPr/>
          </p:nvSpPr>
          <p:spPr bwMode="auto">
            <a:xfrm rot="-2505789">
              <a:off x="1920" y="7935"/>
              <a:ext cx="510"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a:latin typeface="Calibri" panose="020F0502020204030204" pitchFamily="34" charset="0"/>
                </a:rPr>
                <a:t>X</a:t>
              </a:r>
              <a:endParaRPr lang="en-US" altLang="zh-CN"/>
            </a:p>
          </p:txBody>
        </p:sp>
        <p:sp>
          <p:nvSpPr>
            <p:cNvPr id="9" name="文本框 137"/>
            <p:cNvSpPr txBox="1">
              <a:spLocks noChangeArrowheads="1"/>
            </p:cNvSpPr>
            <p:nvPr/>
          </p:nvSpPr>
          <p:spPr bwMode="auto">
            <a:xfrm rot="2835744">
              <a:off x="4073" y="7927"/>
              <a:ext cx="510"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a:latin typeface="Calibri" panose="020F0502020204030204" pitchFamily="34" charset="0"/>
                </a:rPr>
                <a:t>Y</a:t>
              </a:r>
              <a:endParaRPr lang="en-US" altLang="zh-CN"/>
            </a:p>
          </p:txBody>
        </p:sp>
        <p:sp>
          <p:nvSpPr>
            <p:cNvPr id="11" name="文本框 140"/>
            <p:cNvSpPr txBox="1">
              <a:spLocks noChangeArrowheads="1"/>
            </p:cNvSpPr>
            <p:nvPr/>
          </p:nvSpPr>
          <p:spPr bwMode="auto">
            <a:xfrm>
              <a:off x="1650" y="7380"/>
              <a:ext cx="1305"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zh-CN" altLang="en-US">
                  <a:latin typeface="Times New Roman" panose="02020603050405020304" pitchFamily="18" charset="0"/>
                </a:rPr>
                <a:t>投影方向</a:t>
              </a:r>
              <a:endParaRPr lang="zh-CN" altLang="en-US"/>
            </a:p>
          </p:txBody>
        </p:sp>
        <p:sp>
          <p:nvSpPr>
            <p:cNvPr id="12" name="文本框 141"/>
            <p:cNvSpPr txBox="1">
              <a:spLocks noChangeArrowheads="1"/>
            </p:cNvSpPr>
            <p:nvPr/>
          </p:nvSpPr>
          <p:spPr bwMode="auto">
            <a:xfrm>
              <a:off x="2850" y="7618"/>
              <a:ext cx="136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zh-CN" altLang="en-US" dirty="0">
                  <a:solidFill>
                    <a:srgbClr val="FF0000"/>
                  </a:solidFill>
                  <a:latin typeface="Times New Roman" panose="02020603050405020304" pitchFamily="18" charset="0"/>
                </a:rPr>
                <a:t>投影平面</a:t>
              </a:r>
              <a:endParaRPr lang="zh-CN" altLang="en-US" dirty="0">
                <a:solidFill>
                  <a:srgbClr val="FF0000"/>
                </a:solidFill>
              </a:endParaRPr>
            </a:p>
          </p:txBody>
        </p:sp>
        <p:sp>
          <p:nvSpPr>
            <p:cNvPr id="13" name="文本框 142"/>
            <p:cNvSpPr txBox="1">
              <a:spLocks noChangeArrowheads="1"/>
            </p:cNvSpPr>
            <p:nvPr/>
          </p:nvSpPr>
          <p:spPr bwMode="auto">
            <a:xfrm>
              <a:off x="2685" y="8520"/>
              <a:ext cx="1470"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b="1" dirty="0">
                  <a:solidFill>
                    <a:srgbClr val="0000FF"/>
                  </a:solidFill>
                  <a:latin typeface="宋体" panose="02010600030101010101" pitchFamily="2" charset="-122"/>
                </a:rPr>
                <a:t>(a)</a:t>
              </a:r>
              <a:r>
                <a:rPr lang="zh-CN" altLang="en-US" b="1" dirty="0">
                  <a:solidFill>
                    <a:srgbClr val="0000FF"/>
                  </a:solidFill>
                  <a:latin typeface="宋体" panose="02010600030101010101" pitchFamily="2" charset="-122"/>
                </a:rPr>
                <a:t>三视图</a:t>
              </a:r>
              <a:endParaRPr lang="zh-CN" altLang="en-US" b="1" dirty="0">
                <a:solidFill>
                  <a:srgbClr val="0000FF"/>
                </a:solidFill>
              </a:endParaRPr>
            </a:p>
          </p:txBody>
        </p:sp>
      </p:grpSp>
      <p:grpSp>
        <p:nvGrpSpPr>
          <p:cNvPr id="22" name="Group 20"/>
          <p:cNvGrpSpPr>
            <a:grpSpLocks/>
          </p:cNvGrpSpPr>
          <p:nvPr/>
        </p:nvGrpSpPr>
        <p:grpSpPr bwMode="auto">
          <a:xfrm>
            <a:off x="4932363" y="3068638"/>
            <a:ext cx="3240087" cy="3311525"/>
            <a:chOff x="6915" y="5775"/>
            <a:chExt cx="3135" cy="3270"/>
          </a:xfrm>
        </p:grpSpPr>
        <p:grpSp>
          <p:nvGrpSpPr>
            <p:cNvPr id="23" name="组合 117"/>
            <p:cNvGrpSpPr>
              <a:grpSpLocks/>
            </p:cNvGrpSpPr>
            <p:nvPr/>
          </p:nvGrpSpPr>
          <p:grpSpPr bwMode="auto">
            <a:xfrm>
              <a:off x="7065" y="5835"/>
              <a:ext cx="2700" cy="2565"/>
              <a:chOff x="5505" y="5280"/>
              <a:chExt cx="2700" cy="2565"/>
            </a:xfrm>
          </p:grpSpPr>
          <p:sp>
            <p:nvSpPr>
              <p:cNvPr id="30" name="AutoShape 95"/>
              <p:cNvSpPr>
                <a:spLocks noChangeShapeType="1"/>
              </p:cNvSpPr>
              <p:nvPr/>
            </p:nvSpPr>
            <p:spPr bwMode="auto">
              <a:xfrm flipV="1">
                <a:off x="6855" y="5280"/>
                <a:ext cx="15" cy="1350"/>
              </a:xfrm>
              <a:prstGeom prst="straightConnector1">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AutoShape 96"/>
              <p:cNvSpPr>
                <a:spLocks noChangeShapeType="1"/>
              </p:cNvSpPr>
              <p:nvPr/>
            </p:nvSpPr>
            <p:spPr bwMode="auto">
              <a:xfrm>
                <a:off x="6855" y="6630"/>
                <a:ext cx="1350" cy="1200"/>
              </a:xfrm>
              <a:prstGeom prst="straightConnector1">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AutoShape 97"/>
              <p:cNvSpPr>
                <a:spLocks noChangeShapeType="1"/>
              </p:cNvSpPr>
              <p:nvPr/>
            </p:nvSpPr>
            <p:spPr bwMode="auto">
              <a:xfrm flipV="1">
                <a:off x="6870" y="6075"/>
                <a:ext cx="315" cy="570"/>
              </a:xfrm>
              <a:prstGeom prst="straightConnector1">
                <a:avLst/>
              </a:prstGeom>
              <a:noFill/>
              <a:ln w="9525">
                <a:solidFill>
                  <a:srgbClr val="00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AutoShape 98"/>
              <p:cNvSpPr>
                <a:spLocks noChangeShapeType="1"/>
              </p:cNvSpPr>
              <p:nvPr/>
            </p:nvSpPr>
            <p:spPr bwMode="auto">
              <a:xfrm flipH="1">
                <a:off x="5505" y="6630"/>
                <a:ext cx="1365" cy="1215"/>
              </a:xfrm>
              <a:prstGeom prst="straightConnector1">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AutoShape 99"/>
              <p:cNvSpPr>
                <a:spLocks noChangeShapeType="1"/>
              </p:cNvSpPr>
              <p:nvPr/>
            </p:nvSpPr>
            <p:spPr bwMode="auto">
              <a:xfrm flipH="1">
                <a:off x="6015" y="6240"/>
                <a:ext cx="840" cy="1140"/>
              </a:xfrm>
              <a:prstGeom prst="straightConnector1">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AutoShape 100"/>
              <p:cNvSpPr>
                <a:spLocks noChangeShapeType="1"/>
              </p:cNvSpPr>
              <p:nvPr/>
            </p:nvSpPr>
            <p:spPr bwMode="auto">
              <a:xfrm flipV="1">
                <a:off x="6015" y="7200"/>
                <a:ext cx="1455" cy="165"/>
              </a:xfrm>
              <a:prstGeom prst="straightConnector1">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AutoShape 101"/>
              <p:cNvSpPr>
                <a:spLocks noChangeShapeType="1"/>
              </p:cNvSpPr>
              <p:nvPr/>
            </p:nvSpPr>
            <p:spPr bwMode="auto">
              <a:xfrm flipH="1" flipV="1">
                <a:off x="6885" y="6240"/>
                <a:ext cx="600" cy="960"/>
              </a:xfrm>
              <a:prstGeom prst="straightConnector1">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4" name="文本框 135"/>
            <p:cNvSpPr txBox="1">
              <a:spLocks noChangeArrowheads="1"/>
            </p:cNvSpPr>
            <p:nvPr/>
          </p:nvSpPr>
          <p:spPr bwMode="auto">
            <a:xfrm rot="-5400000">
              <a:off x="7913" y="5887"/>
              <a:ext cx="630"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p>
              <a:pPr algn="just"/>
              <a:r>
                <a:rPr lang="en-US" altLang="zh-CN">
                  <a:latin typeface="Calibri" panose="020F0502020204030204" pitchFamily="34" charset="0"/>
                </a:rPr>
                <a:t>Z</a:t>
              </a:r>
              <a:endParaRPr lang="en-US" altLang="zh-CN"/>
            </a:p>
          </p:txBody>
        </p:sp>
        <p:sp>
          <p:nvSpPr>
            <p:cNvPr id="25" name="文本框 138"/>
            <p:cNvSpPr txBox="1">
              <a:spLocks noChangeArrowheads="1"/>
            </p:cNvSpPr>
            <p:nvPr/>
          </p:nvSpPr>
          <p:spPr bwMode="auto">
            <a:xfrm rot="-2569670">
              <a:off x="6915" y="7905"/>
              <a:ext cx="510"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a:latin typeface="Calibri" panose="020F0502020204030204" pitchFamily="34" charset="0"/>
                </a:rPr>
                <a:t>X</a:t>
              </a:r>
              <a:endParaRPr lang="en-US" altLang="zh-CN"/>
            </a:p>
          </p:txBody>
        </p:sp>
        <p:sp>
          <p:nvSpPr>
            <p:cNvPr id="26" name="文本框 139"/>
            <p:cNvSpPr txBox="1">
              <a:spLocks noChangeArrowheads="1"/>
            </p:cNvSpPr>
            <p:nvPr/>
          </p:nvSpPr>
          <p:spPr bwMode="auto">
            <a:xfrm rot="2691327">
              <a:off x="9150" y="8055"/>
              <a:ext cx="510"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a:latin typeface="Calibri" panose="020F0502020204030204" pitchFamily="34" charset="0"/>
                </a:rPr>
                <a:t>Y</a:t>
              </a:r>
              <a:endParaRPr lang="en-US" altLang="zh-CN"/>
            </a:p>
          </p:txBody>
        </p:sp>
        <p:sp>
          <p:nvSpPr>
            <p:cNvPr id="27" name="文本框 143"/>
            <p:cNvSpPr txBox="1">
              <a:spLocks noChangeArrowheads="1"/>
            </p:cNvSpPr>
            <p:nvPr/>
          </p:nvSpPr>
          <p:spPr bwMode="auto">
            <a:xfrm>
              <a:off x="7899" y="7474"/>
              <a:ext cx="135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zh-CN" altLang="en-US" dirty="0">
                  <a:solidFill>
                    <a:srgbClr val="FF0000"/>
                  </a:solidFill>
                  <a:latin typeface="Times New Roman" panose="02020603050405020304" pitchFamily="18" charset="0"/>
                </a:rPr>
                <a:t>投影平面</a:t>
              </a:r>
              <a:endParaRPr lang="zh-CN" altLang="en-US" dirty="0">
                <a:solidFill>
                  <a:srgbClr val="FF0000"/>
                </a:solidFill>
              </a:endParaRPr>
            </a:p>
          </p:txBody>
        </p:sp>
        <p:sp>
          <p:nvSpPr>
            <p:cNvPr id="28" name="文本框 144"/>
            <p:cNvSpPr txBox="1">
              <a:spLocks noChangeArrowheads="1"/>
            </p:cNvSpPr>
            <p:nvPr/>
          </p:nvSpPr>
          <p:spPr bwMode="auto">
            <a:xfrm>
              <a:off x="8745" y="6240"/>
              <a:ext cx="130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zh-CN" altLang="en-US">
                  <a:latin typeface="Times New Roman" panose="02020603050405020304" pitchFamily="18" charset="0"/>
                </a:rPr>
                <a:t>投影方向</a:t>
              </a:r>
              <a:endParaRPr lang="zh-CN" altLang="en-US"/>
            </a:p>
          </p:txBody>
        </p:sp>
        <p:sp>
          <p:nvSpPr>
            <p:cNvPr id="29" name="文本框 145"/>
            <p:cNvSpPr txBox="1">
              <a:spLocks noChangeArrowheads="1"/>
            </p:cNvSpPr>
            <p:nvPr/>
          </p:nvSpPr>
          <p:spPr bwMode="auto">
            <a:xfrm>
              <a:off x="7980" y="8520"/>
              <a:ext cx="1515"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b="1" dirty="0">
                  <a:solidFill>
                    <a:srgbClr val="0000FF"/>
                  </a:solidFill>
                  <a:latin typeface="宋体" panose="02010600030101010101" pitchFamily="2" charset="-122"/>
                </a:rPr>
                <a:t>(b)</a:t>
              </a:r>
              <a:r>
                <a:rPr lang="zh-CN" altLang="en-US" b="1" dirty="0">
                  <a:solidFill>
                    <a:srgbClr val="0000FF"/>
                  </a:solidFill>
                  <a:latin typeface="宋体" panose="02010600030101010101" pitchFamily="2" charset="-122"/>
                </a:rPr>
                <a:t>正轴测</a:t>
              </a:r>
              <a:endParaRPr lang="zh-CN" altLang="en-US" b="1" dirty="0">
                <a:solidFill>
                  <a:srgbClr val="0000FF"/>
                </a:solidFill>
              </a:endParaRPr>
            </a:p>
          </p:txBody>
        </p:sp>
      </p:grpSp>
    </p:spTree>
    <p:extLst>
      <p:ext uri="{BB962C8B-B14F-4D97-AF65-F5344CB8AC3E}">
        <p14:creationId xmlns:p14="http://schemas.microsoft.com/office/powerpoint/2010/main" val="264369714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294">
                                            <p:txEl>
                                              <p:pRg st="0" end="0"/>
                                            </p:txEl>
                                          </p:spTgt>
                                        </p:tgtEl>
                                        <p:attrNameLst>
                                          <p:attrName>style.visibility</p:attrName>
                                        </p:attrNameLst>
                                      </p:cBhvr>
                                      <p:to>
                                        <p:strVal val="visible"/>
                                      </p:to>
                                    </p:set>
                                    <p:animEffect transition="in" filter="wipe(left)">
                                      <p:cBhvr>
                                        <p:cTn id="7" dur="500"/>
                                        <p:tgtEl>
                                          <p:spTgt spid="12294">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294">
                                            <p:txEl>
                                              <p:pRg st="1" end="1"/>
                                            </p:txEl>
                                          </p:spTgt>
                                        </p:tgtEl>
                                        <p:attrNameLst>
                                          <p:attrName>style.visibility</p:attrName>
                                        </p:attrNameLst>
                                      </p:cBhvr>
                                      <p:to>
                                        <p:strVal val="visible"/>
                                      </p:to>
                                    </p:set>
                                    <p:animEffect transition="in" filter="wipe(left)">
                                      <p:cBhvr>
                                        <p:cTn id="11" dur="500"/>
                                        <p:tgtEl>
                                          <p:spTgt spid="1229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4" name="Rectangle 3"/>
          <p:cNvSpPr>
            <a:spLocks noGrp="1" noChangeArrowheads="1"/>
          </p:cNvSpPr>
          <p:nvPr>
            <p:ph type="body" idx="4294967295"/>
          </p:nvPr>
        </p:nvSpPr>
        <p:spPr>
          <a:xfrm>
            <a:off x="652463" y="1306553"/>
            <a:ext cx="7930445" cy="4670779"/>
          </a:xfrm>
          <a:prstGeom prst="rect">
            <a:avLst/>
          </a:prstGeom>
        </p:spPr>
        <p:txBody>
          <a:bodyPr/>
          <a:lstStyle/>
          <a:p>
            <a:pPr>
              <a:buClr>
                <a:srgbClr val="FF9300"/>
              </a:buClr>
              <a:buFont typeface="Wingdings" panose="05000000000000000000" pitchFamily="2" charset="2"/>
              <a:buChar char="n"/>
            </a:pPr>
            <a:r>
              <a:rPr lang="zh-CN" altLang="en-US" b="1" dirty="0">
                <a:solidFill>
                  <a:srgbClr val="FF0000"/>
                </a:solidFill>
                <a:latin typeface="Times New Roman" pitchFamily="18" charset="0"/>
              </a:rPr>
              <a:t> </a:t>
            </a:r>
            <a:r>
              <a:rPr lang="en-US" altLang="en-US" b="1" dirty="0" err="1">
                <a:latin typeface="宋体" panose="02010600030101010101" pitchFamily="2" charset="-122"/>
                <a:ea typeface="宋体" panose="02010600030101010101" pitchFamily="2" charset="-122"/>
              </a:rPr>
              <a:t>三视图包括主视图、侧视图和俯视图三种，观察平面分别与</a:t>
            </a:r>
            <a:r>
              <a:rPr lang="en-US" altLang="en-US" b="1" dirty="0">
                <a:latin typeface="宋体" panose="02010600030101010101" pitchFamily="2" charset="-122"/>
                <a:ea typeface="宋体" panose="02010600030101010101" pitchFamily="2" charset="-122"/>
              </a:rPr>
              <a:t> </a:t>
            </a:r>
            <a:r>
              <a:rPr lang="en-US" altLang="en-US" b="1" dirty="0" err="1">
                <a:latin typeface="宋体" panose="02010600030101010101" pitchFamily="2" charset="-122"/>
                <a:ea typeface="宋体" panose="02010600030101010101" pitchFamily="2" charset="-122"/>
              </a:rPr>
              <a:t>Y轴</a:t>
            </a:r>
            <a:r>
              <a:rPr lang="en-US" altLang="en-US" b="1" dirty="0">
                <a:latin typeface="宋体" panose="02010600030101010101" pitchFamily="2" charset="-122"/>
                <a:ea typeface="宋体" panose="02010600030101010101" pitchFamily="2" charset="-122"/>
              </a:rPr>
              <a:t> 、</a:t>
            </a:r>
            <a:r>
              <a:rPr lang="en-US" altLang="en-US" b="1" dirty="0" err="1">
                <a:latin typeface="宋体" panose="02010600030101010101" pitchFamily="2" charset="-122"/>
                <a:ea typeface="宋体" panose="02010600030101010101" pitchFamily="2" charset="-122"/>
              </a:rPr>
              <a:t>X轴和Z轴垂直</a:t>
            </a:r>
            <a:r>
              <a:rPr lang="en-US" altLang="en-US"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sp>
        <p:nvSpPr>
          <p:cNvPr id="19462" name="AutoShape 10" descr="http://t1.baidu.com/it/u=2792966006,3953403218&amp;fm=52&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华文彩云" panose="02010800040101010101" pitchFamily="2" charset="-122"/>
              </a:defRPr>
            </a:lvl1pPr>
            <a:lvl2pPr marL="742950" indent="-285750" eaLnBrk="0" hangingPunct="0">
              <a:defRPr>
                <a:solidFill>
                  <a:schemeClr val="tx1"/>
                </a:solidFill>
                <a:latin typeface="Arial" panose="020B0604020202020204" pitchFamily="34" charset="0"/>
                <a:ea typeface="华文彩云" panose="02010800040101010101" pitchFamily="2" charset="-122"/>
              </a:defRPr>
            </a:lvl2pPr>
            <a:lvl3pPr marL="1143000" indent="-228600" eaLnBrk="0" hangingPunct="0">
              <a:defRPr>
                <a:solidFill>
                  <a:schemeClr val="tx1"/>
                </a:solidFill>
                <a:latin typeface="Arial" panose="020B0604020202020204" pitchFamily="34" charset="0"/>
                <a:ea typeface="华文彩云" panose="02010800040101010101" pitchFamily="2" charset="-122"/>
              </a:defRPr>
            </a:lvl3pPr>
            <a:lvl4pPr marL="1600200" indent="-228600" eaLnBrk="0" hangingPunct="0">
              <a:defRPr>
                <a:solidFill>
                  <a:schemeClr val="tx1"/>
                </a:solidFill>
                <a:latin typeface="Arial" panose="020B0604020202020204" pitchFamily="34" charset="0"/>
                <a:ea typeface="华文彩云" panose="02010800040101010101" pitchFamily="2" charset="-122"/>
              </a:defRPr>
            </a:lvl4pPr>
            <a:lvl5pPr marL="2057400" indent="-228600" eaLnBrk="0" hangingPunct="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pPr eaLnBrk="1" hangingPunct="1"/>
            <a:endParaRPr lang="zh-CN" altLang="en-US"/>
          </a:p>
        </p:txBody>
      </p:sp>
      <p:sp>
        <p:nvSpPr>
          <p:cNvPr id="10" name="矩形 9"/>
          <p:cNvSpPr/>
          <p:nvPr/>
        </p:nvSpPr>
        <p:spPr>
          <a:xfrm>
            <a:off x="652463" y="468311"/>
            <a:ext cx="7402966" cy="646331"/>
          </a:xfrm>
          <a:prstGeom prst="rect">
            <a:avLst/>
          </a:prstGeom>
        </p:spPr>
        <p:txBody>
          <a:bodyPr wrap="square">
            <a:spAutoFit/>
          </a:bodyPr>
          <a:lstStyle/>
          <a:p>
            <a:pPr lvl="0"/>
            <a:r>
              <a:rPr lang="zh-CN" altLang="en-US" sz="3600" b="1" dirty="0">
                <a:latin typeface="黑体" panose="02010609060101010101" pitchFamily="49" charset="-122"/>
                <a:ea typeface="黑体" panose="02010609060101010101" pitchFamily="49" charset="-122"/>
                <a:cs typeface="Tahoma" panose="020B0604030504040204" pitchFamily="34" charset="0"/>
              </a:rPr>
              <a:t>① 三视图</a:t>
            </a:r>
          </a:p>
        </p:txBody>
      </p:sp>
      <p:pic>
        <p:nvPicPr>
          <p:cNvPr id="78" name="Picture 31" descr="20060916123659493"/>
          <p:cNvPicPr>
            <a:picLocks noChangeAspect="1" noChangeArrowheads="1"/>
          </p:cNvPicPr>
          <p:nvPr/>
        </p:nvPicPr>
        <p:blipFill>
          <a:blip r:embed="rId3">
            <a:extLst>
              <a:ext uri="{28A0092B-C50C-407E-A947-70E740481C1C}">
                <a14:useLocalDpi xmlns:a14="http://schemas.microsoft.com/office/drawing/2010/main" val="0"/>
              </a:ext>
            </a:extLst>
          </a:blip>
          <a:srcRect b="13467"/>
          <a:stretch>
            <a:fillRect/>
          </a:stretch>
        </p:blipFill>
        <p:spPr bwMode="auto">
          <a:xfrm>
            <a:off x="3839408" y="2635931"/>
            <a:ext cx="4348163" cy="342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073351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294">
                                            <p:txEl>
                                              <p:pRg st="0" end="0"/>
                                            </p:txEl>
                                          </p:spTgt>
                                        </p:tgtEl>
                                        <p:attrNameLst>
                                          <p:attrName>style.visibility</p:attrName>
                                        </p:attrNameLst>
                                      </p:cBhvr>
                                      <p:to>
                                        <p:strVal val="visible"/>
                                      </p:to>
                                    </p:set>
                                    <p:animEffect transition="in" filter="wipe(left)">
                                      <p:cBhvr>
                                        <p:cTn id="7" dur="500"/>
                                        <p:tgtEl>
                                          <p:spTgt spid="12294">
                                            <p:txEl>
                                              <p:pRg st="0" end="0"/>
                                            </p:txEl>
                                          </p:spTgt>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fade">
                                      <p:cBhvr>
                                        <p:cTn id="11" dur="1000"/>
                                        <p:tgtEl>
                                          <p:spTgt spid="78"/>
                                        </p:tgtEl>
                                      </p:cBhvr>
                                    </p:animEffect>
                                    <p:anim calcmode="lin" valueType="num">
                                      <p:cBhvr>
                                        <p:cTn id="12" dur="1000" fill="hold"/>
                                        <p:tgtEl>
                                          <p:spTgt spid="78"/>
                                        </p:tgtEl>
                                        <p:attrNameLst>
                                          <p:attrName>ppt_x</p:attrName>
                                        </p:attrNameLst>
                                      </p:cBhvr>
                                      <p:tavLst>
                                        <p:tav tm="0">
                                          <p:val>
                                            <p:strVal val="#ppt_x"/>
                                          </p:val>
                                        </p:tav>
                                        <p:tav tm="100000">
                                          <p:val>
                                            <p:strVal val="#ppt_x"/>
                                          </p:val>
                                        </p:tav>
                                      </p:tavLst>
                                    </p:anim>
                                    <p:anim calcmode="lin" valueType="num">
                                      <p:cBhvr>
                                        <p:cTn id="13"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4"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4" name="Rectangle 3"/>
          <p:cNvSpPr>
            <a:spLocks noGrp="1" noChangeArrowheads="1"/>
          </p:cNvSpPr>
          <p:nvPr>
            <p:ph type="body" idx="4294967295"/>
          </p:nvPr>
        </p:nvSpPr>
        <p:spPr>
          <a:xfrm>
            <a:off x="652463" y="1306553"/>
            <a:ext cx="8186737" cy="4670779"/>
          </a:xfrm>
          <a:prstGeom prst="rect">
            <a:avLst/>
          </a:prstGeom>
        </p:spPr>
        <p:txBody>
          <a:bodyPr/>
          <a:lstStyle/>
          <a:p>
            <a:pPr>
              <a:lnSpc>
                <a:spcPct val="80000"/>
              </a:lnSpc>
              <a:buClr>
                <a:srgbClr val="FF9300"/>
              </a:buClr>
              <a:buFont typeface="Wingdings" panose="05000000000000000000" pitchFamily="2" charset="2"/>
              <a:buChar char="n"/>
            </a:pPr>
            <a:r>
              <a:rPr lang="zh-CN" altLang="en-US" b="1" dirty="0" smtClean="0">
                <a:latin typeface="宋体" panose="02010600030101010101" pitchFamily="2" charset="-122"/>
              </a:rPr>
              <a:t>将</a:t>
            </a:r>
            <a:r>
              <a:rPr lang="zh-CN" altLang="en-US" b="1" dirty="0">
                <a:latin typeface="宋体" panose="02010600030101010101" pitchFamily="2" charset="-122"/>
              </a:rPr>
              <a:t>三维物体</a:t>
            </a:r>
            <a:r>
              <a:rPr lang="zh-CN" altLang="en-US" b="1" dirty="0" smtClean="0">
                <a:latin typeface="宋体" panose="02010600030101010101" pitchFamily="2" charset="-122"/>
              </a:rPr>
              <a:t>向</a:t>
            </a:r>
            <a:r>
              <a:rPr lang="en-US" altLang="zh-CN" b="1" i="1" dirty="0" smtClean="0">
                <a:latin typeface="宋体" panose="02010600030101010101" pitchFamily="2" charset="-122"/>
              </a:rPr>
              <a:t>XOZ </a:t>
            </a:r>
            <a:r>
              <a:rPr lang="zh-CN" altLang="en-US" b="1" dirty="0" smtClean="0">
                <a:latin typeface="宋体" panose="02010600030101010101" pitchFamily="2" charset="-122"/>
              </a:rPr>
              <a:t>面</a:t>
            </a:r>
            <a:r>
              <a:rPr lang="zh-CN" altLang="en-US" b="1" dirty="0">
                <a:latin typeface="宋体" panose="02010600030101010101" pitchFamily="2" charset="-122"/>
              </a:rPr>
              <a:t>（又称</a:t>
            </a:r>
            <a:r>
              <a:rPr lang="en-US" altLang="zh-CN" b="1" dirty="0">
                <a:latin typeface="宋体" panose="02010600030101010101" pitchFamily="2" charset="-122"/>
              </a:rPr>
              <a:t>V</a:t>
            </a:r>
            <a:r>
              <a:rPr lang="zh-CN" altLang="en-US" b="1" dirty="0">
                <a:latin typeface="宋体" panose="02010600030101010101" pitchFamily="2" charset="-122"/>
              </a:rPr>
              <a:t>面）作垂直投影（即正平行投影），得到主视图。</a:t>
            </a:r>
          </a:p>
          <a:p>
            <a:pPr>
              <a:buClr>
                <a:srgbClr val="FF9300"/>
              </a:buClr>
              <a:buFont typeface="Wingdings" panose="05000000000000000000" pitchFamily="2" charset="2"/>
              <a:buChar char="n"/>
            </a:pPr>
            <a:endParaRPr lang="zh-CN" altLang="en-US" b="1" dirty="0">
              <a:latin typeface="宋体" panose="02010600030101010101" pitchFamily="2" charset="-122"/>
              <a:ea typeface="宋体" panose="02010600030101010101" pitchFamily="2" charset="-122"/>
            </a:endParaRPr>
          </a:p>
        </p:txBody>
      </p:sp>
      <p:sp>
        <p:nvSpPr>
          <p:cNvPr id="19462" name="AutoShape 10" descr="http://t1.baidu.com/it/u=2792966006,3953403218&amp;fm=52&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华文彩云" panose="02010800040101010101" pitchFamily="2" charset="-122"/>
              </a:defRPr>
            </a:lvl1pPr>
            <a:lvl2pPr marL="742950" indent="-285750" eaLnBrk="0" hangingPunct="0">
              <a:defRPr>
                <a:solidFill>
                  <a:schemeClr val="tx1"/>
                </a:solidFill>
                <a:latin typeface="Arial" panose="020B0604020202020204" pitchFamily="34" charset="0"/>
                <a:ea typeface="华文彩云" panose="02010800040101010101" pitchFamily="2" charset="-122"/>
              </a:defRPr>
            </a:lvl2pPr>
            <a:lvl3pPr marL="1143000" indent="-228600" eaLnBrk="0" hangingPunct="0">
              <a:defRPr>
                <a:solidFill>
                  <a:schemeClr val="tx1"/>
                </a:solidFill>
                <a:latin typeface="Arial" panose="020B0604020202020204" pitchFamily="34" charset="0"/>
                <a:ea typeface="华文彩云" panose="02010800040101010101" pitchFamily="2" charset="-122"/>
              </a:defRPr>
            </a:lvl3pPr>
            <a:lvl4pPr marL="1600200" indent="-228600" eaLnBrk="0" hangingPunct="0">
              <a:defRPr>
                <a:solidFill>
                  <a:schemeClr val="tx1"/>
                </a:solidFill>
                <a:latin typeface="Arial" panose="020B0604020202020204" pitchFamily="34" charset="0"/>
                <a:ea typeface="华文彩云" panose="02010800040101010101" pitchFamily="2" charset="-122"/>
              </a:defRPr>
            </a:lvl4pPr>
            <a:lvl5pPr marL="2057400" indent="-228600" eaLnBrk="0" hangingPunct="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pPr eaLnBrk="1" hangingPunct="1"/>
            <a:endParaRPr lang="zh-CN" altLang="en-US"/>
          </a:p>
        </p:txBody>
      </p:sp>
      <p:sp>
        <p:nvSpPr>
          <p:cNvPr id="10" name="矩形 9"/>
          <p:cNvSpPr/>
          <p:nvPr/>
        </p:nvSpPr>
        <p:spPr>
          <a:xfrm>
            <a:off x="652463" y="468311"/>
            <a:ext cx="7402966" cy="646331"/>
          </a:xfrm>
          <a:prstGeom prst="rect">
            <a:avLst/>
          </a:prstGeom>
        </p:spPr>
        <p:txBody>
          <a:bodyPr wrap="square">
            <a:spAutoFit/>
          </a:bodyPr>
          <a:lstStyle/>
          <a:p>
            <a:pPr marL="609600" indent="-609600">
              <a:buFont typeface="Wingdings" panose="05000000000000000000" pitchFamily="2" charset="2"/>
              <a:buAutoNum type="alphaLcPeriod"/>
            </a:pPr>
            <a:r>
              <a:rPr lang="en-US" altLang="en-US" sz="3600" dirty="0" err="1">
                <a:latin typeface="黑体" panose="02010609060101010101" pitchFamily="49" charset="-122"/>
                <a:ea typeface="黑体" panose="02010609060101010101" pitchFamily="49" charset="-122"/>
              </a:rPr>
              <a:t>主视图</a:t>
            </a:r>
            <a:endParaRPr lang="zh-CN" altLang="en-US" sz="3600" dirty="0">
              <a:latin typeface="黑体" panose="02010609060101010101" pitchFamily="49" charset="-122"/>
              <a:ea typeface="黑体" panose="02010609060101010101" pitchFamily="49" charset="-122"/>
            </a:endParaRPr>
          </a:p>
        </p:txBody>
      </p:sp>
      <p:sp>
        <p:nvSpPr>
          <p:cNvPr id="7" name="Rectangle 14"/>
          <p:cNvSpPr>
            <a:spLocks noChangeArrowheads="1"/>
          </p:cNvSpPr>
          <p:nvPr/>
        </p:nvSpPr>
        <p:spPr bwMode="auto">
          <a:xfrm>
            <a:off x="460375" y="2435185"/>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400" dirty="0"/>
              <a:t>其综合变换式为：</a:t>
            </a:r>
          </a:p>
        </p:txBody>
      </p:sp>
      <p:graphicFrame>
        <p:nvGraphicFramePr>
          <p:cNvPr id="8" name="Object 4"/>
          <p:cNvGraphicFramePr>
            <a:graphicFrameLocks/>
          </p:cNvGraphicFramePr>
          <p:nvPr>
            <p:extLst>
              <p:ext uri="{D42A27DB-BD31-4B8C-83A1-F6EECF244321}">
                <p14:modId xmlns:p14="http://schemas.microsoft.com/office/powerpoint/2010/main" val="1767593634"/>
              </p:ext>
            </p:extLst>
          </p:nvPr>
        </p:nvGraphicFramePr>
        <p:xfrm>
          <a:off x="2198912" y="3418568"/>
          <a:ext cx="4343853" cy="1588719"/>
        </p:xfrm>
        <a:graphic>
          <a:graphicData uri="http://schemas.openxmlformats.org/presentationml/2006/ole">
            <mc:AlternateContent xmlns:mc="http://schemas.openxmlformats.org/markup-compatibility/2006">
              <mc:Choice xmlns:v="urn:schemas-microsoft-com:vml" Requires="v">
                <p:oleObj spid="_x0000_s44068" name="公式" r:id="rId4" imgW="2197100" imgH="914400" progId="Equation.3">
                  <p:embed/>
                </p:oleObj>
              </mc:Choice>
              <mc:Fallback>
                <p:oleObj name="公式" r:id="rId4" imgW="2197100" imgH="914400" progId="Equation.3">
                  <p:embed/>
                  <p:pic>
                    <p:nvPicPr>
                      <p:cNvPr id="0" name=""/>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8912" y="3418568"/>
                        <a:ext cx="4343853" cy="1588719"/>
                      </a:xfrm>
                      <a:prstGeom prst="rect">
                        <a:avLst/>
                      </a:prstGeom>
                      <a:noFill/>
                    </p:spPr>
                  </p:pic>
                </p:oleObj>
              </mc:Fallback>
            </mc:AlternateContent>
          </a:graphicData>
        </a:graphic>
      </p:graphicFrame>
    </p:spTree>
    <p:extLst>
      <p:ext uri="{BB962C8B-B14F-4D97-AF65-F5344CB8AC3E}">
        <p14:creationId xmlns:p14="http://schemas.microsoft.com/office/powerpoint/2010/main" val="324816015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294">
                                            <p:txEl>
                                              <p:pRg st="0" end="0"/>
                                            </p:txEl>
                                          </p:spTgt>
                                        </p:tgtEl>
                                        <p:attrNameLst>
                                          <p:attrName>style.visibility</p:attrName>
                                        </p:attrNameLst>
                                      </p:cBhvr>
                                      <p:to>
                                        <p:strVal val="visible"/>
                                      </p:to>
                                    </p:set>
                                    <p:animEffect transition="in" filter="wipe(left)">
                                      <p:cBhvr>
                                        <p:cTn id="7" dur="500"/>
                                        <p:tgtEl>
                                          <p:spTgt spid="122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4" name="Rectangle 3"/>
          <p:cNvSpPr>
            <a:spLocks noGrp="1" noChangeArrowheads="1"/>
          </p:cNvSpPr>
          <p:nvPr>
            <p:ph type="body" idx="4294967295"/>
          </p:nvPr>
        </p:nvSpPr>
        <p:spPr>
          <a:xfrm>
            <a:off x="652463" y="1306553"/>
            <a:ext cx="8186737" cy="4670779"/>
          </a:xfrm>
          <a:prstGeom prst="rect">
            <a:avLst/>
          </a:prstGeom>
        </p:spPr>
        <p:txBody>
          <a:bodyPr/>
          <a:lstStyle/>
          <a:p>
            <a:pPr>
              <a:lnSpc>
                <a:spcPct val="80000"/>
              </a:lnSpc>
              <a:buClr>
                <a:srgbClr val="FF9300"/>
              </a:buClr>
              <a:buFont typeface="Wingdings" panose="05000000000000000000" pitchFamily="2" charset="2"/>
              <a:buChar char="n"/>
            </a:pPr>
            <a:r>
              <a:rPr lang="zh-CN" altLang="en-US" b="1" dirty="0">
                <a:latin typeface="宋体" panose="02010600030101010101" pitchFamily="2" charset="-122"/>
              </a:rPr>
              <a:t>三维物体</a:t>
            </a:r>
            <a:r>
              <a:rPr lang="zh-CN" altLang="en-US" b="1" dirty="0" smtClean="0">
                <a:latin typeface="宋体" panose="02010600030101010101" pitchFamily="2" charset="-122"/>
              </a:rPr>
              <a:t>向</a:t>
            </a:r>
            <a:r>
              <a:rPr lang="en-US" altLang="zh-CN" b="1" i="1" dirty="0" smtClean="0">
                <a:latin typeface="宋体" panose="02010600030101010101" pitchFamily="2" charset="-122"/>
              </a:rPr>
              <a:t>XOY </a:t>
            </a:r>
            <a:r>
              <a:rPr lang="zh-CN" altLang="en-US" b="1" dirty="0" smtClean="0">
                <a:latin typeface="宋体" panose="02010600030101010101" pitchFamily="2" charset="-122"/>
              </a:rPr>
              <a:t>面</a:t>
            </a:r>
            <a:r>
              <a:rPr lang="zh-CN" altLang="en-US" b="1" dirty="0">
                <a:latin typeface="宋体" panose="02010600030101010101" pitchFamily="2" charset="-122"/>
              </a:rPr>
              <a:t>（又称</a:t>
            </a:r>
            <a:r>
              <a:rPr lang="en-US" altLang="zh-CN" b="1" i="1" dirty="0">
                <a:latin typeface="宋体" panose="02010600030101010101" pitchFamily="2" charset="-122"/>
              </a:rPr>
              <a:t>H</a:t>
            </a:r>
            <a:r>
              <a:rPr lang="zh-CN" altLang="en-US" b="1" dirty="0">
                <a:latin typeface="宋体" panose="02010600030101010101" pitchFamily="2" charset="-122"/>
              </a:rPr>
              <a:t>面）作垂直投影得到</a:t>
            </a:r>
            <a:r>
              <a:rPr lang="zh-CN" altLang="en-US" b="1" dirty="0" smtClean="0">
                <a:latin typeface="宋体" panose="02010600030101010101" pitchFamily="2" charset="-122"/>
              </a:rPr>
              <a:t>俯视图</a:t>
            </a:r>
            <a:endParaRPr lang="zh-CN" altLang="en-US" b="1" dirty="0">
              <a:latin typeface="宋体" panose="02010600030101010101" pitchFamily="2" charset="-122"/>
            </a:endParaRPr>
          </a:p>
          <a:p>
            <a:pPr lvl="1">
              <a:lnSpc>
                <a:spcPct val="80000"/>
              </a:lnSpc>
              <a:buClr>
                <a:srgbClr val="FF9300"/>
              </a:buClr>
            </a:pPr>
            <a:r>
              <a:rPr lang="en-US" altLang="zh-CN" b="1" dirty="0">
                <a:latin typeface="宋体" panose="02010600030101010101" pitchFamily="2" charset="-122"/>
              </a:rPr>
              <a:t>(1) </a:t>
            </a:r>
            <a:r>
              <a:rPr lang="zh-CN" altLang="en-US" b="1" dirty="0">
                <a:latin typeface="宋体" panose="02010600030101010101" pitchFamily="2" charset="-122"/>
              </a:rPr>
              <a:t>投影变换</a:t>
            </a:r>
          </a:p>
          <a:p>
            <a:pPr lvl="1">
              <a:lnSpc>
                <a:spcPct val="80000"/>
              </a:lnSpc>
              <a:buClr>
                <a:srgbClr val="FF9300"/>
              </a:buClr>
            </a:pPr>
            <a:r>
              <a:rPr lang="en-US" altLang="zh-CN" b="1" dirty="0">
                <a:latin typeface="宋体" panose="02010600030101010101" pitchFamily="2" charset="-122"/>
              </a:rPr>
              <a:t>(2</a:t>
            </a:r>
            <a:r>
              <a:rPr lang="en-US" altLang="zh-CN" b="1" dirty="0" smtClean="0">
                <a:latin typeface="宋体" panose="02010600030101010101" pitchFamily="2" charset="-122"/>
              </a:rPr>
              <a:t>) </a:t>
            </a:r>
            <a:r>
              <a:rPr lang="zh-CN" altLang="en-US" b="1" dirty="0" smtClean="0">
                <a:latin typeface="宋体" panose="02010600030101010101" pitchFamily="2" charset="-122"/>
              </a:rPr>
              <a:t>使</a:t>
            </a:r>
            <a:r>
              <a:rPr lang="en-US" altLang="zh-CN" b="1" i="1" dirty="0" smtClean="0">
                <a:latin typeface="宋体" panose="02010600030101010101" pitchFamily="2" charset="-122"/>
              </a:rPr>
              <a:t>H </a:t>
            </a:r>
            <a:r>
              <a:rPr lang="zh-CN" altLang="en-US" b="1" dirty="0" smtClean="0">
                <a:latin typeface="宋体" panose="02010600030101010101" pitchFamily="2" charset="-122"/>
              </a:rPr>
              <a:t>面</a:t>
            </a:r>
            <a:r>
              <a:rPr lang="zh-CN" altLang="en-US" b="1" dirty="0">
                <a:latin typeface="宋体" panose="02010600030101010101" pitchFamily="2" charset="-122"/>
              </a:rPr>
              <a:t>绕</a:t>
            </a:r>
            <a:r>
              <a:rPr lang="en-US" altLang="zh-CN" b="1" i="1" dirty="0" smtClean="0">
                <a:latin typeface="宋体" panose="02010600030101010101" pitchFamily="2" charset="-122"/>
              </a:rPr>
              <a:t>x</a:t>
            </a:r>
            <a:r>
              <a:rPr lang="zh-CN" altLang="en-US" b="1" dirty="0" smtClean="0">
                <a:latin typeface="宋体" panose="02010600030101010101" pitchFamily="2" charset="-122"/>
              </a:rPr>
              <a:t>轴</a:t>
            </a:r>
            <a:r>
              <a:rPr lang="zh-CN" altLang="en-US" b="1" dirty="0">
                <a:latin typeface="宋体" panose="02010600030101010101" pitchFamily="2" charset="-122"/>
              </a:rPr>
              <a:t>负转</a:t>
            </a:r>
            <a:r>
              <a:rPr lang="en-US" altLang="zh-CN" b="1" dirty="0">
                <a:latin typeface="宋体" panose="02010600030101010101" pitchFamily="2" charset="-122"/>
              </a:rPr>
              <a:t>90°</a:t>
            </a:r>
          </a:p>
          <a:p>
            <a:pPr lvl="1">
              <a:lnSpc>
                <a:spcPct val="80000"/>
              </a:lnSpc>
              <a:buClr>
                <a:srgbClr val="FF9300"/>
              </a:buClr>
            </a:pPr>
            <a:r>
              <a:rPr lang="en-US" altLang="zh-CN" b="1" dirty="0">
                <a:latin typeface="宋体" panose="02010600030101010101" pitchFamily="2" charset="-122"/>
              </a:rPr>
              <a:t>(3</a:t>
            </a:r>
            <a:r>
              <a:rPr lang="en-US" altLang="zh-CN" b="1" dirty="0" smtClean="0">
                <a:latin typeface="宋体" panose="02010600030101010101" pitchFamily="2" charset="-122"/>
              </a:rPr>
              <a:t>) </a:t>
            </a:r>
            <a:r>
              <a:rPr lang="zh-CN" altLang="en-US" b="1" dirty="0" smtClean="0">
                <a:latin typeface="宋体" panose="02010600030101010101" pitchFamily="2" charset="-122"/>
              </a:rPr>
              <a:t>使</a:t>
            </a:r>
            <a:r>
              <a:rPr lang="en-US" altLang="zh-CN" b="1" i="1" dirty="0" smtClean="0">
                <a:latin typeface="宋体" panose="02010600030101010101" pitchFamily="2" charset="-122"/>
              </a:rPr>
              <a:t>H </a:t>
            </a:r>
            <a:r>
              <a:rPr lang="zh-CN" altLang="en-US" b="1" dirty="0" smtClean="0">
                <a:latin typeface="宋体" panose="02010600030101010101" pitchFamily="2" charset="-122"/>
              </a:rPr>
              <a:t>面</a:t>
            </a:r>
            <a:r>
              <a:rPr lang="zh-CN" altLang="en-US" b="1" dirty="0">
                <a:latin typeface="宋体" panose="02010600030101010101" pitchFamily="2" charset="-122"/>
              </a:rPr>
              <a:t>沿</a:t>
            </a:r>
            <a:r>
              <a:rPr lang="en-US" altLang="zh-CN" b="1" i="1" dirty="0">
                <a:latin typeface="宋体" panose="02010600030101010101" pitchFamily="2" charset="-122"/>
              </a:rPr>
              <a:t>z</a:t>
            </a:r>
            <a:r>
              <a:rPr lang="zh-CN" altLang="en-US" b="1" dirty="0">
                <a:latin typeface="宋体" panose="02010600030101010101" pitchFamily="2" charset="-122"/>
              </a:rPr>
              <a:t>方向平移一段距离</a:t>
            </a:r>
            <a:r>
              <a:rPr lang="en-US" altLang="zh-CN" b="1" dirty="0">
                <a:latin typeface="宋体" panose="02010600030101010101" pitchFamily="2" charset="-122"/>
              </a:rPr>
              <a:t>-</a:t>
            </a:r>
            <a:r>
              <a:rPr lang="en-US" altLang="zh-CN" b="1" i="1" dirty="0">
                <a:latin typeface="宋体" panose="02010600030101010101" pitchFamily="2" charset="-122"/>
              </a:rPr>
              <a:t>z</a:t>
            </a:r>
            <a:r>
              <a:rPr lang="en-US" altLang="zh-CN" b="1" baseline="-25000" dirty="0">
                <a:latin typeface="宋体" panose="02010600030101010101" pitchFamily="2" charset="-122"/>
              </a:rPr>
              <a:t>0</a:t>
            </a:r>
          </a:p>
          <a:p>
            <a:pPr marL="0" indent="0">
              <a:buClr>
                <a:srgbClr val="FF9300"/>
              </a:buClr>
              <a:buNone/>
            </a:pPr>
            <a:endParaRPr lang="zh-CN" altLang="en-US" b="1" dirty="0">
              <a:latin typeface="宋体" panose="02010600030101010101" pitchFamily="2" charset="-122"/>
              <a:ea typeface="宋体" panose="02010600030101010101" pitchFamily="2" charset="-122"/>
            </a:endParaRPr>
          </a:p>
        </p:txBody>
      </p:sp>
      <p:sp>
        <p:nvSpPr>
          <p:cNvPr id="19462" name="AutoShape 10" descr="http://t1.baidu.com/it/u=2792966006,3953403218&amp;fm=52&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华文彩云" panose="02010800040101010101" pitchFamily="2" charset="-122"/>
              </a:defRPr>
            </a:lvl1pPr>
            <a:lvl2pPr marL="742950" indent="-285750" eaLnBrk="0" hangingPunct="0">
              <a:defRPr>
                <a:solidFill>
                  <a:schemeClr val="tx1"/>
                </a:solidFill>
                <a:latin typeface="Arial" panose="020B0604020202020204" pitchFamily="34" charset="0"/>
                <a:ea typeface="华文彩云" panose="02010800040101010101" pitchFamily="2" charset="-122"/>
              </a:defRPr>
            </a:lvl2pPr>
            <a:lvl3pPr marL="1143000" indent="-228600" eaLnBrk="0" hangingPunct="0">
              <a:defRPr>
                <a:solidFill>
                  <a:schemeClr val="tx1"/>
                </a:solidFill>
                <a:latin typeface="Arial" panose="020B0604020202020204" pitchFamily="34" charset="0"/>
                <a:ea typeface="华文彩云" panose="02010800040101010101" pitchFamily="2" charset="-122"/>
              </a:defRPr>
            </a:lvl3pPr>
            <a:lvl4pPr marL="1600200" indent="-228600" eaLnBrk="0" hangingPunct="0">
              <a:defRPr>
                <a:solidFill>
                  <a:schemeClr val="tx1"/>
                </a:solidFill>
                <a:latin typeface="Arial" panose="020B0604020202020204" pitchFamily="34" charset="0"/>
                <a:ea typeface="华文彩云" panose="02010800040101010101" pitchFamily="2" charset="-122"/>
              </a:defRPr>
            </a:lvl4pPr>
            <a:lvl5pPr marL="2057400" indent="-228600" eaLnBrk="0" hangingPunct="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pPr eaLnBrk="1" hangingPunct="1"/>
            <a:endParaRPr lang="zh-CN" altLang="en-US"/>
          </a:p>
        </p:txBody>
      </p:sp>
      <p:sp>
        <p:nvSpPr>
          <p:cNvPr id="10" name="矩形 9"/>
          <p:cNvSpPr/>
          <p:nvPr/>
        </p:nvSpPr>
        <p:spPr>
          <a:xfrm>
            <a:off x="652463" y="468311"/>
            <a:ext cx="7402966" cy="646331"/>
          </a:xfrm>
          <a:prstGeom prst="rect">
            <a:avLst/>
          </a:prstGeom>
        </p:spPr>
        <p:txBody>
          <a:bodyPr wrap="square">
            <a:spAutoFit/>
          </a:bodyPr>
          <a:lstStyle/>
          <a:p>
            <a:pPr lvl="0"/>
            <a:r>
              <a:rPr lang="en-US" altLang="zh-CN" sz="3600" b="1" dirty="0">
                <a:latin typeface="黑体" panose="02010609060101010101" pitchFamily="49" charset="-122"/>
                <a:ea typeface="黑体" panose="02010609060101010101" pitchFamily="49" charset="-122"/>
                <a:cs typeface="Tahoma" panose="020B0604030504040204" pitchFamily="34" charset="0"/>
              </a:rPr>
              <a:t>b. </a:t>
            </a:r>
            <a:r>
              <a:rPr lang="zh-CN" altLang="en-US" sz="3600" b="1" dirty="0">
                <a:latin typeface="黑体" panose="02010609060101010101" pitchFamily="49" charset="-122"/>
                <a:ea typeface="黑体" panose="02010609060101010101" pitchFamily="49" charset="-122"/>
                <a:cs typeface="Tahoma" panose="020B0604030504040204" pitchFamily="34" charset="0"/>
              </a:rPr>
              <a:t>俯视图</a:t>
            </a:r>
          </a:p>
        </p:txBody>
      </p:sp>
      <p:sp>
        <p:nvSpPr>
          <p:cNvPr id="7" name="Rectangle 14"/>
          <p:cNvSpPr>
            <a:spLocks noChangeArrowheads="1"/>
          </p:cNvSpPr>
          <p:nvPr/>
        </p:nvSpPr>
        <p:spPr bwMode="auto">
          <a:xfrm>
            <a:off x="545420" y="3207607"/>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400" dirty="0"/>
              <a:t>其综合变换式为：</a:t>
            </a:r>
          </a:p>
        </p:txBody>
      </p:sp>
      <p:graphicFrame>
        <p:nvGraphicFramePr>
          <p:cNvPr id="8" name="Object 7"/>
          <p:cNvGraphicFramePr>
            <a:graphicFrameLocks noGrp="1" noChangeAspect="1"/>
          </p:cNvGraphicFramePr>
          <p:nvPr>
            <p:ph sz="half" idx="4294967295"/>
            <p:extLst>
              <p:ext uri="{D42A27DB-BD31-4B8C-83A1-F6EECF244321}">
                <p14:modId xmlns:p14="http://schemas.microsoft.com/office/powerpoint/2010/main" val="1710185506"/>
              </p:ext>
            </p:extLst>
          </p:nvPr>
        </p:nvGraphicFramePr>
        <p:xfrm>
          <a:off x="652463" y="3664807"/>
          <a:ext cx="8064500" cy="1800225"/>
        </p:xfrm>
        <a:graphic>
          <a:graphicData uri="http://schemas.openxmlformats.org/presentationml/2006/ole">
            <mc:AlternateContent xmlns:mc="http://schemas.openxmlformats.org/markup-compatibility/2006">
              <mc:Choice xmlns:v="urn:schemas-microsoft-com:vml" Requires="v">
                <p:oleObj spid="_x0000_s45093" name="公式" r:id="rId4" imgW="5117760" imgH="1143000" progId="Equation.3">
                  <p:embed/>
                </p:oleObj>
              </mc:Choice>
              <mc:Fallback>
                <p:oleObj name="公式" r:id="rId4" imgW="5117760" imgH="1143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463" y="3664807"/>
                        <a:ext cx="8064500" cy="180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5197794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294">
                                            <p:txEl>
                                              <p:pRg st="0" end="0"/>
                                            </p:txEl>
                                          </p:spTgt>
                                        </p:tgtEl>
                                        <p:attrNameLst>
                                          <p:attrName>style.visibility</p:attrName>
                                        </p:attrNameLst>
                                      </p:cBhvr>
                                      <p:to>
                                        <p:strVal val="visible"/>
                                      </p:to>
                                    </p:set>
                                    <p:animEffect transition="in" filter="wipe(left)">
                                      <p:cBhvr>
                                        <p:cTn id="7" dur="500"/>
                                        <p:tgtEl>
                                          <p:spTgt spid="12294">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294">
                                            <p:txEl>
                                              <p:pRg st="1" end="1"/>
                                            </p:txEl>
                                          </p:spTgt>
                                        </p:tgtEl>
                                        <p:attrNameLst>
                                          <p:attrName>style.visibility</p:attrName>
                                        </p:attrNameLst>
                                      </p:cBhvr>
                                      <p:to>
                                        <p:strVal val="visible"/>
                                      </p:to>
                                    </p:set>
                                    <p:animEffect transition="in" filter="wipe(left)">
                                      <p:cBhvr>
                                        <p:cTn id="11" dur="500"/>
                                        <p:tgtEl>
                                          <p:spTgt spid="12294">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294">
                                            <p:txEl>
                                              <p:pRg st="2" end="2"/>
                                            </p:txEl>
                                          </p:spTgt>
                                        </p:tgtEl>
                                        <p:attrNameLst>
                                          <p:attrName>style.visibility</p:attrName>
                                        </p:attrNameLst>
                                      </p:cBhvr>
                                      <p:to>
                                        <p:strVal val="visible"/>
                                      </p:to>
                                    </p:set>
                                    <p:animEffect transition="in" filter="wipe(left)">
                                      <p:cBhvr>
                                        <p:cTn id="15" dur="500"/>
                                        <p:tgtEl>
                                          <p:spTgt spid="12294">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2294">
                                            <p:txEl>
                                              <p:pRg st="3" end="3"/>
                                            </p:txEl>
                                          </p:spTgt>
                                        </p:tgtEl>
                                        <p:attrNameLst>
                                          <p:attrName>style.visibility</p:attrName>
                                        </p:attrNameLst>
                                      </p:cBhvr>
                                      <p:to>
                                        <p:strVal val="visible"/>
                                      </p:to>
                                    </p:set>
                                    <p:animEffect transition="in" filter="wipe(left)">
                                      <p:cBhvr>
                                        <p:cTn id="19" dur="500"/>
                                        <p:tgtEl>
                                          <p:spTgt spid="12294">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4" name="Rectangle 3"/>
          <p:cNvSpPr>
            <a:spLocks noGrp="1" noChangeArrowheads="1"/>
          </p:cNvSpPr>
          <p:nvPr>
            <p:ph type="body" idx="4294967295"/>
          </p:nvPr>
        </p:nvSpPr>
        <p:spPr>
          <a:xfrm>
            <a:off x="652463" y="1306553"/>
            <a:ext cx="8186737" cy="4670779"/>
          </a:xfrm>
          <a:prstGeom prst="rect">
            <a:avLst/>
          </a:prstGeom>
        </p:spPr>
        <p:txBody>
          <a:bodyPr/>
          <a:lstStyle/>
          <a:p>
            <a:pPr>
              <a:lnSpc>
                <a:spcPct val="80000"/>
              </a:lnSpc>
              <a:buClr>
                <a:srgbClr val="FF9300"/>
              </a:buClr>
              <a:buFont typeface="Wingdings" panose="05000000000000000000" pitchFamily="2" charset="2"/>
              <a:buChar char="n"/>
            </a:pPr>
            <a:r>
              <a:rPr lang="zh-CN" altLang="en-US" b="1" dirty="0">
                <a:latin typeface="宋体" panose="02010600030101010101" pitchFamily="2" charset="-122"/>
              </a:rPr>
              <a:t>获得侧视图是将三维物体</a:t>
            </a:r>
            <a:r>
              <a:rPr lang="zh-CN" altLang="en-US" b="1" dirty="0" smtClean="0">
                <a:latin typeface="宋体" panose="02010600030101010101" pitchFamily="2" charset="-122"/>
              </a:rPr>
              <a:t>往</a:t>
            </a:r>
            <a:r>
              <a:rPr lang="en-US" altLang="zh-CN" b="1" dirty="0" smtClean="0">
                <a:latin typeface="宋体" panose="02010600030101010101" pitchFamily="2" charset="-122"/>
              </a:rPr>
              <a:t>YOZ</a:t>
            </a:r>
            <a:r>
              <a:rPr lang="zh-CN" altLang="en-US" b="1" dirty="0" smtClean="0">
                <a:latin typeface="宋体" panose="02010600030101010101" pitchFamily="2" charset="-122"/>
              </a:rPr>
              <a:t>面</a:t>
            </a:r>
            <a:r>
              <a:rPr lang="zh-CN" altLang="en-US" b="1" dirty="0">
                <a:latin typeface="宋体" panose="02010600030101010101" pitchFamily="2" charset="-122"/>
              </a:rPr>
              <a:t>（侧面</a:t>
            </a:r>
            <a:r>
              <a:rPr lang="en-US" altLang="zh-CN" b="1" dirty="0">
                <a:latin typeface="宋体" panose="02010600030101010101" pitchFamily="2" charset="-122"/>
              </a:rPr>
              <a:t>W</a:t>
            </a:r>
            <a:r>
              <a:rPr lang="zh-CN" altLang="en-US" b="1" dirty="0">
                <a:latin typeface="宋体" panose="02010600030101010101" pitchFamily="2" charset="-122"/>
              </a:rPr>
              <a:t>）作垂直投影。</a:t>
            </a:r>
          </a:p>
          <a:p>
            <a:pPr lvl="1">
              <a:lnSpc>
                <a:spcPct val="80000"/>
              </a:lnSpc>
              <a:buClr>
                <a:srgbClr val="FF9300"/>
              </a:buClr>
            </a:pPr>
            <a:r>
              <a:rPr lang="en-US" altLang="zh-CN" b="1" dirty="0">
                <a:latin typeface="宋体" panose="02010600030101010101" pitchFamily="2" charset="-122"/>
              </a:rPr>
              <a:t>(1</a:t>
            </a:r>
            <a:r>
              <a:rPr lang="en-US" altLang="zh-CN" b="1" dirty="0" smtClean="0">
                <a:latin typeface="宋体" panose="02010600030101010101" pitchFamily="2" charset="-122"/>
              </a:rPr>
              <a:t>)</a:t>
            </a:r>
            <a:r>
              <a:rPr lang="zh-CN" altLang="en-US" b="1" dirty="0" smtClean="0">
                <a:latin typeface="宋体" panose="02010600030101010101" pitchFamily="2" charset="-122"/>
              </a:rPr>
              <a:t>侧视图</a:t>
            </a:r>
            <a:r>
              <a:rPr lang="zh-CN" altLang="en-US" b="1" dirty="0">
                <a:latin typeface="宋体" panose="02010600030101010101" pitchFamily="2" charset="-122"/>
              </a:rPr>
              <a:t>的投影变换</a:t>
            </a:r>
          </a:p>
          <a:p>
            <a:pPr lvl="1">
              <a:lnSpc>
                <a:spcPct val="80000"/>
              </a:lnSpc>
              <a:buClr>
                <a:srgbClr val="FF9300"/>
              </a:buClr>
            </a:pPr>
            <a:r>
              <a:rPr lang="en-US" altLang="zh-CN" b="1" dirty="0">
                <a:latin typeface="宋体" panose="02010600030101010101" pitchFamily="2" charset="-122"/>
              </a:rPr>
              <a:t>(2)</a:t>
            </a:r>
            <a:r>
              <a:rPr lang="zh-CN" altLang="en-US" b="1" dirty="0">
                <a:latin typeface="宋体" panose="02010600030101010101" pitchFamily="2" charset="-122"/>
              </a:rPr>
              <a:t>使</a:t>
            </a:r>
            <a:r>
              <a:rPr lang="en-US" altLang="zh-CN" b="1" i="1" dirty="0" smtClean="0">
                <a:latin typeface="宋体" panose="02010600030101010101" pitchFamily="2" charset="-122"/>
              </a:rPr>
              <a:t>W </a:t>
            </a:r>
            <a:r>
              <a:rPr lang="zh-CN" altLang="en-US" b="1" dirty="0" smtClean="0">
                <a:latin typeface="宋体" panose="02010600030101010101" pitchFamily="2" charset="-122"/>
              </a:rPr>
              <a:t>面</a:t>
            </a:r>
            <a:r>
              <a:rPr lang="zh-CN" altLang="en-US" b="1" dirty="0">
                <a:latin typeface="宋体" panose="02010600030101010101" pitchFamily="2" charset="-122"/>
              </a:rPr>
              <a:t>绕</a:t>
            </a:r>
            <a:r>
              <a:rPr lang="en-US" altLang="zh-CN" b="1" i="1" dirty="0">
                <a:latin typeface="宋体" panose="02010600030101010101" pitchFamily="2" charset="-122"/>
              </a:rPr>
              <a:t>z</a:t>
            </a:r>
            <a:r>
              <a:rPr lang="zh-CN" altLang="en-US" b="1" dirty="0">
                <a:latin typeface="宋体" panose="02010600030101010101" pitchFamily="2" charset="-122"/>
              </a:rPr>
              <a:t>轴正转</a:t>
            </a:r>
            <a:r>
              <a:rPr lang="en-US" altLang="zh-CN" b="1" dirty="0">
                <a:latin typeface="宋体" panose="02010600030101010101" pitchFamily="2" charset="-122"/>
              </a:rPr>
              <a:t>90°</a:t>
            </a:r>
          </a:p>
          <a:p>
            <a:pPr lvl="1">
              <a:lnSpc>
                <a:spcPct val="80000"/>
              </a:lnSpc>
              <a:buClr>
                <a:srgbClr val="FF9300"/>
              </a:buClr>
            </a:pPr>
            <a:r>
              <a:rPr lang="en-US" altLang="zh-CN" b="1" dirty="0">
                <a:latin typeface="宋体" panose="02010600030101010101" pitchFamily="2" charset="-122"/>
              </a:rPr>
              <a:t>(3)</a:t>
            </a:r>
            <a:r>
              <a:rPr lang="zh-CN" altLang="en-US" b="1" dirty="0">
                <a:latin typeface="宋体" panose="02010600030101010101" pitchFamily="2" charset="-122"/>
              </a:rPr>
              <a:t>使</a:t>
            </a:r>
            <a:r>
              <a:rPr lang="en-US" altLang="zh-CN" b="1" i="1" dirty="0" smtClean="0">
                <a:latin typeface="宋体" panose="02010600030101010101" pitchFamily="2" charset="-122"/>
              </a:rPr>
              <a:t>W </a:t>
            </a:r>
            <a:r>
              <a:rPr lang="zh-CN" altLang="en-US" b="1" dirty="0" smtClean="0">
                <a:latin typeface="宋体" panose="02010600030101010101" pitchFamily="2" charset="-122"/>
              </a:rPr>
              <a:t>面</a:t>
            </a:r>
            <a:r>
              <a:rPr lang="zh-CN" altLang="en-US" b="1" dirty="0">
                <a:latin typeface="宋体" panose="02010600030101010101" pitchFamily="2" charset="-122"/>
              </a:rPr>
              <a:t>沿负</a:t>
            </a:r>
            <a:r>
              <a:rPr lang="en-US" altLang="zh-CN" b="1" i="1" dirty="0">
                <a:latin typeface="宋体" panose="02010600030101010101" pitchFamily="2" charset="-122"/>
              </a:rPr>
              <a:t>x</a:t>
            </a:r>
            <a:r>
              <a:rPr lang="zh-CN" altLang="en-US" b="1" dirty="0">
                <a:latin typeface="宋体" panose="02010600030101010101" pitchFamily="2" charset="-122"/>
              </a:rPr>
              <a:t>方向平移一段距离</a:t>
            </a:r>
            <a:r>
              <a:rPr lang="en-US" altLang="zh-CN" b="1" i="1" dirty="0">
                <a:latin typeface="宋体" panose="02010600030101010101" pitchFamily="2" charset="-122"/>
              </a:rPr>
              <a:t>x</a:t>
            </a:r>
            <a:r>
              <a:rPr lang="en-US" altLang="zh-CN" b="1" baseline="-25000" dirty="0">
                <a:latin typeface="宋体" panose="02010600030101010101" pitchFamily="2" charset="-122"/>
              </a:rPr>
              <a:t>0</a:t>
            </a:r>
          </a:p>
          <a:p>
            <a:pPr marL="0" indent="0">
              <a:buClr>
                <a:srgbClr val="FF9300"/>
              </a:buClr>
              <a:buNone/>
            </a:pPr>
            <a:endParaRPr lang="zh-CN" altLang="en-US" b="1" dirty="0">
              <a:latin typeface="宋体" panose="02010600030101010101" pitchFamily="2" charset="-122"/>
              <a:ea typeface="宋体" panose="02010600030101010101" pitchFamily="2" charset="-122"/>
            </a:endParaRPr>
          </a:p>
        </p:txBody>
      </p:sp>
      <p:sp>
        <p:nvSpPr>
          <p:cNvPr id="19462" name="AutoShape 10" descr="http://t1.baidu.com/it/u=2792966006,3953403218&amp;fm=52&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华文彩云" panose="02010800040101010101" pitchFamily="2" charset="-122"/>
              </a:defRPr>
            </a:lvl1pPr>
            <a:lvl2pPr marL="742950" indent="-285750" eaLnBrk="0" hangingPunct="0">
              <a:defRPr>
                <a:solidFill>
                  <a:schemeClr val="tx1"/>
                </a:solidFill>
                <a:latin typeface="Arial" panose="020B0604020202020204" pitchFamily="34" charset="0"/>
                <a:ea typeface="华文彩云" panose="02010800040101010101" pitchFamily="2" charset="-122"/>
              </a:defRPr>
            </a:lvl2pPr>
            <a:lvl3pPr marL="1143000" indent="-228600" eaLnBrk="0" hangingPunct="0">
              <a:defRPr>
                <a:solidFill>
                  <a:schemeClr val="tx1"/>
                </a:solidFill>
                <a:latin typeface="Arial" panose="020B0604020202020204" pitchFamily="34" charset="0"/>
                <a:ea typeface="华文彩云" panose="02010800040101010101" pitchFamily="2" charset="-122"/>
              </a:defRPr>
            </a:lvl3pPr>
            <a:lvl4pPr marL="1600200" indent="-228600" eaLnBrk="0" hangingPunct="0">
              <a:defRPr>
                <a:solidFill>
                  <a:schemeClr val="tx1"/>
                </a:solidFill>
                <a:latin typeface="Arial" panose="020B0604020202020204" pitchFamily="34" charset="0"/>
                <a:ea typeface="华文彩云" panose="02010800040101010101" pitchFamily="2" charset="-122"/>
              </a:defRPr>
            </a:lvl4pPr>
            <a:lvl5pPr marL="2057400" indent="-228600" eaLnBrk="0" hangingPunct="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pPr eaLnBrk="1" hangingPunct="1"/>
            <a:endParaRPr lang="zh-CN" altLang="en-US"/>
          </a:p>
        </p:txBody>
      </p:sp>
      <p:sp>
        <p:nvSpPr>
          <p:cNvPr id="10" name="矩形 9"/>
          <p:cNvSpPr/>
          <p:nvPr/>
        </p:nvSpPr>
        <p:spPr>
          <a:xfrm>
            <a:off x="652463" y="468311"/>
            <a:ext cx="7402966" cy="646331"/>
          </a:xfrm>
          <a:prstGeom prst="rect">
            <a:avLst/>
          </a:prstGeom>
        </p:spPr>
        <p:txBody>
          <a:bodyPr wrap="square">
            <a:spAutoFit/>
          </a:bodyPr>
          <a:lstStyle/>
          <a:p>
            <a:pPr lvl="0"/>
            <a:r>
              <a:rPr lang="en-US" altLang="zh-CN" sz="3600" b="1" dirty="0">
                <a:latin typeface="黑体" panose="02010609060101010101" pitchFamily="49" charset="-122"/>
                <a:ea typeface="黑体" panose="02010609060101010101" pitchFamily="49" charset="-122"/>
                <a:cs typeface="Tahoma" panose="020B0604030504040204" pitchFamily="34" charset="0"/>
              </a:rPr>
              <a:t>c. </a:t>
            </a:r>
            <a:r>
              <a:rPr lang="zh-CN" altLang="en-US" sz="3600" b="1" dirty="0">
                <a:latin typeface="黑体" panose="02010609060101010101" pitchFamily="49" charset="-122"/>
                <a:ea typeface="黑体" panose="02010609060101010101" pitchFamily="49" charset="-122"/>
                <a:cs typeface="Tahoma" panose="020B0604030504040204" pitchFamily="34" charset="0"/>
              </a:rPr>
              <a:t>侧视图</a:t>
            </a:r>
          </a:p>
        </p:txBody>
      </p:sp>
      <p:sp>
        <p:nvSpPr>
          <p:cNvPr id="7" name="Rectangle 14"/>
          <p:cNvSpPr>
            <a:spLocks noChangeArrowheads="1"/>
          </p:cNvSpPr>
          <p:nvPr/>
        </p:nvSpPr>
        <p:spPr bwMode="auto">
          <a:xfrm>
            <a:off x="545420" y="3305581"/>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400" dirty="0"/>
              <a:t>其综合变换式为：</a:t>
            </a:r>
          </a:p>
        </p:txBody>
      </p:sp>
      <p:graphicFrame>
        <p:nvGraphicFramePr>
          <p:cNvPr id="8" name="Object 7"/>
          <p:cNvGraphicFramePr>
            <a:graphicFrameLocks noGrp="1" noChangeAspect="1"/>
          </p:cNvGraphicFramePr>
          <p:nvPr>
            <p:ph sz="half" idx="4294967295"/>
          </p:nvPr>
        </p:nvGraphicFramePr>
        <p:xfrm>
          <a:off x="652463" y="3664807"/>
          <a:ext cx="8064500" cy="1800225"/>
        </p:xfrm>
        <a:graphic>
          <a:graphicData uri="http://schemas.openxmlformats.org/presentationml/2006/ole">
            <mc:AlternateContent xmlns:mc="http://schemas.openxmlformats.org/markup-compatibility/2006">
              <mc:Choice xmlns:v="urn:schemas-microsoft-com:vml" Requires="v">
                <p:oleObj spid="_x0000_s46116" name="公式" r:id="rId4" imgW="5117760" imgH="1143000" progId="Equation.3">
                  <p:embed/>
                </p:oleObj>
              </mc:Choice>
              <mc:Fallback>
                <p:oleObj name="公式" r:id="rId4" imgW="5117760" imgH="1143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463" y="3664807"/>
                        <a:ext cx="8064500" cy="180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4079944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294">
                                            <p:txEl>
                                              <p:pRg st="0" end="0"/>
                                            </p:txEl>
                                          </p:spTgt>
                                        </p:tgtEl>
                                        <p:attrNameLst>
                                          <p:attrName>style.visibility</p:attrName>
                                        </p:attrNameLst>
                                      </p:cBhvr>
                                      <p:to>
                                        <p:strVal val="visible"/>
                                      </p:to>
                                    </p:set>
                                    <p:animEffect transition="in" filter="wipe(left)">
                                      <p:cBhvr>
                                        <p:cTn id="7" dur="500"/>
                                        <p:tgtEl>
                                          <p:spTgt spid="12294">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294">
                                            <p:txEl>
                                              <p:pRg st="1" end="1"/>
                                            </p:txEl>
                                          </p:spTgt>
                                        </p:tgtEl>
                                        <p:attrNameLst>
                                          <p:attrName>style.visibility</p:attrName>
                                        </p:attrNameLst>
                                      </p:cBhvr>
                                      <p:to>
                                        <p:strVal val="visible"/>
                                      </p:to>
                                    </p:set>
                                    <p:animEffect transition="in" filter="wipe(left)">
                                      <p:cBhvr>
                                        <p:cTn id="11" dur="500"/>
                                        <p:tgtEl>
                                          <p:spTgt spid="12294">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294">
                                            <p:txEl>
                                              <p:pRg st="2" end="2"/>
                                            </p:txEl>
                                          </p:spTgt>
                                        </p:tgtEl>
                                        <p:attrNameLst>
                                          <p:attrName>style.visibility</p:attrName>
                                        </p:attrNameLst>
                                      </p:cBhvr>
                                      <p:to>
                                        <p:strVal val="visible"/>
                                      </p:to>
                                    </p:set>
                                    <p:animEffect transition="in" filter="wipe(left)">
                                      <p:cBhvr>
                                        <p:cTn id="15" dur="500"/>
                                        <p:tgtEl>
                                          <p:spTgt spid="12294">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2294">
                                            <p:txEl>
                                              <p:pRg st="3" end="3"/>
                                            </p:txEl>
                                          </p:spTgt>
                                        </p:tgtEl>
                                        <p:attrNameLst>
                                          <p:attrName>style.visibility</p:attrName>
                                        </p:attrNameLst>
                                      </p:cBhvr>
                                      <p:to>
                                        <p:strVal val="visible"/>
                                      </p:to>
                                    </p:set>
                                    <p:animEffect transition="in" filter="wipe(left)">
                                      <p:cBhvr>
                                        <p:cTn id="19" dur="500"/>
                                        <p:tgtEl>
                                          <p:spTgt spid="12294">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4" name="Rectangle 3"/>
          <p:cNvSpPr>
            <a:spLocks noGrp="1" noChangeArrowheads="1"/>
          </p:cNvSpPr>
          <p:nvPr>
            <p:ph type="body" idx="4294967295"/>
          </p:nvPr>
        </p:nvSpPr>
        <p:spPr>
          <a:xfrm>
            <a:off x="378851" y="1162790"/>
            <a:ext cx="8836025" cy="4670779"/>
          </a:xfrm>
          <a:prstGeom prst="rect">
            <a:avLst/>
          </a:prstGeom>
        </p:spPr>
        <p:txBody>
          <a:bodyPr/>
          <a:lstStyle/>
          <a:p>
            <a:pPr>
              <a:buClr>
                <a:srgbClr val="FF9300"/>
              </a:buClr>
              <a:buFont typeface="Wingdings" panose="05000000000000000000" pitchFamily="2" charset="2"/>
              <a:buChar char="n"/>
            </a:pPr>
            <a:r>
              <a:rPr lang="zh-CN" altLang="en-US" b="1" dirty="0"/>
              <a:t>正轴测有等轴测、正二测和正三测三种。</a:t>
            </a:r>
          </a:p>
          <a:p>
            <a:pPr lvl="1">
              <a:buFontTx/>
              <a:buNone/>
            </a:pPr>
            <a:r>
              <a:rPr lang="en-US" altLang="zh-CN" b="1" dirty="0"/>
              <a:t>•</a:t>
            </a:r>
            <a:r>
              <a:rPr lang="zh-CN" altLang="en-US" b="1" dirty="0"/>
              <a:t>当观察平面与三个坐标轴之间的夹角都相等时</a:t>
            </a:r>
            <a:r>
              <a:rPr lang="zh-CN" altLang="en-US" b="1" dirty="0" smtClean="0"/>
              <a:t>为</a:t>
            </a:r>
            <a:r>
              <a:rPr lang="zh-CN" altLang="en-US" b="1" dirty="0" smtClean="0">
                <a:solidFill>
                  <a:srgbClr val="FF0000"/>
                </a:solidFill>
              </a:rPr>
              <a:t>正等</a:t>
            </a:r>
            <a:r>
              <a:rPr lang="zh-CN" altLang="en-US" b="1" dirty="0">
                <a:solidFill>
                  <a:srgbClr val="FF0000"/>
                </a:solidFill>
              </a:rPr>
              <a:t>轴测</a:t>
            </a:r>
            <a:r>
              <a:rPr lang="zh-CN" altLang="en-US" b="1" dirty="0"/>
              <a:t>；</a:t>
            </a:r>
          </a:p>
          <a:p>
            <a:pPr lvl="1">
              <a:buFontTx/>
              <a:buNone/>
            </a:pPr>
            <a:r>
              <a:rPr lang="en-US" altLang="zh-CN" b="1" dirty="0"/>
              <a:t>•</a:t>
            </a:r>
            <a:r>
              <a:rPr lang="zh-CN" altLang="en-US" b="1" dirty="0"/>
              <a:t>当观察平面与两个坐标轴之间的夹角相等时为</a:t>
            </a:r>
            <a:r>
              <a:rPr lang="zh-CN" altLang="en-US" b="1" dirty="0">
                <a:solidFill>
                  <a:srgbClr val="FF0000"/>
                </a:solidFill>
              </a:rPr>
              <a:t>正二测</a:t>
            </a:r>
            <a:r>
              <a:rPr lang="zh-CN" altLang="en-US" b="1" dirty="0"/>
              <a:t>；</a:t>
            </a:r>
          </a:p>
          <a:p>
            <a:pPr lvl="1">
              <a:buFontTx/>
              <a:buNone/>
            </a:pPr>
            <a:r>
              <a:rPr lang="en-US" altLang="zh-CN" b="1" dirty="0"/>
              <a:t>•</a:t>
            </a:r>
            <a:r>
              <a:rPr lang="zh-CN" altLang="en-US" b="1" dirty="0"/>
              <a:t>当观察平面与三个坐标轴之间的夹角都不相等时为</a:t>
            </a:r>
            <a:r>
              <a:rPr lang="zh-CN" altLang="en-US" b="1" dirty="0">
                <a:solidFill>
                  <a:srgbClr val="FF0000"/>
                </a:solidFill>
              </a:rPr>
              <a:t>正三测</a:t>
            </a:r>
            <a:r>
              <a:rPr lang="zh-CN" altLang="en-US" b="1" dirty="0"/>
              <a:t>。</a:t>
            </a:r>
            <a:endParaRPr lang="en-US" altLang="zh-CN" sz="2800" b="1" dirty="0" smtClean="0">
              <a:ea typeface="宋体" panose="02010600030101010101" pitchFamily="2" charset="-122"/>
            </a:endParaRPr>
          </a:p>
        </p:txBody>
      </p:sp>
      <p:sp>
        <p:nvSpPr>
          <p:cNvPr id="19462" name="AutoShape 10" descr="http://t1.baidu.com/it/u=2792966006,3953403218&amp;fm=52&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华文彩云" panose="02010800040101010101" pitchFamily="2" charset="-122"/>
              </a:defRPr>
            </a:lvl1pPr>
            <a:lvl2pPr marL="742950" indent="-285750" eaLnBrk="0" hangingPunct="0">
              <a:defRPr>
                <a:solidFill>
                  <a:schemeClr val="tx1"/>
                </a:solidFill>
                <a:latin typeface="Arial" panose="020B0604020202020204" pitchFamily="34" charset="0"/>
                <a:ea typeface="华文彩云" panose="02010800040101010101" pitchFamily="2" charset="-122"/>
              </a:defRPr>
            </a:lvl2pPr>
            <a:lvl3pPr marL="1143000" indent="-228600" eaLnBrk="0" hangingPunct="0">
              <a:defRPr>
                <a:solidFill>
                  <a:schemeClr val="tx1"/>
                </a:solidFill>
                <a:latin typeface="Arial" panose="020B0604020202020204" pitchFamily="34" charset="0"/>
                <a:ea typeface="华文彩云" panose="02010800040101010101" pitchFamily="2" charset="-122"/>
              </a:defRPr>
            </a:lvl3pPr>
            <a:lvl4pPr marL="1600200" indent="-228600" eaLnBrk="0" hangingPunct="0">
              <a:defRPr>
                <a:solidFill>
                  <a:schemeClr val="tx1"/>
                </a:solidFill>
                <a:latin typeface="Arial" panose="020B0604020202020204" pitchFamily="34" charset="0"/>
                <a:ea typeface="华文彩云" panose="02010800040101010101" pitchFamily="2" charset="-122"/>
              </a:defRPr>
            </a:lvl4pPr>
            <a:lvl5pPr marL="2057400" indent="-228600" eaLnBrk="0" hangingPunct="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pPr eaLnBrk="1" hangingPunct="1"/>
            <a:endParaRPr lang="zh-CN" altLang="en-US"/>
          </a:p>
        </p:txBody>
      </p:sp>
      <p:sp>
        <p:nvSpPr>
          <p:cNvPr id="10" name="矩形 9"/>
          <p:cNvSpPr/>
          <p:nvPr/>
        </p:nvSpPr>
        <p:spPr>
          <a:xfrm>
            <a:off x="652463" y="468311"/>
            <a:ext cx="7402966" cy="646331"/>
          </a:xfrm>
          <a:prstGeom prst="rect">
            <a:avLst/>
          </a:prstGeom>
        </p:spPr>
        <p:txBody>
          <a:bodyPr wrap="square">
            <a:spAutoFit/>
          </a:bodyPr>
          <a:lstStyle/>
          <a:p>
            <a:pPr lvl="0"/>
            <a:r>
              <a:rPr lang="zh-CN" altLang="en-US" sz="3600" b="1" dirty="0">
                <a:latin typeface="黑体" panose="02010609060101010101" pitchFamily="49" charset="-122"/>
                <a:ea typeface="黑体" panose="02010609060101010101" pitchFamily="49" charset="-122"/>
                <a:cs typeface="Tahoma" panose="020B0604030504040204" pitchFamily="34" charset="0"/>
              </a:rPr>
              <a:t>②正轴测图</a:t>
            </a:r>
          </a:p>
        </p:txBody>
      </p:sp>
      <p:grpSp>
        <p:nvGrpSpPr>
          <p:cNvPr id="8" name="Group 5"/>
          <p:cNvGrpSpPr>
            <a:grpSpLocks/>
          </p:cNvGrpSpPr>
          <p:nvPr/>
        </p:nvGrpSpPr>
        <p:grpSpPr bwMode="auto">
          <a:xfrm>
            <a:off x="728663" y="2710544"/>
            <a:ext cx="7686036" cy="4060371"/>
            <a:chOff x="1800" y="1440"/>
            <a:chExt cx="7920" cy="4740"/>
          </a:xfrm>
        </p:grpSpPr>
        <p:sp>
          <p:nvSpPr>
            <p:cNvPr id="9" name="Line 6"/>
            <p:cNvSpPr>
              <a:spLocks noChangeShapeType="1"/>
            </p:cNvSpPr>
            <p:nvPr/>
          </p:nvSpPr>
          <p:spPr bwMode="auto">
            <a:xfrm>
              <a:off x="7815" y="4665"/>
              <a:ext cx="495" cy="28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 name="Group 7"/>
            <p:cNvGrpSpPr>
              <a:grpSpLocks/>
            </p:cNvGrpSpPr>
            <p:nvPr/>
          </p:nvGrpSpPr>
          <p:grpSpPr bwMode="auto">
            <a:xfrm>
              <a:off x="1800" y="1440"/>
              <a:ext cx="7920" cy="4740"/>
              <a:chOff x="1800" y="1440"/>
              <a:chExt cx="7920" cy="4740"/>
            </a:xfrm>
          </p:grpSpPr>
          <p:sp>
            <p:nvSpPr>
              <p:cNvPr id="12" name="AutoShape 273"/>
              <p:cNvSpPr>
                <a:spLocks noChangeShapeType="1"/>
              </p:cNvSpPr>
              <p:nvPr/>
            </p:nvSpPr>
            <p:spPr bwMode="auto">
              <a:xfrm flipV="1">
                <a:off x="4980" y="4476"/>
                <a:ext cx="0" cy="405"/>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 name="Group 9"/>
              <p:cNvGrpSpPr>
                <a:grpSpLocks/>
              </p:cNvGrpSpPr>
              <p:nvPr/>
            </p:nvGrpSpPr>
            <p:grpSpPr bwMode="auto">
              <a:xfrm>
                <a:off x="1800" y="1440"/>
                <a:ext cx="7920" cy="4740"/>
                <a:chOff x="1800" y="1440"/>
                <a:chExt cx="7920" cy="4740"/>
              </a:xfrm>
            </p:grpSpPr>
            <p:grpSp>
              <p:nvGrpSpPr>
                <p:cNvPr id="14" name="Group 10"/>
                <p:cNvGrpSpPr>
                  <a:grpSpLocks/>
                </p:cNvGrpSpPr>
                <p:nvPr/>
              </p:nvGrpSpPr>
              <p:grpSpPr bwMode="auto">
                <a:xfrm>
                  <a:off x="2340" y="5685"/>
                  <a:ext cx="6819" cy="495"/>
                  <a:chOff x="2340" y="5685"/>
                  <a:chExt cx="6819" cy="495"/>
                </a:xfrm>
              </p:grpSpPr>
              <p:sp>
                <p:nvSpPr>
                  <p:cNvPr id="112" name="Text Box 11"/>
                  <p:cNvSpPr txBox="1">
                    <a:spLocks noChangeArrowheads="1"/>
                  </p:cNvSpPr>
                  <p:nvPr/>
                </p:nvSpPr>
                <p:spPr bwMode="auto">
                  <a:xfrm>
                    <a:off x="7725" y="5688"/>
                    <a:ext cx="1434" cy="468"/>
                  </a:xfrm>
                  <a:prstGeom prst="rect">
                    <a:avLst/>
                  </a:prstGeom>
                  <a:solidFill>
                    <a:srgbClr val="FFFFFF"/>
                  </a:solidFill>
                  <a:ln w="9525">
                    <a:solidFill>
                      <a:srgbClr val="FFFFFF"/>
                    </a:solidFill>
                    <a:miter lim="800000"/>
                    <a:headEnd/>
                    <a:tailEnd/>
                  </a:ln>
                </p:spPr>
                <p:txBody>
                  <a:bodyPr/>
                  <a:lstStyle/>
                  <a:p>
                    <a:pPr algn="ctr"/>
                    <a:r>
                      <a:rPr lang="zh-CN" altLang="en-US" sz="1600" b="1" dirty="0">
                        <a:latin typeface="宋体" panose="02010600030101010101" pitchFamily="2" charset="-122"/>
                      </a:rPr>
                      <a:t>（</a:t>
                    </a:r>
                    <a:r>
                      <a:rPr lang="en-US" altLang="zh-CN" sz="1600" b="1" dirty="0">
                        <a:latin typeface="宋体" panose="02010600030101010101" pitchFamily="2" charset="-122"/>
                      </a:rPr>
                      <a:t>C</a:t>
                    </a:r>
                    <a:r>
                      <a:rPr lang="zh-CN" altLang="en-US" sz="1600" b="1" dirty="0">
                        <a:latin typeface="宋体" panose="02010600030101010101" pitchFamily="2" charset="-122"/>
                      </a:rPr>
                      <a:t>）正三测</a:t>
                    </a:r>
                    <a:endParaRPr lang="zh-CN" altLang="en-US" sz="1600" b="1" dirty="0"/>
                  </a:p>
                </p:txBody>
              </p:sp>
              <p:sp>
                <p:nvSpPr>
                  <p:cNvPr id="113" name="文本框 348"/>
                  <p:cNvSpPr txBox="1">
                    <a:spLocks noChangeArrowheads="1"/>
                  </p:cNvSpPr>
                  <p:nvPr/>
                </p:nvSpPr>
                <p:spPr bwMode="auto">
                  <a:xfrm>
                    <a:off x="2340" y="5685"/>
                    <a:ext cx="1424" cy="495"/>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zh-CN" altLang="en-US" sz="1600" b="1" dirty="0">
                        <a:latin typeface="宋体" panose="02010600030101010101" pitchFamily="2" charset="-122"/>
                      </a:rPr>
                      <a:t>（</a:t>
                    </a:r>
                    <a:r>
                      <a:rPr lang="en-US" altLang="zh-CN" sz="1600" b="1" dirty="0">
                        <a:latin typeface="宋体" panose="02010600030101010101" pitchFamily="2" charset="-122"/>
                      </a:rPr>
                      <a:t>a</a:t>
                    </a:r>
                    <a:r>
                      <a:rPr lang="zh-CN" altLang="en-US" sz="1600" b="1" dirty="0">
                        <a:latin typeface="宋体" panose="02010600030101010101" pitchFamily="2" charset="-122"/>
                      </a:rPr>
                      <a:t>）正等测</a:t>
                    </a:r>
                    <a:endParaRPr lang="zh-CN" altLang="en-US" sz="1600" b="1" dirty="0"/>
                  </a:p>
                </p:txBody>
              </p:sp>
              <p:sp>
                <p:nvSpPr>
                  <p:cNvPr id="114" name="文本框 349"/>
                  <p:cNvSpPr txBox="1">
                    <a:spLocks noChangeArrowheads="1"/>
                  </p:cNvSpPr>
                  <p:nvPr/>
                </p:nvSpPr>
                <p:spPr bwMode="auto">
                  <a:xfrm>
                    <a:off x="4860" y="5685"/>
                    <a:ext cx="1482" cy="420"/>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zh-CN" altLang="en-US" sz="1600" b="1" dirty="0">
                        <a:latin typeface="宋体" panose="02010600030101010101" pitchFamily="2" charset="-122"/>
                      </a:rPr>
                      <a:t>（</a:t>
                    </a:r>
                    <a:r>
                      <a:rPr lang="en-US" altLang="zh-CN" sz="1600" b="1" dirty="0">
                        <a:latin typeface="宋体" panose="02010600030101010101" pitchFamily="2" charset="-122"/>
                      </a:rPr>
                      <a:t>b</a:t>
                    </a:r>
                    <a:r>
                      <a:rPr lang="zh-CN" altLang="en-US" sz="1600" b="1" dirty="0">
                        <a:latin typeface="宋体" panose="02010600030101010101" pitchFamily="2" charset="-122"/>
                      </a:rPr>
                      <a:t>）正二测</a:t>
                    </a:r>
                    <a:endParaRPr lang="zh-CN" altLang="en-US" sz="1600" b="1" dirty="0"/>
                  </a:p>
                </p:txBody>
              </p:sp>
            </p:grpSp>
            <p:grpSp>
              <p:nvGrpSpPr>
                <p:cNvPr id="15" name="Group 14"/>
                <p:cNvGrpSpPr>
                  <a:grpSpLocks/>
                </p:cNvGrpSpPr>
                <p:nvPr/>
              </p:nvGrpSpPr>
              <p:grpSpPr bwMode="auto">
                <a:xfrm>
                  <a:off x="1800" y="1440"/>
                  <a:ext cx="7920" cy="4089"/>
                  <a:chOff x="1800" y="1440"/>
                  <a:chExt cx="7920" cy="4089"/>
                </a:xfrm>
              </p:grpSpPr>
              <p:grpSp>
                <p:nvGrpSpPr>
                  <p:cNvPr id="16" name="Group 15"/>
                  <p:cNvGrpSpPr>
                    <a:grpSpLocks/>
                  </p:cNvGrpSpPr>
                  <p:nvPr/>
                </p:nvGrpSpPr>
                <p:grpSpPr bwMode="auto">
                  <a:xfrm>
                    <a:off x="6930" y="1473"/>
                    <a:ext cx="2790" cy="2001"/>
                    <a:chOff x="7005" y="4146"/>
                    <a:chExt cx="2790" cy="2001"/>
                  </a:xfrm>
                </p:grpSpPr>
                <p:grpSp>
                  <p:nvGrpSpPr>
                    <p:cNvPr id="100" name="组合 260"/>
                    <p:cNvGrpSpPr>
                      <a:grpSpLocks/>
                    </p:cNvGrpSpPr>
                    <p:nvPr/>
                  </p:nvGrpSpPr>
                  <p:grpSpPr bwMode="auto">
                    <a:xfrm>
                      <a:off x="7155" y="4197"/>
                      <a:ext cx="2220" cy="1845"/>
                      <a:chOff x="6855" y="5430"/>
                      <a:chExt cx="2220" cy="1845"/>
                    </a:xfrm>
                  </p:grpSpPr>
                  <p:sp>
                    <p:nvSpPr>
                      <p:cNvPr id="106" name="AutoShape 213"/>
                      <p:cNvSpPr>
                        <a:spLocks noChangeShapeType="1"/>
                      </p:cNvSpPr>
                      <p:nvPr/>
                    </p:nvSpPr>
                    <p:spPr bwMode="auto">
                      <a:xfrm flipV="1">
                        <a:off x="7965" y="5430"/>
                        <a:ext cx="0" cy="9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 name="AutoShape 214"/>
                      <p:cNvSpPr>
                        <a:spLocks noChangeShapeType="1"/>
                      </p:cNvSpPr>
                      <p:nvPr/>
                    </p:nvSpPr>
                    <p:spPr bwMode="auto">
                      <a:xfrm flipH="1">
                        <a:off x="6855" y="6405"/>
                        <a:ext cx="1110" cy="87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8" name="AutoShape 215"/>
                      <p:cNvSpPr>
                        <a:spLocks noChangeShapeType="1"/>
                      </p:cNvSpPr>
                      <p:nvPr/>
                    </p:nvSpPr>
                    <p:spPr bwMode="auto">
                      <a:xfrm>
                        <a:off x="7950" y="6405"/>
                        <a:ext cx="1125" cy="87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 name="AutoShape 216"/>
                      <p:cNvSpPr>
                        <a:spLocks noChangeShapeType="1"/>
                      </p:cNvSpPr>
                      <p:nvPr/>
                    </p:nvSpPr>
                    <p:spPr bwMode="auto">
                      <a:xfrm flipV="1">
                        <a:off x="7260" y="6810"/>
                        <a:ext cx="1185" cy="15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 name="AutoShape 217"/>
                      <p:cNvSpPr>
                        <a:spLocks noChangeShapeType="1"/>
                      </p:cNvSpPr>
                      <p:nvPr/>
                    </p:nvSpPr>
                    <p:spPr bwMode="auto">
                      <a:xfrm flipV="1">
                        <a:off x="7260" y="6105"/>
                        <a:ext cx="705" cy="855"/>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 name="AutoShape 218"/>
                      <p:cNvSpPr>
                        <a:spLocks noChangeShapeType="1"/>
                      </p:cNvSpPr>
                      <p:nvPr/>
                    </p:nvSpPr>
                    <p:spPr bwMode="auto">
                      <a:xfrm>
                        <a:off x="7980" y="6105"/>
                        <a:ext cx="480" cy="705"/>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1" name="文本框 353"/>
                    <p:cNvSpPr txBox="1">
                      <a:spLocks noChangeArrowheads="1"/>
                    </p:cNvSpPr>
                    <p:nvPr/>
                  </p:nvSpPr>
                  <p:spPr bwMode="auto">
                    <a:xfrm>
                      <a:off x="8520" y="4677"/>
                      <a:ext cx="127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zh-CN" altLang="en-US" sz="1600">
                          <a:latin typeface="Times New Roman" panose="02020603050405020304" pitchFamily="18" charset="0"/>
                        </a:rPr>
                        <a:t>投影平面</a:t>
                      </a:r>
                      <a:endParaRPr lang="zh-CN" altLang="en-US" sz="1600"/>
                    </a:p>
                  </p:txBody>
                </p:sp>
                <p:sp>
                  <p:nvSpPr>
                    <p:cNvPr id="102" name="文本框 360"/>
                    <p:cNvSpPr txBox="1">
                      <a:spLocks noChangeArrowheads="1"/>
                    </p:cNvSpPr>
                    <p:nvPr/>
                  </p:nvSpPr>
                  <p:spPr bwMode="auto">
                    <a:xfrm rot="-2510448">
                      <a:off x="7005" y="5577"/>
                      <a:ext cx="405"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sz="1600">
                          <a:latin typeface="Calibri" panose="020F0502020204030204" pitchFamily="34" charset="0"/>
                        </a:rPr>
                        <a:t>X</a:t>
                      </a:r>
                      <a:endParaRPr lang="en-US" altLang="zh-CN" sz="1600"/>
                    </a:p>
                  </p:txBody>
                </p:sp>
                <p:sp>
                  <p:nvSpPr>
                    <p:cNvPr id="103" name="文本框 361"/>
                    <p:cNvSpPr txBox="1">
                      <a:spLocks noChangeArrowheads="1"/>
                    </p:cNvSpPr>
                    <p:nvPr/>
                  </p:nvSpPr>
                  <p:spPr bwMode="auto">
                    <a:xfrm rot="-5582890">
                      <a:off x="7839" y="4284"/>
                      <a:ext cx="681"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sz="1600">
                          <a:latin typeface="Calibri" panose="020F0502020204030204" pitchFamily="34" charset="0"/>
                        </a:rPr>
                        <a:t>Z</a:t>
                      </a:r>
                      <a:endParaRPr lang="en-US" altLang="zh-CN" sz="1600"/>
                    </a:p>
                  </p:txBody>
                </p:sp>
                <p:sp>
                  <p:nvSpPr>
                    <p:cNvPr id="104" name="文本框 362"/>
                    <p:cNvSpPr txBox="1">
                      <a:spLocks noChangeArrowheads="1"/>
                    </p:cNvSpPr>
                    <p:nvPr/>
                  </p:nvSpPr>
                  <p:spPr bwMode="auto">
                    <a:xfrm rot="2276283">
                      <a:off x="8775" y="5727"/>
                      <a:ext cx="48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sz="1600">
                          <a:latin typeface="Calibri" panose="020F0502020204030204" pitchFamily="34" charset="0"/>
                        </a:rPr>
                        <a:t>Y</a:t>
                      </a:r>
                      <a:endParaRPr lang="en-US" altLang="zh-CN" sz="1600"/>
                    </a:p>
                  </p:txBody>
                </p:sp>
                <p:sp>
                  <p:nvSpPr>
                    <p:cNvPr id="105" name="文本框 5"/>
                    <p:cNvSpPr txBox="1">
                      <a:spLocks noChangeArrowheads="1"/>
                    </p:cNvSpPr>
                    <p:nvPr/>
                  </p:nvSpPr>
                  <p:spPr bwMode="auto">
                    <a:xfrm>
                      <a:off x="8175" y="4992"/>
                      <a:ext cx="345"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sz="1600">
                          <a:latin typeface="Times New Roman" panose="02020603050405020304" pitchFamily="18" charset="0"/>
                        </a:rPr>
                        <a:t>O</a:t>
                      </a:r>
                      <a:endParaRPr lang="en-US" altLang="zh-CN" sz="1600">
                        <a:latin typeface="Calibri" panose="020F0502020204030204" pitchFamily="34" charset="0"/>
                      </a:endParaRPr>
                    </a:p>
                    <a:p>
                      <a:endParaRPr lang="en-US" altLang="zh-CN" sz="1600"/>
                    </a:p>
                  </p:txBody>
                </p:sp>
              </p:grpSp>
              <p:grpSp>
                <p:nvGrpSpPr>
                  <p:cNvPr id="17" name="Group 28"/>
                  <p:cNvGrpSpPr>
                    <a:grpSpLocks/>
                  </p:cNvGrpSpPr>
                  <p:nvPr/>
                </p:nvGrpSpPr>
                <p:grpSpPr bwMode="auto">
                  <a:xfrm>
                    <a:off x="1833" y="1473"/>
                    <a:ext cx="2580" cy="2025"/>
                    <a:chOff x="2085" y="4092"/>
                    <a:chExt cx="2580" cy="2025"/>
                  </a:xfrm>
                </p:grpSpPr>
                <p:sp>
                  <p:nvSpPr>
                    <p:cNvPr id="88" name="文本框 1"/>
                    <p:cNvSpPr txBox="1">
                      <a:spLocks noChangeArrowheads="1"/>
                    </p:cNvSpPr>
                    <p:nvPr/>
                  </p:nvSpPr>
                  <p:spPr bwMode="auto">
                    <a:xfrm>
                      <a:off x="3120" y="4917"/>
                      <a:ext cx="345"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sz="1600">
                          <a:latin typeface="Times New Roman" panose="02020603050405020304" pitchFamily="18" charset="0"/>
                        </a:rPr>
                        <a:t>O</a:t>
                      </a:r>
                      <a:endParaRPr lang="en-US" altLang="zh-CN" sz="1600"/>
                    </a:p>
                  </p:txBody>
                </p:sp>
                <p:grpSp>
                  <p:nvGrpSpPr>
                    <p:cNvPr id="89" name="组合 246"/>
                    <p:cNvGrpSpPr>
                      <a:grpSpLocks/>
                    </p:cNvGrpSpPr>
                    <p:nvPr/>
                  </p:nvGrpSpPr>
                  <p:grpSpPr bwMode="auto">
                    <a:xfrm>
                      <a:off x="2115" y="4167"/>
                      <a:ext cx="2205" cy="1845"/>
                      <a:chOff x="2235" y="5430"/>
                      <a:chExt cx="2205" cy="1845"/>
                    </a:xfrm>
                  </p:grpSpPr>
                  <p:sp>
                    <p:nvSpPr>
                      <p:cNvPr id="94" name="AutoShape 199"/>
                      <p:cNvSpPr>
                        <a:spLocks noChangeShapeType="1"/>
                      </p:cNvSpPr>
                      <p:nvPr/>
                    </p:nvSpPr>
                    <p:spPr bwMode="auto">
                      <a:xfrm flipV="1">
                        <a:off x="3345" y="5430"/>
                        <a:ext cx="0" cy="9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 name="AutoShape 200"/>
                      <p:cNvSpPr>
                        <a:spLocks noChangeShapeType="1"/>
                      </p:cNvSpPr>
                      <p:nvPr/>
                    </p:nvSpPr>
                    <p:spPr bwMode="auto">
                      <a:xfrm>
                        <a:off x="3345" y="6405"/>
                        <a:ext cx="1095" cy="87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 name="AutoShape 201"/>
                      <p:cNvSpPr>
                        <a:spLocks noChangeShapeType="1"/>
                      </p:cNvSpPr>
                      <p:nvPr/>
                    </p:nvSpPr>
                    <p:spPr bwMode="auto">
                      <a:xfrm flipH="1">
                        <a:off x="2235" y="6405"/>
                        <a:ext cx="1110" cy="87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 name="AutoShape 202"/>
                      <p:cNvSpPr>
                        <a:spLocks noChangeShapeType="1"/>
                      </p:cNvSpPr>
                      <p:nvPr/>
                    </p:nvSpPr>
                    <p:spPr bwMode="auto">
                      <a:xfrm flipH="1">
                        <a:off x="2790" y="5910"/>
                        <a:ext cx="555" cy="90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 name="AutoShape 203"/>
                      <p:cNvSpPr>
                        <a:spLocks noChangeShapeType="1"/>
                      </p:cNvSpPr>
                      <p:nvPr/>
                    </p:nvSpPr>
                    <p:spPr bwMode="auto">
                      <a:xfrm>
                        <a:off x="2790" y="6825"/>
                        <a:ext cx="1110" cy="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 name="AutoShape 204"/>
                      <p:cNvSpPr>
                        <a:spLocks noChangeShapeType="1"/>
                      </p:cNvSpPr>
                      <p:nvPr/>
                    </p:nvSpPr>
                    <p:spPr bwMode="auto">
                      <a:xfrm flipH="1" flipV="1">
                        <a:off x="3345" y="5910"/>
                        <a:ext cx="555" cy="915"/>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0" name="文本框 351"/>
                    <p:cNvSpPr txBox="1">
                      <a:spLocks noChangeArrowheads="1"/>
                    </p:cNvSpPr>
                    <p:nvPr/>
                  </p:nvSpPr>
                  <p:spPr bwMode="auto">
                    <a:xfrm>
                      <a:off x="3405" y="4527"/>
                      <a:ext cx="12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zh-CN" altLang="en-US" sz="1600">
                          <a:latin typeface="Times New Roman" panose="02020603050405020304" pitchFamily="18" charset="0"/>
                        </a:rPr>
                        <a:t>投影平面</a:t>
                      </a:r>
                      <a:endParaRPr lang="zh-CN" altLang="en-US" sz="1600"/>
                    </a:p>
                  </p:txBody>
                </p:sp>
                <p:sp>
                  <p:nvSpPr>
                    <p:cNvPr id="91" name="文本框 354"/>
                    <p:cNvSpPr txBox="1">
                      <a:spLocks noChangeArrowheads="1"/>
                    </p:cNvSpPr>
                    <p:nvPr/>
                  </p:nvSpPr>
                  <p:spPr bwMode="auto">
                    <a:xfrm rot="-5400000">
                      <a:off x="2946" y="4098"/>
                      <a:ext cx="549"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sz="1600">
                          <a:latin typeface="Calibri" panose="020F0502020204030204" pitchFamily="34" charset="0"/>
                        </a:rPr>
                        <a:t>Z</a:t>
                      </a:r>
                      <a:endParaRPr lang="en-US" altLang="zh-CN" sz="1600"/>
                    </a:p>
                  </p:txBody>
                </p:sp>
                <p:sp>
                  <p:nvSpPr>
                    <p:cNvPr id="92" name="文本框 356"/>
                    <p:cNvSpPr txBox="1">
                      <a:spLocks noChangeArrowheads="1"/>
                    </p:cNvSpPr>
                    <p:nvPr/>
                  </p:nvSpPr>
                  <p:spPr bwMode="auto">
                    <a:xfrm rot="2268724">
                      <a:off x="3675" y="5682"/>
                      <a:ext cx="420"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sz="1600">
                          <a:latin typeface="Calibri" panose="020F0502020204030204" pitchFamily="34" charset="0"/>
                        </a:rPr>
                        <a:t>Y</a:t>
                      </a:r>
                      <a:endParaRPr lang="en-US" altLang="zh-CN" sz="1600"/>
                    </a:p>
                  </p:txBody>
                </p:sp>
                <p:sp>
                  <p:nvSpPr>
                    <p:cNvPr id="93" name="文本框 65"/>
                    <p:cNvSpPr txBox="1">
                      <a:spLocks noChangeArrowheads="1"/>
                    </p:cNvSpPr>
                    <p:nvPr/>
                  </p:nvSpPr>
                  <p:spPr bwMode="auto">
                    <a:xfrm rot="-2567874">
                      <a:off x="2085" y="5442"/>
                      <a:ext cx="405" cy="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sz="1600">
                          <a:latin typeface="Calibri" panose="020F0502020204030204" pitchFamily="34" charset="0"/>
                        </a:rPr>
                        <a:t>X</a:t>
                      </a:r>
                      <a:endParaRPr lang="en-US" altLang="zh-CN" sz="1600"/>
                    </a:p>
                  </p:txBody>
                </p:sp>
              </p:grpSp>
              <p:grpSp>
                <p:nvGrpSpPr>
                  <p:cNvPr id="18" name="Group 41"/>
                  <p:cNvGrpSpPr>
                    <a:grpSpLocks/>
                  </p:cNvGrpSpPr>
                  <p:nvPr/>
                </p:nvGrpSpPr>
                <p:grpSpPr bwMode="auto">
                  <a:xfrm>
                    <a:off x="4398" y="1440"/>
                    <a:ext cx="2640" cy="2061"/>
                    <a:chOff x="4650" y="4131"/>
                    <a:chExt cx="2640" cy="2061"/>
                  </a:xfrm>
                </p:grpSpPr>
                <p:grpSp>
                  <p:nvGrpSpPr>
                    <p:cNvPr id="76" name="组合 253"/>
                    <p:cNvGrpSpPr>
                      <a:grpSpLocks/>
                    </p:cNvGrpSpPr>
                    <p:nvPr/>
                  </p:nvGrpSpPr>
                  <p:grpSpPr bwMode="auto">
                    <a:xfrm>
                      <a:off x="4680" y="4197"/>
                      <a:ext cx="2220" cy="1845"/>
                      <a:chOff x="4620" y="5430"/>
                      <a:chExt cx="2220" cy="1845"/>
                    </a:xfrm>
                  </p:grpSpPr>
                  <p:sp>
                    <p:nvSpPr>
                      <p:cNvPr id="82" name="AutoShape 206"/>
                      <p:cNvSpPr>
                        <a:spLocks noChangeShapeType="1"/>
                      </p:cNvSpPr>
                      <p:nvPr/>
                    </p:nvSpPr>
                    <p:spPr bwMode="auto">
                      <a:xfrm flipV="1">
                        <a:off x="5745" y="5430"/>
                        <a:ext cx="0" cy="9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3" name="AutoShape 207"/>
                      <p:cNvSpPr>
                        <a:spLocks noChangeShapeType="1"/>
                      </p:cNvSpPr>
                      <p:nvPr/>
                    </p:nvSpPr>
                    <p:spPr bwMode="auto">
                      <a:xfrm>
                        <a:off x="5745" y="6405"/>
                        <a:ext cx="1095" cy="87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 name="AutoShape 208"/>
                      <p:cNvSpPr>
                        <a:spLocks noChangeShapeType="1"/>
                      </p:cNvSpPr>
                      <p:nvPr/>
                    </p:nvSpPr>
                    <p:spPr bwMode="auto">
                      <a:xfrm flipH="1">
                        <a:off x="4620" y="6405"/>
                        <a:ext cx="1125" cy="87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 name="AutoShape 209"/>
                      <p:cNvSpPr>
                        <a:spLocks noChangeShapeType="1"/>
                      </p:cNvSpPr>
                      <p:nvPr/>
                    </p:nvSpPr>
                    <p:spPr bwMode="auto">
                      <a:xfrm flipH="1">
                        <a:off x="5190" y="6105"/>
                        <a:ext cx="570" cy="72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AutoShape 210"/>
                      <p:cNvSpPr>
                        <a:spLocks noChangeShapeType="1"/>
                      </p:cNvSpPr>
                      <p:nvPr/>
                    </p:nvSpPr>
                    <p:spPr bwMode="auto">
                      <a:xfrm>
                        <a:off x="5190" y="6840"/>
                        <a:ext cx="1095" cy="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AutoShape 211"/>
                      <p:cNvSpPr>
                        <a:spLocks noChangeShapeType="1"/>
                      </p:cNvSpPr>
                      <p:nvPr/>
                    </p:nvSpPr>
                    <p:spPr bwMode="auto">
                      <a:xfrm flipH="1" flipV="1">
                        <a:off x="5760" y="6105"/>
                        <a:ext cx="540" cy="72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7" name="文本框 352"/>
                    <p:cNvSpPr txBox="1">
                      <a:spLocks noChangeArrowheads="1"/>
                    </p:cNvSpPr>
                    <p:nvPr/>
                  </p:nvSpPr>
                  <p:spPr bwMode="auto">
                    <a:xfrm>
                      <a:off x="5955" y="4662"/>
                      <a:ext cx="1335"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zh-CN" altLang="en-US" sz="1600">
                          <a:latin typeface="Times New Roman" panose="02020603050405020304" pitchFamily="18" charset="0"/>
                        </a:rPr>
                        <a:t>投影平面 </a:t>
                      </a:r>
                      <a:endParaRPr lang="zh-CN" altLang="en-US" sz="1600"/>
                    </a:p>
                  </p:txBody>
                </p:sp>
                <p:sp>
                  <p:nvSpPr>
                    <p:cNvPr id="78" name="文本框 358"/>
                    <p:cNvSpPr txBox="1">
                      <a:spLocks noChangeArrowheads="1"/>
                    </p:cNvSpPr>
                    <p:nvPr/>
                  </p:nvSpPr>
                  <p:spPr bwMode="auto">
                    <a:xfrm rot="-2567874">
                      <a:off x="4650" y="5517"/>
                      <a:ext cx="405" cy="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sz="1600">
                          <a:latin typeface="Calibri" panose="020F0502020204030204" pitchFamily="34" charset="0"/>
                        </a:rPr>
                        <a:t>X</a:t>
                      </a:r>
                      <a:endParaRPr lang="en-US" altLang="zh-CN" sz="1600"/>
                    </a:p>
                  </p:txBody>
                </p:sp>
                <p:sp>
                  <p:nvSpPr>
                    <p:cNvPr id="79" name="文本框 359"/>
                    <p:cNvSpPr txBox="1">
                      <a:spLocks noChangeArrowheads="1"/>
                    </p:cNvSpPr>
                    <p:nvPr/>
                  </p:nvSpPr>
                  <p:spPr bwMode="auto">
                    <a:xfrm rot="2434839">
                      <a:off x="6285" y="5712"/>
                      <a:ext cx="49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sz="1600">
                          <a:latin typeface="Calibri" panose="020F0502020204030204" pitchFamily="34" charset="0"/>
                        </a:rPr>
                        <a:t>Y</a:t>
                      </a:r>
                      <a:endParaRPr lang="en-US" altLang="zh-CN" sz="1600"/>
                    </a:p>
                  </p:txBody>
                </p:sp>
                <p:sp>
                  <p:nvSpPr>
                    <p:cNvPr id="80" name="文本框 6"/>
                    <p:cNvSpPr txBox="1">
                      <a:spLocks noChangeArrowheads="1"/>
                    </p:cNvSpPr>
                    <p:nvPr/>
                  </p:nvSpPr>
                  <p:spPr bwMode="auto">
                    <a:xfrm>
                      <a:off x="5715" y="4992"/>
                      <a:ext cx="345"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sz="1600">
                          <a:latin typeface="Times New Roman" panose="02020603050405020304" pitchFamily="18" charset="0"/>
                        </a:rPr>
                        <a:t>O</a:t>
                      </a:r>
                      <a:endParaRPr lang="en-US" altLang="zh-CN" sz="1600">
                        <a:latin typeface="Calibri" panose="020F0502020204030204" pitchFamily="34" charset="0"/>
                      </a:endParaRPr>
                    </a:p>
                    <a:p>
                      <a:endParaRPr lang="en-US" altLang="zh-CN" sz="1600"/>
                    </a:p>
                  </p:txBody>
                </p:sp>
                <p:sp>
                  <p:nvSpPr>
                    <p:cNvPr id="81" name="文本框 64"/>
                    <p:cNvSpPr txBox="1">
                      <a:spLocks noChangeArrowheads="1"/>
                    </p:cNvSpPr>
                    <p:nvPr/>
                  </p:nvSpPr>
                  <p:spPr bwMode="auto">
                    <a:xfrm rot="-5400000">
                      <a:off x="5409" y="4254"/>
                      <a:ext cx="666"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sz="1600" dirty="0">
                          <a:latin typeface="Calibri" panose="020F0502020204030204" pitchFamily="34" charset="0"/>
                        </a:rPr>
                        <a:t>Z</a:t>
                      </a:r>
                      <a:endParaRPr lang="en-US" altLang="zh-CN" sz="1600" dirty="0"/>
                    </a:p>
                  </p:txBody>
                </p:sp>
              </p:grpSp>
              <p:grpSp>
                <p:nvGrpSpPr>
                  <p:cNvPr id="19" name="Group 54"/>
                  <p:cNvGrpSpPr>
                    <a:grpSpLocks/>
                  </p:cNvGrpSpPr>
                  <p:nvPr/>
                </p:nvGrpSpPr>
                <p:grpSpPr bwMode="auto">
                  <a:xfrm>
                    <a:off x="1800" y="3345"/>
                    <a:ext cx="7725" cy="2184"/>
                    <a:chOff x="1800" y="3345"/>
                    <a:chExt cx="7725" cy="2184"/>
                  </a:xfrm>
                </p:grpSpPr>
                <p:grpSp>
                  <p:nvGrpSpPr>
                    <p:cNvPr id="20" name="Group 55"/>
                    <p:cNvGrpSpPr>
                      <a:grpSpLocks/>
                    </p:cNvGrpSpPr>
                    <p:nvPr/>
                  </p:nvGrpSpPr>
                  <p:grpSpPr bwMode="auto">
                    <a:xfrm>
                      <a:off x="7185" y="3501"/>
                      <a:ext cx="2340" cy="2028"/>
                      <a:chOff x="7185" y="3501"/>
                      <a:chExt cx="2340" cy="2028"/>
                    </a:xfrm>
                  </p:grpSpPr>
                  <p:grpSp>
                    <p:nvGrpSpPr>
                      <p:cNvPr id="57" name="Group 56"/>
                      <p:cNvGrpSpPr>
                        <a:grpSpLocks/>
                      </p:cNvGrpSpPr>
                      <p:nvPr/>
                    </p:nvGrpSpPr>
                    <p:grpSpPr bwMode="auto">
                      <a:xfrm>
                        <a:off x="7185" y="3501"/>
                        <a:ext cx="2160" cy="2028"/>
                        <a:chOff x="7185" y="3501"/>
                        <a:chExt cx="2160" cy="2028"/>
                      </a:xfrm>
                    </p:grpSpPr>
                    <p:sp>
                      <p:nvSpPr>
                        <p:cNvPr id="72" name="Text Box 57"/>
                        <p:cNvSpPr txBox="1">
                          <a:spLocks noChangeArrowheads="1"/>
                        </p:cNvSpPr>
                        <p:nvPr/>
                      </p:nvSpPr>
                      <p:spPr bwMode="auto">
                        <a:xfrm>
                          <a:off x="7185" y="4905"/>
                          <a:ext cx="3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600">
                              <a:latin typeface="Times New Roman" panose="02020603050405020304" pitchFamily="18" charset="0"/>
                            </a:rPr>
                            <a:t>X</a:t>
                          </a:r>
                          <a:endParaRPr lang="en-US" altLang="zh-CN" sz="1600"/>
                        </a:p>
                      </p:txBody>
                    </p:sp>
                    <p:sp>
                      <p:nvSpPr>
                        <p:cNvPr id="73" name="Text Box 58"/>
                        <p:cNvSpPr txBox="1">
                          <a:spLocks noChangeArrowheads="1"/>
                        </p:cNvSpPr>
                        <p:nvPr/>
                      </p:nvSpPr>
                      <p:spPr bwMode="auto">
                        <a:xfrm>
                          <a:off x="8985" y="5061"/>
                          <a:ext cx="3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600">
                              <a:latin typeface="Times New Roman" panose="02020603050405020304" pitchFamily="18" charset="0"/>
                            </a:rPr>
                            <a:t>Y</a:t>
                          </a:r>
                          <a:endParaRPr lang="en-US" altLang="zh-CN" sz="1600"/>
                        </a:p>
                      </p:txBody>
                    </p:sp>
                    <p:sp>
                      <p:nvSpPr>
                        <p:cNvPr id="74" name="Text Box 59"/>
                        <p:cNvSpPr txBox="1">
                          <a:spLocks noChangeArrowheads="1"/>
                        </p:cNvSpPr>
                        <p:nvPr/>
                      </p:nvSpPr>
                      <p:spPr bwMode="auto">
                        <a:xfrm>
                          <a:off x="7905" y="3501"/>
                          <a:ext cx="3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600">
                              <a:latin typeface="Times New Roman" panose="02020603050405020304" pitchFamily="18" charset="0"/>
                            </a:rPr>
                            <a:t>Z</a:t>
                          </a:r>
                          <a:endParaRPr lang="en-US" altLang="zh-CN" sz="1600"/>
                        </a:p>
                      </p:txBody>
                    </p:sp>
                    <p:sp>
                      <p:nvSpPr>
                        <p:cNvPr id="75" name="Text Box 60"/>
                        <p:cNvSpPr txBox="1">
                          <a:spLocks noChangeArrowheads="1"/>
                        </p:cNvSpPr>
                        <p:nvPr/>
                      </p:nvSpPr>
                      <p:spPr bwMode="auto">
                        <a:xfrm>
                          <a:off x="8184" y="4380"/>
                          <a:ext cx="3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600">
                              <a:latin typeface="Times New Roman" panose="02020603050405020304" pitchFamily="18" charset="0"/>
                            </a:rPr>
                            <a:t>O</a:t>
                          </a:r>
                          <a:endParaRPr lang="en-US" altLang="zh-CN" sz="1600"/>
                        </a:p>
                      </p:txBody>
                    </p:sp>
                  </p:grpSp>
                  <p:grpSp>
                    <p:nvGrpSpPr>
                      <p:cNvPr id="58" name="Group 61"/>
                      <p:cNvGrpSpPr>
                        <a:grpSpLocks/>
                      </p:cNvGrpSpPr>
                      <p:nvPr/>
                    </p:nvGrpSpPr>
                    <p:grpSpPr bwMode="auto">
                      <a:xfrm>
                        <a:off x="7365" y="3504"/>
                        <a:ext cx="2160" cy="1872"/>
                        <a:chOff x="7365" y="3504"/>
                        <a:chExt cx="2160" cy="1872"/>
                      </a:xfrm>
                    </p:grpSpPr>
                    <p:sp>
                      <p:nvSpPr>
                        <p:cNvPr id="59" name="Line 62"/>
                        <p:cNvSpPr>
                          <a:spLocks noChangeShapeType="1"/>
                        </p:cNvSpPr>
                        <p:nvPr/>
                      </p:nvSpPr>
                      <p:spPr bwMode="auto">
                        <a:xfrm flipV="1">
                          <a:off x="8265" y="3504"/>
                          <a:ext cx="0" cy="10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 name="Line 63"/>
                        <p:cNvSpPr>
                          <a:spLocks noChangeShapeType="1"/>
                        </p:cNvSpPr>
                        <p:nvPr/>
                      </p:nvSpPr>
                      <p:spPr bwMode="auto">
                        <a:xfrm>
                          <a:off x="8265" y="4596"/>
                          <a:ext cx="126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 name="Line 64"/>
                        <p:cNvSpPr>
                          <a:spLocks noChangeShapeType="1"/>
                        </p:cNvSpPr>
                        <p:nvPr/>
                      </p:nvSpPr>
                      <p:spPr bwMode="auto">
                        <a:xfrm flipH="1">
                          <a:off x="7365" y="4596"/>
                          <a:ext cx="90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62" name="Group 65"/>
                        <p:cNvGrpSpPr>
                          <a:grpSpLocks/>
                        </p:cNvGrpSpPr>
                        <p:nvPr/>
                      </p:nvGrpSpPr>
                      <p:grpSpPr bwMode="auto">
                        <a:xfrm>
                          <a:off x="7800" y="4284"/>
                          <a:ext cx="967" cy="981"/>
                          <a:chOff x="7800" y="4284"/>
                          <a:chExt cx="967" cy="981"/>
                        </a:xfrm>
                      </p:grpSpPr>
                      <p:sp>
                        <p:nvSpPr>
                          <p:cNvPr id="63" name="Line 66"/>
                          <p:cNvSpPr>
                            <a:spLocks noChangeShapeType="1"/>
                          </p:cNvSpPr>
                          <p:nvPr/>
                        </p:nvSpPr>
                        <p:spPr bwMode="auto">
                          <a:xfrm flipV="1">
                            <a:off x="7830" y="4284"/>
                            <a:ext cx="435" cy="3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67"/>
                          <p:cNvSpPr>
                            <a:spLocks noChangeShapeType="1"/>
                          </p:cNvSpPr>
                          <p:nvPr/>
                        </p:nvSpPr>
                        <p:spPr bwMode="auto">
                          <a:xfrm>
                            <a:off x="7815" y="4671"/>
                            <a:ext cx="0" cy="31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68"/>
                          <p:cNvSpPr>
                            <a:spLocks noChangeShapeType="1"/>
                          </p:cNvSpPr>
                          <p:nvPr/>
                        </p:nvSpPr>
                        <p:spPr bwMode="auto">
                          <a:xfrm>
                            <a:off x="7800" y="4983"/>
                            <a:ext cx="495" cy="28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69"/>
                          <p:cNvSpPr>
                            <a:spLocks noChangeShapeType="1"/>
                          </p:cNvSpPr>
                          <p:nvPr/>
                        </p:nvSpPr>
                        <p:spPr bwMode="auto">
                          <a:xfrm flipV="1">
                            <a:off x="8307" y="4539"/>
                            <a:ext cx="435" cy="3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70"/>
                          <p:cNvSpPr>
                            <a:spLocks noChangeShapeType="1"/>
                          </p:cNvSpPr>
                          <p:nvPr/>
                        </p:nvSpPr>
                        <p:spPr bwMode="auto">
                          <a:xfrm rot="21360000" flipV="1">
                            <a:off x="8274" y="4854"/>
                            <a:ext cx="493" cy="3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71"/>
                          <p:cNvSpPr>
                            <a:spLocks noChangeShapeType="1"/>
                          </p:cNvSpPr>
                          <p:nvPr/>
                        </p:nvSpPr>
                        <p:spPr bwMode="auto">
                          <a:xfrm>
                            <a:off x="8295" y="4929"/>
                            <a:ext cx="0" cy="31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72"/>
                          <p:cNvSpPr>
                            <a:spLocks noChangeShapeType="1"/>
                          </p:cNvSpPr>
                          <p:nvPr/>
                        </p:nvSpPr>
                        <p:spPr bwMode="auto">
                          <a:xfrm>
                            <a:off x="8745" y="4539"/>
                            <a:ext cx="0" cy="31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Line 73"/>
                          <p:cNvSpPr>
                            <a:spLocks noChangeShapeType="1"/>
                          </p:cNvSpPr>
                          <p:nvPr/>
                        </p:nvSpPr>
                        <p:spPr bwMode="auto">
                          <a:xfrm>
                            <a:off x="8265" y="4284"/>
                            <a:ext cx="465" cy="26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Line 74"/>
                          <p:cNvSpPr>
                            <a:spLocks noChangeShapeType="1"/>
                          </p:cNvSpPr>
                          <p:nvPr/>
                        </p:nvSpPr>
                        <p:spPr bwMode="auto">
                          <a:xfrm>
                            <a:off x="8265" y="4284"/>
                            <a:ext cx="0" cy="31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21" name="Group 75"/>
                    <p:cNvGrpSpPr>
                      <a:grpSpLocks/>
                    </p:cNvGrpSpPr>
                    <p:nvPr/>
                  </p:nvGrpSpPr>
                  <p:grpSpPr bwMode="auto">
                    <a:xfrm>
                      <a:off x="1800" y="3345"/>
                      <a:ext cx="2373" cy="2169"/>
                      <a:chOff x="1800" y="3345"/>
                      <a:chExt cx="2373" cy="2169"/>
                    </a:xfrm>
                  </p:grpSpPr>
                  <p:grpSp>
                    <p:nvGrpSpPr>
                      <p:cNvPr id="39" name="Group 76"/>
                      <p:cNvGrpSpPr>
                        <a:grpSpLocks/>
                      </p:cNvGrpSpPr>
                      <p:nvPr/>
                    </p:nvGrpSpPr>
                    <p:grpSpPr bwMode="auto">
                      <a:xfrm>
                        <a:off x="1875" y="3394"/>
                        <a:ext cx="2298" cy="1895"/>
                        <a:chOff x="1875" y="3394"/>
                        <a:chExt cx="2298" cy="1895"/>
                      </a:xfrm>
                    </p:grpSpPr>
                    <p:sp>
                      <p:nvSpPr>
                        <p:cNvPr id="44" name="AutoShape 235"/>
                        <p:cNvSpPr>
                          <a:spLocks noChangeShapeType="1"/>
                        </p:cNvSpPr>
                        <p:nvPr/>
                      </p:nvSpPr>
                      <p:spPr bwMode="auto">
                        <a:xfrm flipV="1">
                          <a:off x="3000" y="3394"/>
                          <a:ext cx="0" cy="1106"/>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 name="AutoShape 236"/>
                        <p:cNvSpPr>
                          <a:spLocks noChangeShapeType="1"/>
                        </p:cNvSpPr>
                        <p:nvPr/>
                      </p:nvSpPr>
                      <p:spPr bwMode="auto">
                        <a:xfrm rot="21180000">
                          <a:off x="3048" y="4404"/>
                          <a:ext cx="1125" cy="88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 name="AutoShape 237"/>
                        <p:cNvSpPr>
                          <a:spLocks noChangeShapeType="1"/>
                        </p:cNvSpPr>
                        <p:nvPr/>
                      </p:nvSpPr>
                      <p:spPr bwMode="auto">
                        <a:xfrm rot="420000" flipH="1">
                          <a:off x="1875" y="4404"/>
                          <a:ext cx="1110" cy="88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 name="AutoShape 240"/>
                        <p:cNvSpPr>
                          <a:spLocks noChangeShapeType="1"/>
                        </p:cNvSpPr>
                        <p:nvPr/>
                      </p:nvSpPr>
                      <p:spPr bwMode="auto">
                        <a:xfrm flipH="1">
                          <a:off x="2976" y="4788"/>
                          <a:ext cx="555" cy="48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8" name="Group 81"/>
                        <p:cNvGrpSpPr>
                          <a:grpSpLocks/>
                        </p:cNvGrpSpPr>
                        <p:nvPr/>
                      </p:nvGrpSpPr>
                      <p:grpSpPr bwMode="auto">
                        <a:xfrm>
                          <a:off x="2433" y="3595"/>
                          <a:ext cx="1125" cy="1673"/>
                          <a:chOff x="2433" y="3595"/>
                          <a:chExt cx="1125" cy="1673"/>
                        </a:xfrm>
                      </p:grpSpPr>
                      <p:sp>
                        <p:nvSpPr>
                          <p:cNvPr id="49" name="AutoShape 230"/>
                          <p:cNvSpPr>
                            <a:spLocks noChangeShapeType="1"/>
                          </p:cNvSpPr>
                          <p:nvPr/>
                        </p:nvSpPr>
                        <p:spPr bwMode="auto">
                          <a:xfrm>
                            <a:off x="2439" y="4023"/>
                            <a:ext cx="555" cy="471"/>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AutoShape 232"/>
                          <p:cNvSpPr>
                            <a:spLocks noChangeShapeType="1"/>
                          </p:cNvSpPr>
                          <p:nvPr/>
                        </p:nvSpPr>
                        <p:spPr bwMode="auto">
                          <a:xfrm rot="120000" flipV="1">
                            <a:off x="3003" y="4008"/>
                            <a:ext cx="540" cy="525"/>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AutoShape 233"/>
                          <p:cNvSpPr>
                            <a:spLocks noChangeShapeType="1"/>
                          </p:cNvSpPr>
                          <p:nvPr/>
                        </p:nvSpPr>
                        <p:spPr bwMode="auto">
                          <a:xfrm flipV="1">
                            <a:off x="2445" y="4044"/>
                            <a:ext cx="0" cy="765"/>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AutoShape 238"/>
                          <p:cNvSpPr>
                            <a:spLocks noChangeShapeType="1"/>
                          </p:cNvSpPr>
                          <p:nvPr/>
                        </p:nvSpPr>
                        <p:spPr bwMode="auto">
                          <a:xfrm flipV="1">
                            <a:off x="2988" y="4488"/>
                            <a:ext cx="15" cy="75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AutoShape 239"/>
                          <p:cNvSpPr>
                            <a:spLocks noChangeShapeType="1"/>
                          </p:cNvSpPr>
                          <p:nvPr/>
                        </p:nvSpPr>
                        <p:spPr bwMode="auto">
                          <a:xfrm>
                            <a:off x="3543" y="4020"/>
                            <a:ext cx="0" cy="765"/>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AutoShape 241"/>
                          <p:cNvSpPr>
                            <a:spLocks noChangeShapeType="1"/>
                          </p:cNvSpPr>
                          <p:nvPr/>
                        </p:nvSpPr>
                        <p:spPr bwMode="auto">
                          <a:xfrm flipH="1" flipV="1">
                            <a:off x="2433" y="4788"/>
                            <a:ext cx="555" cy="48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AutoShape 242"/>
                          <p:cNvSpPr>
                            <a:spLocks noChangeShapeType="1"/>
                          </p:cNvSpPr>
                          <p:nvPr/>
                        </p:nvSpPr>
                        <p:spPr bwMode="auto">
                          <a:xfrm flipV="1">
                            <a:off x="2445" y="3595"/>
                            <a:ext cx="555" cy="437"/>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AutoShape 243"/>
                          <p:cNvSpPr>
                            <a:spLocks noChangeShapeType="1"/>
                          </p:cNvSpPr>
                          <p:nvPr/>
                        </p:nvSpPr>
                        <p:spPr bwMode="auto">
                          <a:xfrm>
                            <a:off x="3003" y="3595"/>
                            <a:ext cx="555" cy="437"/>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0" name="文本框 363"/>
                      <p:cNvSpPr txBox="1">
                        <a:spLocks noChangeArrowheads="1"/>
                      </p:cNvSpPr>
                      <p:nvPr/>
                    </p:nvSpPr>
                    <p:spPr bwMode="auto">
                      <a:xfrm rot="-5400000">
                        <a:off x="2592" y="3465"/>
                        <a:ext cx="672"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sz="1600">
                            <a:latin typeface="Calibri" panose="020F0502020204030204" pitchFamily="34" charset="0"/>
                          </a:rPr>
                          <a:t>Z</a:t>
                        </a:r>
                        <a:endParaRPr lang="en-US" altLang="zh-CN" sz="1600"/>
                      </a:p>
                    </p:txBody>
                  </p:sp>
                  <p:sp>
                    <p:nvSpPr>
                      <p:cNvPr id="41" name="文本框 370"/>
                      <p:cNvSpPr txBox="1">
                        <a:spLocks noChangeArrowheads="1"/>
                      </p:cNvSpPr>
                      <p:nvPr/>
                    </p:nvSpPr>
                    <p:spPr bwMode="auto">
                      <a:xfrm>
                        <a:off x="3615" y="5079"/>
                        <a:ext cx="420"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sz="1600">
                            <a:latin typeface="Calibri" panose="020F0502020204030204" pitchFamily="34" charset="0"/>
                          </a:rPr>
                          <a:t>Y</a:t>
                        </a:r>
                        <a:endParaRPr lang="en-US" altLang="zh-CN" sz="1600"/>
                      </a:p>
                    </p:txBody>
                  </p:sp>
                  <p:sp>
                    <p:nvSpPr>
                      <p:cNvPr id="42" name="文本框 7"/>
                      <p:cNvSpPr txBox="1">
                        <a:spLocks noChangeArrowheads="1"/>
                      </p:cNvSpPr>
                      <p:nvPr/>
                    </p:nvSpPr>
                    <p:spPr bwMode="auto">
                      <a:xfrm>
                        <a:off x="2910" y="4164"/>
                        <a:ext cx="345"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sz="1600">
                            <a:latin typeface="Times New Roman" panose="02020603050405020304" pitchFamily="18" charset="0"/>
                          </a:rPr>
                          <a:t>O</a:t>
                        </a:r>
                        <a:endParaRPr lang="en-US" altLang="zh-CN" sz="1600">
                          <a:latin typeface="Calibri" panose="020F0502020204030204" pitchFamily="34" charset="0"/>
                        </a:endParaRPr>
                      </a:p>
                      <a:p>
                        <a:endParaRPr lang="en-US" altLang="zh-CN" sz="1600"/>
                      </a:p>
                    </p:txBody>
                  </p:sp>
                  <p:sp>
                    <p:nvSpPr>
                      <p:cNvPr id="43" name="文本框 66"/>
                      <p:cNvSpPr txBox="1">
                        <a:spLocks noChangeArrowheads="1"/>
                      </p:cNvSpPr>
                      <p:nvPr/>
                    </p:nvSpPr>
                    <p:spPr bwMode="auto">
                      <a:xfrm rot="-2567874">
                        <a:off x="1800" y="4824"/>
                        <a:ext cx="405" cy="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sz="1600">
                            <a:latin typeface="Calibri" panose="020F0502020204030204" pitchFamily="34" charset="0"/>
                          </a:rPr>
                          <a:t>X</a:t>
                        </a:r>
                        <a:endParaRPr lang="en-US" altLang="zh-CN" sz="1600"/>
                      </a:p>
                    </p:txBody>
                  </p:sp>
                </p:grpSp>
                <p:grpSp>
                  <p:nvGrpSpPr>
                    <p:cNvPr id="22" name="Group 94"/>
                    <p:cNvGrpSpPr>
                      <a:grpSpLocks/>
                    </p:cNvGrpSpPr>
                    <p:nvPr/>
                  </p:nvGrpSpPr>
                  <p:grpSpPr bwMode="auto">
                    <a:xfrm>
                      <a:off x="4395" y="3345"/>
                      <a:ext cx="2265" cy="2136"/>
                      <a:chOff x="4395" y="3345"/>
                      <a:chExt cx="2265" cy="2136"/>
                    </a:xfrm>
                  </p:grpSpPr>
                  <p:sp>
                    <p:nvSpPr>
                      <p:cNvPr id="23" name="AutoShape 264"/>
                      <p:cNvSpPr>
                        <a:spLocks noChangeShapeType="1"/>
                      </p:cNvSpPr>
                      <p:nvPr/>
                    </p:nvSpPr>
                    <p:spPr bwMode="auto">
                      <a:xfrm flipV="1">
                        <a:off x="5535" y="3456"/>
                        <a:ext cx="15" cy="99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AutoShape 265"/>
                      <p:cNvSpPr>
                        <a:spLocks noChangeShapeType="1"/>
                      </p:cNvSpPr>
                      <p:nvPr/>
                    </p:nvSpPr>
                    <p:spPr bwMode="auto">
                      <a:xfrm>
                        <a:off x="5550" y="4446"/>
                        <a:ext cx="1110" cy="88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AutoShape 266"/>
                      <p:cNvSpPr>
                        <a:spLocks noChangeShapeType="1"/>
                      </p:cNvSpPr>
                      <p:nvPr/>
                    </p:nvSpPr>
                    <p:spPr bwMode="auto">
                      <a:xfrm flipH="1">
                        <a:off x="4395" y="4446"/>
                        <a:ext cx="1140" cy="88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6" name="Group 98"/>
                      <p:cNvGrpSpPr>
                        <a:grpSpLocks/>
                      </p:cNvGrpSpPr>
                      <p:nvPr/>
                    </p:nvGrpSpPr>
                    <p:grpSpPr bwMode="auto">
                      <a:xfrm>
                        <a:off x="4980" y="3981"/>
                        <a:ext cx="1128" cy="1380"/>
                        <a:chOff x="4980" y="3981"/>
                        <a:chExt cx="1128" cy="1380"/>
                      </a:xfrm>
                    </p:grpSpPr>
                    <p:sp>
                      <p:nvSpPr>
                        <p:cNvPr id="31" name="AutoShape 260"/>
                        <p:cNvSpPr>
                          <a:spLocks noChangeShapeType="1"/>
                        </p:cNvSpPr>
                        <p:nvPr/>
                      </p:nvSpPr>
                      <p:spPr bwMode="auto">
                        <a:xfrm>
                          <a:off x="6075" y="4476"/>
                          <a:ext cx="0" cy="375"/>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AutoShape 262"/>
                        <p:cNvSpPr>
                          <a:spLocks noChangeShapeType="1"/>
                        </p:cNvSpPr>
                        <p:nvPr/>
                      </p:nvSpPr>
                      <p:spPr bwMode="auto">
                        <a:xfrm flipH="1" flipV="1">
                          <a:off x="5550" y="4978"/>
                          <a:ext cx="0" cy="383"/>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AutoShape 267"/>
                        <p:cNvSpPr>
                          <a:spLocks noChangeShapeType="1"/>
                        </p:cNvSpPr>
                        <p:nvPr/>
                      </p:nvSpPr>
                      <p:spPr bwMode="auto">
                        <a:xfrm>
                          <a:off x="4980" y="4476"/>
                          <a:ext cx="585" cy="555"/>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AutoShape 268"/>
                        <p:cNvSpPr>
                          <a:spLocks noChangeShapeType="1"/>
                        </p:cNvSpPr>
                        <p:nvPr/>
                      </p:nvSpPr>
                      <p:spPr bwMode="auto">
                        <a:xfrm flipV="1">
                          <a:off x="5535" y="4476"/>
                          <a:ext cx="555" cy="555"/>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AutoShape 269"/>
                        <p:cNvSpPr>
                          <a:spLocks noChangeShapeType="1"/>
                        </p:cNvSpPr>
                        <p:nvPr/>
                      </p:nvSpPr>
                      <p:spPr bwMode="auto">
                        <a:xfrm rot="21360000" flipH="1">
                          <a:off x="5513" y="4869"/>
                          <a:ext cx="595" cy="48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AutoShape 270"/>
                        <p:cNvSpPr>
                          <a:spLocks noChangeShapeType="1"/>
                        </p:cNvSpPr>
                        <p:nvPr/>
                      </p:nvSpPr>
                      <p:spPr bwMode="auto">
                        <a:xfrm flipH="1" flipV="1">
                          <a:off x="4980" y="4881"/>
                          <a:ext cx="555" cy="48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AutoShape 271"/>
                        <p:cNvSpPr>
                          <a:spLocks noChangeShapeType="1"/>
                        </p:cNvSpPr>
                        <p:nvPr/>
                      </p:nvSpPr>
                      <p:spPr bwMode="auto">
                        <a:xfrm flipV="1">
                          <a:off x="4980" y="3981"/>
                          <a:ext cx="555" cy="495"/>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AutoShape 272"/>
                        <p:cNvSpPr>
                          <a:spLocks noChangeShapeType="1"/>
                        </p:cNvSpPr>
                        <p:nvPr/>
                      </p:nvSpPr>
                      <p:spPr bwMode="auto">
                        <a:xfrm>
                          <a:off x="5535" y="3981"/>
                          <a:ext cx="555" cy="495"/>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7" name="文本框 364"/>
                      <p:cNvSpPr txBox="1">
                        <a:spLocks noChangeArrowheads="1"/>
                      </p:cNvSpPr>
                      <p:nvPr/>
                    </p:nvSpPr>
                    <p:spPr bwMode="auto">
                      <a:xfrm rot="-5400000">
                        <a:off x="5186" y="3424"/>
                        <a:ext cx="516"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sz="1600">
                            <a:latin typeface="Calibri" panose="020F0502020204030204" pitchFamily="34" charset="0"/>
                          </a:rPr>
                          <a:t>Z</a:t>
                        </a:r>
                        <a:endParaRPr lang="en-US" altLang="zh-CN" sz="1600"/>
                      </a:p>
                    </p:txBody>
                  </p:sp>
                  <p:sp>
                    <p:nvSpPr>
                      <p:cNvPr id="28" name="文本框 371"/>
                      <p:cNvSpPr txBox="1">
                        <a:spLocks noChangeArrowheads="1"/>
                      </p:cNvSpPr>
                      <p:nvPr/>
                    </p:nvSpPr>
                    <p:spPr bwMode="auto">
                      <a:xfrm rot="2324451">
                        <a:off x="6180" y="5046"/>
                        <a:ext cx="420"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sz="1600">
                            <a:latin typeface="Calibri" panose="020F0502020204030204" pitchFamily="34" charset="0"/>
                          </a:rPr>
                          <a:t>Y</a:t>
                        </a:r>
                        <a:endParaRPr lang="en-US" altLang="zh-CN" sz="1600"/>
                      </a:p>
                    </p:txBody>
                  </p:sp>
                  <p:sp>
                    <p:nvSpPr>
                      <p:cNvPr id="29" name="文本框 8"/>
                      <p:cNvSpPr txBox="1">
                        <a:spLocks noChangeArrowheads="1"/>
                      </p:cNvSpPr>
                      <p:nvPr/>
                    </p:nvSpPr>
                    <p:spPr bwMode="auto">
                      <a:xfrm>
                        <a:off x="5430" y="4116"/>
                        <a:ext cx="345"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sz="1600">
                            <a:latin typeface="Times New Roman" panose="02020603050405020304" pitchFamily="18" charset="0"/>
                          </a:rPr>
                          <a:t>O</a:t>
                        </a:r>
                        <a:endParaRPr lang="en-US" altLang="zh-CN" sz="1600">
                          <a:latin typeface="Calibri" panose="020F0502020204030204" pitchFamily="34" charset="0"/>
                        </a:endParaRPr>
                      </a:p>
                      <a:p>
                        <a:endParaRPr lang="en-US" altLang="zh-CN" sz="1600"/>
                      </a:p>
                    </p:txBody>
                  </p:sp>
                  <p:sp>
                    <p:nvSpPr>
                      <p:cNvPr id="30" name="文本框 67"/>
                      <p:cNvSpPr txBox="1">
                        <a:spLocks noChangeArrowheads="1"/>
                      </p:cNvSpPr>
                      <p:nvPr/>
                    </p:nvSpPr>
                    <p:spPr bwMode="auto">
                      <a:xfrm rot="-2567874">
                        <a:off x="4410" y="4731"/>
                        <a:ext cx="405" cy="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sz="1600">
                            <a:latin typeface="Calibri" panose="020F0502020204030204" pitchFamily="34" charset="0"/>
                          </a:rPr>
                          <a:t>X</a:t>
                        </a:r>
                        <a:endParaRPr lang="en-US" altLang="zh-CN" sz="1600"/>
                      </a:p>
                    </p:txBody>
                  </p:sp>
                </p:grpSp>
              </p:grpSp>
            </p:grpSp>
          </p:grpSp>
        </p:grpSp>
      </p:grpSp>
    </p:spTree>
    <p:extLst>
      <p:ext uri="{BB962C8B-B14F-4D97-AF65-F5344CB8AC3E}">
        <p14:creationId xmlns:p14="http://schemas.microsoft.com/office/powerpoint/2010/main" val="2167292190"/>
      </p:ext>
    </p:extLst>
  </p:cSld>
  <p:clrMapOvr>
    <a:masterClrMapping/>
  </p:clrMapOvr>
  <p:transition spd="slow">
    <p:cove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4" name="Rectangle 3"/>
          <p:cNvSpPr>
            <a:spLocks noGrp="1" noChangeArrowheads="1"/>
          </p:cNvSpPr>
          <p:nvPr>
            <p:ph type="body" idx="4294967295"/>
          </p:nvPr>
        </p:nvSpPr>
        <p:spPr>
          <a:xfrm>
            <a:off x="652463" y="1306553"/>
            <a:ext cx="8265759" cy="4670779"/>
          </a:xfrm>
          <a:prstGeom prst="rect">
            <a:avLst/>
          </a:prstGeom>
        </p:spPr>
        <p:txBody>
          <a:bodyPr/>
          <a:lstStyle/>
          <a:p>
            <a:pPr eaLnBrk="1" hangingPunct="1">
              <a:lnSpc>
                <a:spcPct val="120000"/>
              </a:lnSpc>
              <a:spcBef>
                <a:spcPct val="20000"/>
              </a:spcBef>
              <a:buClr>
                <a:srgbClr val="FF9300"/>
              </a:buClr>
              <a:buFont typeface="Wingdings" panose="05000000000000000000" pitchFamily="2" charset="2"/>
              <a:buChar char="n"/>
              <a:defRPr/>
            </a:pPr>
            <a:endParaRPr lang="zh-CN" altLang="en-US" sz="2400" b="1" dirty="0">
              <a:latin typeface="Times New Roman" panose="02020603050405020304" pitchFamily="18" charset="0"/>
              <a:cs typeface="Times New Roman" panose="02020603050405020304" pitchFamily="18" charset="0"/>
            </a:endParaRPr>
          </a:p>
          <a:p>
            <a:pPr marL="0" indent="0" eaLnBrk="1" hangingPunct="1">
              <a:buNone/>
            </a:pPr>
            <a:endParaRPr lang="en-US" altLang="zh-CN" sz="2800" b="1" dirty="0" smtClean="0">
              <a:ea typeface="宋体" panose="02010600030101010101" pitchFamily="2" charset="-122"/>
            </a:endParaRPr>
          </a:p>
        </p:txBody>
      </p:sp>
      <p:sp>
        <p:nvSpPr>
          <p:cNvPr id="19462" name="AutoShape 10" descr="http://t1.baidu.com/it/u=2792966006,3953403218&amp;fm=52&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华文彩云" panose="02010800040101010101" pitchFamily="2" charset="-122"/>
              </a:defRPr>
            </a:lvl1pPr>
            <a:lvl2pPr marL="742950" indent="-285750" eaLnBrk="0" hangingPunct="0">
              <a:defRPr>
                <a:solidFill>
                  <a:schemeClr val="tx1"/>
                </a:solidFill>
                <a:latin typeface="Arial" panose="020B0604020202020204" pitchFamily="34" charset="0"/>
                <a:ea typeface="华文彩云" panose="02010800040101010101" pitchFamily="2" charset="-122"/>
              </a:defRPr>
            </a:lvl2pPr>
            <a:lvl3pPr marL="1143000" indent="-228600" eaLnBrk="0" hangingPunct="0">
              <a:defRPr>
                <a:solidFill>
                  <a:schemeClr val="tx1"/>
                </a:solidFill>
                <a:latin typeface="Arial" panose="020B0604020202020204" pitchFamily="34" charset="0"/>
                <a:ea typeface="华文彩云" panose="02010800040101010101" pitchFamily="2" charset="-122"/>
              </a:defRPr>
            </a:lvl3pPr>
            <a:lvl4pPr marL="1600200" indent="-228600" eaLnBrk="0" hangingPunct="0">
              <a:defRPr>
                <a:solidFill>
                  <a:schemeClr val="tx1"/>
                </a:solidFill>
                <a:latin typeface="Arial" panose="020B0604020202020204" pitchFamily="34" charset="0"/>
                <a:ea typeface="华文彩云" panose="02010800040101010101" pitchFamily="2" charset="-122"/>
              </a:defRPr>
            </a:lvl4pPr>
            <a:lvl5pPr marL="2057400" indent="-228600" eaLnBrk="0" hangingPunct="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pPr eaLnBrk="1" hangingPunct="1"/>
            <a:endParaRPr lang="zh-CN" altLang="en-US"/>
          </a:p>
        </p:txBody>
      </p:sp>
      <p:sp>
        <p:nvSpPr>
          <p:cNvPr id="10" name="矩形 9"/>
          <p:cNvSpPr/>
          <p:nvPr/>
        </p:nvSpPr>
        <p:spPr>
          <a:xfrm>
            <a:off x="1229406" y="330649"/>
            <a:ext cx="7402966" cy="646331"/>
          </a:xfrm>
          <a:prstGeom prst="rect">
            <a:avLst/>
          </a:prstGeom>
        </p:spPr>
        <p:txBody>
          <a:bodyPr wrap="square">
            <a:spAutoFit/>
          </a:bodyPr>
          <a:lstStyle/>
          <a:p>
            <a:pPr lvl="0"/>
            <a:r>
              <a:rPr lang="zh-CN" altLang="en-US" sz="3600" b="1" dirty="0">
                <a:latin typeface="Tahoma" panose="020B0604030504040204" pitchFamily="34" charset="0"/>
                <a:ea typeface="宋体" pitchFamily="2" charset="-122"/>
                <a:cs typeface="Tahoma" panose="020B0604030504040204" pitchFamily="34" charset="0"/>
              </a:rPr>
              <a:t>正轴测投影变换</a:t>
            </a:r>
          </a:p>
        </p:txBody>
      </p:sp>
      <p:sp>
        <p:nvSpPr>
          <p:cNvPr id="7" name="Text Box 3"/>
          <p:cNvSpPr txBox="1">
            <a:spLocks noChangeArrowheads="1"/>
          </p:cNvSpPr>
          <p:nvPr/>
        </p:nvSpPr>
        <p:spPr bwMode="auto">
          <a:xfrm>
            <a:off x="4724400" y="35052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400">
                <a:latin typeface="HT" pitchFamily="18" charset="-122"/>
                <a:ea typeface="HT" pitchFamily="18" charset="-122"/>
              </a:rPr>
              <a:t>正二轴测投影变换</a:t>
            </a:r>
          </a:p>
        </p:txBody>
      </p:sp>
      <p:sp>
        <p:nvSpPr>
          <p:cNvPr id="8" name="Text Box 4"/>
          <p:cNvSpPr txBox="1">
            <a:spLocks noChangeArrowheads="1"/>
          </p:cNvSpPr>
          <p:nvPr/>
        </p:nvSpPr>
        <p:spPr bwMode="auto">
          <a:xfrm>
            <a:off x="1066800" y="34290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400">
                <a:latin typeface="HT" pitchFamily="18" charset="-122"/>
                <a:ea typeface="HT" pitchFamily="18" charset="-122"/>
              </a:rPr>
              <a:t>正等轴测投影变换</a:t>
            </a:r>
          </a:p>
        </p:txBody>
      </p:sp>
      <p:sp>
        <p:nvSpPr>
          <p:cNvPr id="9" name="Rectangle 5"/>
          <p:cNvSpPr>
            <a:spLocks noChangeArrowheads="1"/>
          </p:cNvSpPr>
          <p:nvPr/>
        </p:nvSpPr>
        <p:spPr bwMode="auto">
          <a:xfrm flipH="1">
            <a:off x="2362200" y="4648200"/>
            <a:ext cx="1524000" cy="1524000"/>
          </a:xfrm>
          <a:prstGeom prst="rect">
            <a:avLst/>
          </a:prstGeom>
          <a:solidFill>
            <a:srgbClr val="CC6600">
              <a:alpha val="50195"/>
            </a:srgbClr>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1" name="Rectangle 6"/>
          <p:cNvSpPr>
            <a:spLocks noChangeArrowheads="1"/>
          </p:cNvSpPr>
          <p:nvPr/>
        </p:nvSpPr>
        <p:spPr bwMode="auto">
          <a:xfrm>
            <a:off x="2362200" y="4648200"/>
            <a:ext cx="1524000" cy="1524000"/>
          </a:xfrm>
          <a:prstGeom prst="rect">
            <a:avLst/>
          </a:prstGeom>
          <a:solidFill>
            <a:srgbClr val="CC6600"/>
          </a:solidFill>
          <a:ln w="9525">
            <a:miter lim="800000"/>
            <a:headEnd/>
            <a:tailEnd/>
          </a:ln>
          <a:scene3d>
            <a:camera prst="legacyObliqueTopLeft"/>
            <a:lightRig rig="legacyFlat3" dir="t"/>
          </a:scene3d>
          <a:sp3d extrusionH="1801800" prstMaterial="legacyWireframe">
            <a:bevelT w="13500" h="13500" prst="angle"/>
            <a:bevelB w="13500" h="13500" prst="angle"/>
            <a:extrusionClr>
              <a:srgbClr val="CC6600"/>
            </a:extrusionClr>
            <a:contourClr>
              <a:srgbClr val="CC6600"/>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2" name="Rectangle 7"/>
          <p:cNvSpPr>
            <a:spLocks noChangeArrowheads="1"/>
          </p:cNvSpPr>
          <p:nvPr/>
        </p:nvSpPr>
        <p:spPr bwMode="auto">
          <a:xfrm>
            <a:off x="1981200" y="1676400"/>
            <a:ext cx="1600200" cy="1524000"/>
          </a:xfrm>
          <a:prstGeom prst="rect">
            <a:avLst/>
          </a:prstGeom>
          <a:solidFill>
            <a:schemeClr val="tx1"/>
          </a:solidFill>
          <a:ln w="9525">
            <a:miter lim="800000"/>
            <a:headEnd/>
            <a:tailEnd/>
          </a:ln>
          <a:scene3d>
            <a:camera prst="legacyObliqueFront">
              <a:rot lat="1500000" lon="19199995" rev="0"/>
            </a:camera>
            <a:lightRig rig="legacyFlat4" dir="t"/>
          </a:scene3d>
          <a:sp3d extrusionH="1801800" prstMaterial="legacyWireframe">
            <a:bevelT w="13500" h="13500" prst="angle"/>
            <a:bevelB w="13500" h="13500" prst="angle"/>
            <a:extrusionClr>
              <a:schemeClr val="tx1"/>
            </a:extrusionClr>
            <a:contourClr>
              <a:schemeClr val="tx1"/>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3" name="Rectangle 8"/>
          <p:cNvSpPr>
            <a:spLocks noChangeArrowheads="1"/>
          </p:cNvSpPr>
          <p:nvPr/>
        </p:nvSpPr>
        <p:spPr bwMode="auto">
          <a:xfrm rot="188466">
            <a:off x="1905000" y="1676400"/>
            <a:ext cx="1828800" cy="1524000"/>
          </a:xfrm>
          <a:prstGeom prst="rect">
            <a:avLst/>
          </a:prstGeom>
          <a:solidFill>
            <a:srgbClr val="CC6600">
              <a:alpha val="50195"/>
            </a:srgbClr>
          </a:solidFill>
          <a:ln w="9525">
            <a:miter lim="800000"/>
            <a:headEnd/>
            <a:tailEnd/>
          </a:ln>
          <a:scene3d>
            <a:camera prst="legacyPerspectiveFront">
              <a:rot lat="1500000" lon="18900000" rev="0"/>
            </a:camera>
            <a:lightRig rig="legacyFlat4" dir="t"/>
          </a:scene3d>
          <a:sp3d prstMaterial="legacyMatte">
            <a:bevelT w="13500" h="13500" prst="angle"/>
            <a:bevelB w="13500" h="13500" prst="angle"/>
            <a:extrusionClr>
              <a:srgbClr val="CC6600"/>
            </a:extrusionClr>
            <a:contourClr>
              <a:srgbClr val="CC6600"/>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4" name="Rectangle 9"/>
          <p:cNvSpPr>
            <a:spLocks noChangeArrowheads="1"/>
          </p:cNvSpPr>
          <p:nvPr/>
        </p:nvSpPr>
        <p:spPr bwMode="auto">
          <a:xfrm>
            <a:off x="5410200" y="1676400"/>
            <a:ext cx="1600200" cy="1524000"/>
          </a:xfrm>
          <a:prstGeom prst="rect">
            <a:avLst/>
          </a:prstGeom>
          <a:solidFill>
            <a:schemeClr val="tx1"/>
          </a:solidFill>
          <a:ln w="9525">
            <a:miter lim="800000"/>
            <a:headEnd/>
            <a:tailEnd/>
          </a:ln>
          <a:scene3d>
            <a:camera prst="legacyObliqueFront">
              <a:rot lat="1500000" lon="19499994" rev="0"/>
            </a:camera>
            <a:lightRig rig="legacyFlat4" dir="t"/>
          </a:scene3d>
          <a:sp3d extrusionH="1243000" prstMaterial="legacyWireframe">
            <a:bevelT w="13500" h="13500" prst="angle"/>
            <a:bevelB w="13500" h="13500" prst="angle"/>
            <a:extrusionClr>
              <a:schemeClr val="tx1"/>
            </a:extrusionClr>
            <a:contourClr>
              <a:schemeClr val="tx1"/>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5" name="Rectangle 10"/>
          <p:cNvSpPr>
            <a:spLocks noChangeArrowheads="1"/>
          </p:cNvSpPr>
          <p:nvPr/>
        </p:nvSpPr>
        <p:spPr bwMode="auto">
          <a:xfrm rot="109934">
            <a:off x="5410200" y="1676400"/>
            <a:ext cx="1676400" cy="1600200"/>
          </a:xfrm>
          <a:prstGeom prst="rect">
            <a:avLst/>
          </a:prstGeom>
          <a:solidFill>
            <a:srgbClr val="CC6600">
              <a:alpha val="50195"/>
            </a:srgbClr>
          </a:solidFill>
          <a:ln w="9525">
            <a:miter lim="800000"/>
            <a:headEnd/>
            <a:tailEnd/>
          </a:ln>
          <a:scene3d>
            <a:camera prst="legacyPerspectiveFront">
              <a:rot lat="1500000" lon="19499994" rev="0"/>
            </a:camera>
            <a:lightRig rig="legacyFlat4" dir="t"/>
          </a:scene3d>
          <a:sp3d prstMaterial="legacyMatte">
            <a:bevelT w="13500" h="13500" prst="angle"/>
            <a:bevelB w="13500" h="13500" prst="angle"/>
            <a:extrusionClr>
              <a:srgbClr val="CC6600"/>
            </a:extrusionClr>
            <a:contourClr>
              <a:srgbClr val="CC6600"/>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6" name="Text Box 11"/>
          <p:cNvSpPr txBox="1">
            <a:spLocks noChangeArrowheads="1"/>
          </p:cNvSpPr>
          <p:nvPr/>
        </p:nvSpPr>
        <p:spPr bwMode="auto">
          <a:xfrm>
            <a:off x="4076700" y="5849705"/>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400" dirty="0">
                <a:latin typeface="HT" pitchFamily="18" charset="-122"/>
                <a:ea typeface="HT" pitchFamily="18" charset="-122"/>
              </a:rPr>
              <a:t>斜二轴测投影变换</a:t>
            </a:r>
          </a:p>
        </p:txBody>
      </p:sp>
    </p:spTree>
    <p:extLst>
      <p:ext uri="{BB962C8B-B14F-4D97-AF65-F5344CB8AC3E}">
        <p14:creationId xmlns:p14="http://schemas.microsoft.com/office/powerpoint/2010/main" val="185990509"/>
      </p:ext>
    </p:extLst>
  </p:cSld>
  <p:clrMapOvr>
    <a:masterClrMapping/>
  </p:clrMapOvr>
  <p:transition spd="slow">
    <p:cove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4" name="Rectangle 3"/>
          <p:cNvSpPr>
            <a:spLocks noGrp="1" noChangeArrowheads="1"/>
          </p:cNvSpPr>
          <p:nvPr>
            <p:ph type="body" idx="4294967295"/>
          </p:nvPr>
        </p:nvSpPr>
        <p:spPr>
          <a:xfrm>
            <a:off x="652463" y="1306553"/>
            <a:ext cx="8265759" cy="4670779"/>
          </a:xfrm>
          <a:prstGeom prst="rect">
            <a:avLst/>
          </a:prstGeom>
        </p:spPr>
        <p:txBody>
          <a:bodyPr/>
          <a:lstStyle/>
          <a:p>
            <a:pPr eaLnBrk="1" hangingPunct="1">
              <a:lnSpc>
                <a:spcPct val="120000"/>
              </a:lnSpc>
              <a:spcBef>
                <a:spcPct val="20000"/>
              </a:spcBef>
              <a:buClr>
                <a:srgbClr val="FF9300"/>
              </a:buClr>
              <a:buFont typeface="Wingdings" panose="05000000000000000000" pitchFamily="2" charset="2"/>
              <a:buChar char="n"/>
              <a:defRPr/>
            </a:pPr>
            <a:endParaRPr lang="zh-CN" altLang="en-US" sz="2400" b="1" dirty="0">
              <a:latin typeface="Times New Roman" panose="02020603050405020304" pitchFamily="18" charset="0"/>
              <a:cs typeface="Times New Roman" panose="02020603050405020304" pitchFamily="18" charset="0"/>
            </a:endParaRPr>
          </a:p>
          <a:p>
            <a:pPr marL="0" indent="0" eaLnBrk="1" hangingPunct="1">
              <a:buNone/>
            </a:pPr>
            <a:endParaRPr lang="en-US" altLang="zh-CN" sz="2800" b="1" dirty="0" smtClean="0">
              <a:ea typeface="宋体" panose="02010600030101010101" pitchFamily="2" charset="-122"/>
            </a:endParaRPr>
          </a:p>
        </p:txBody>
      </p:sp>
      <p:sp>
        <p:nvSpPr>
          <p:cNvPr id="19462" name="AutoShape 10" descr="http://t1.baidu.com/it/u=2792966006,3953403218&amp;fm=52&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华文彩云" panose="02010800040101010101" pitchFamily="2" charset="-122"/>
              </a:defRPr>
            </a:lvl1pPr>
            <a:lvl2pPr marL="742950" indent="-285750" eaLnBrk="0" hangingPunct="0">
              <a:defRPr>
                <a:solidFill>
                  <a:schemeClr val="tx1"/>
                </a:solidFill>
                <a:latin typeface="Arial" panose="020B0604020202020204" pitchFamily="34" charset="0"/>
                <a:ea typeface="华文彩云" panose="02010800040101010101" pitchFamily="2" charset="-122"/>
              </a:defRPr>
            </a:lvl2pPr>
            <a:lvl3pPr marL="1143000" indent="-228600" eaLnBrk="0" hangingPunct="0">
              <a:defRPr>
                <a:solidFill>
                  <a:schemeClr val="tx1"/>
                </a:solidFill>
                <a:latin typeface="Arial" panose="020B0604020202020204" pitchFamily="34" charset="0"/>
                <a:ea typeface="华文彩云" panose="02010800040101010101" pitchFamily="2" charset="-122"/>
              </a:defRPr>
            </a:lvl3pPr>
            <a:lvl4pPr marL="1600200" indent="-228600" eaLnBrk="0" hangingPunct="0">
              <a:defRPr>
                <a:solidFill>
                  <a:schemeClr val="tx1"/>
                </a:solidFill>
                <a:latin typeface="Arial" panose="020B0604020202020204" pitchFamily="34" charset="0"/>
                <a:ea typeface="华文彩云" panose="02010800040101010101" pitchFamily="2" charset="-122"/>
              </a:defRPr>
            </a:lvl4pPr>
            <a:lvl5pPr marL="2057400" indent="-228600" eaLnBrk="0" hangingPunct="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pPr eaLnBrk="1" hangingPunct="1"/>
            <a:endParaRPr lang="zh-CN" altLang="en-US"/>
          </a:p>
        </p:txBody>
      </p:sp>
      <p:sp>
        <p:nvSpPr>
          <p:cNvPr id="10" name="矩形 9"/>
          <p:cNvSpPr/>
          <p:nvPr/>
        </p:nvSpPr>
        <p:spPr>
          <a:xfrm>
            <a:off x="652463" y="358257"/>
            <a:ext cx="7402966" cy="646331"/>
          </a:xfrm>
          <a:prstGeom prst="rect">
            <a:avLst/>
          </a:prstGeom>
        </p:spPr>
        <p:txBody>
          <a:bodyPr wrap="square">
            <a:spAutoFit/>
          </a:bodyPr>
          <a:lstStyle/>
          <a:p>
            <a:pPr lvl="0"/>
            <a:r>
              <a:rPr lang="zh-CN" altLang="en-US" sz="3600" b="1" dirty="0" smtClean="0">
                <a:latin typeface="黑体" panose="02010609060101010101" pitchFamily="49" charset="-122"/>
                <a:ea typeface="黑体" panose="02010609060101010101" pitchFamily="49" charset="-122"/>
                <a:cs typeface="Tahoma" panose="020B0604030504040204" pitchFamily="34" charset="0"/>
              </a:rPr>
              <a:t>正等轴测投影的几何画法</a:t>
            </a:r>
            <a:endParaRPr lang="zh-CN" altLang="en-US" sz="3600" b="1" dirty="0">
              <a:latin typeface="黑体" panose="02010609060101010101" pitchFamily="49" charset="-122"/>
              <a:ea typeface="黑体" panose="02010609060101010101" pitchFamily="49" charset="-122"/>
              <a:cs typeface="Tahoma" panose="020B0604030504040204" pitchFamily="34" charset="0"/>
            </a:endParaRPr>
          </a:p>
        </p:txBody>
      </p:sp>
      <p:graphicFrame>
        <p:nvGraphicFramePr>
          <p:cNvPr id="17" name="Object 3"/>
          <p:cNvGraphicFramePr>
            <a:graphicFrameLocks noChangeAspect="1"/>
          </p:cNvGraphicFramePr>
          <p:nvPr>
            <p:extLst>
              <p:ext uri="{D42A27DB-BD31-4B8C-83A1-F6EECF244321}">
                <p14:modId xmlns:p14="http://schemas.microsoft.com/office/powerpoint/2010/main" val="1319754505"/>
              </p:ext>
            </p:extLst>
          </p:nvPr>
        </p:nvGraphicFramePr>
        <p:xfrm>
          <a:off x="5824306" y="151133"/>
          <a:ext cx="2955635" cy="2839417"/>
        </p:xfrm>
        <a:graphic>
          <a:graphicData uri="http://schemas.openxmlformats.org/presentationml/2006/ole">
            <mc:AlternateContent xmlns:mc="http://schemas.openxmlformats.org/markup-compatibility/2006">
              <mc:Choice xmlns:v="urn:schemas-microsoft-com:vml" Requires="v">
                <p:oleObj spid="_x0000_s47256" name="Image" r:id="rId3" imgW="5832686" imgH="5603953" progId="Photoshop.Image.4">
                  <p:embed/>
                </p:oleObj>
              </mc:Choice>
              <mc:Fallback>
                <p:oleObj name="Image" r:id="rId3" imgW="5832686" imgH="5603953" progId="Photoshop.Image.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4306" y="151133"/>
                        <a:ext cx="2955635" cy="2839417"/>
                      </a:xfrm>
                      <a:prstGeom prst="rect">
                        <a:avLst/>
                      </a:prstGeom>
                      <a:solidFill>
                        <a:srgbClr val="FFC000"/>
                      </a:solidFill>
                      <a:ln>
                        <a:noFill/>
                      </a:ln>
                      <a:effectLst/>
                    </p:spPr>
                  </p:pic>
                </p:oleObj>
              </mc:Fallback>
            </mc:AlternateContent>
          </a:graphicData>
        </a:graphic>
      </p:graphicFrame>
      <p:graphicFrame>
        <p:nvGraphicFramePr>
          <p:cNvPr id="18" name="Object 3"/>
          <p:cNvGraphicFramePr>
            <a:graphicFrameLocks noChangeAspect="1"/>
          </p:cNvGraphicFramePr>
          <p:nvPr>
            <p:extLst>
              <p:ext uri="{D42A27DB-BD31-4B8C-83A1-F6EECF244321}">
                <p14:modId xmlns:p14="http://schemas.microsoft.com/office/powerpoint/2010/main" val="2457029169"/>
              </p:ext>
            </p:extLst>
          </p:nvPr>
        </p:nvGraphicFramePr>
        <p:xfrm>
          <a:off x="63370" y="1069125"/>
          <a:ext cx="3113673" cy="2936818"/>
        </p:xfrm>
        <a:graphic>
          <a:graphicData uri="http://schemas.openxmlformats.org/presentationml/2006/ole">
            <mc:AlternateContent xmlns:mc="http://schemas.openxmlformats.org/markup-compatibility/2006">
              <mc:Choice xmlns:v="urn:schemas-microsoft-com:vml" Requires="v">
                <p:oleObj spid="_x0000_s47257" name="Image" r:id="rId5" imgW="5807271" imgH="5476880" progId="Photoshop.Image.4">
                  <p:embed/>
                </p:oleObj>
              </mc:Choice>
              <mc:Fallback>
                <p:oleObj name="Image" r:id="rId5" imgW="5807271" imgH="5476880" progId="Photoshop.Image.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 y="1069125"/>
                        <a:ext cx="3113673" cy="2936818"/>
                      </a:xfrm>
                      <a:prstGeom prst="rect">
                        <a:avLst/>
                      </a:prstGeom>
                      <a:noFill/>
                      <a:ln>
                        <a:noFill/>
                      </a:ln>
                      <a:effectLst/>
                    </p:spPr>
                  </p:pic>
                </p:oleObj>
              </mc:Fallback>
            </mc:AlternateContent>
          </a:graphicData>
        </a:graphic>
      </p:graphicFrame>
      <p:graphicFrame>
        <p:nvGraphicFramePr>
          <p:cNvPr id="19" name="Object 3"/>
          <p:cNvGraphicFramePr>
            <a:graphicFrameLocks noChangeAspect="1"/>
          </p:cNvGraphicFramePr>
          <p:nvPr>
            <p:extLst>
              <p:ext uri="{D42A27DB-BD31-4B8C-83A1-F6EECF244321}">
                <p14:modId xmlns:p14="http://schemas.microsoft.com/office/powerpoint/2010/main" val="431275112"/>
              </p:ext>
            </p:extLst>
          </p:nvPr>
        </p:nvGraphicFramePr>
        <p:xfrm>
          <a:off x="957028" y="1913376"/>
          <a:ext cx="3244708" cy="3023600"/>
        </p:xfrm>
        <a:graphic>
          <a:graphicData uri="http://schemas.openxmlformats.org/presentationml/2006/ole">
            <mc:AlternateContent xmlns:mc="http://schemas.openxmlformats.org/markup-compatibility/2006">
              <mc:Choice xmlns:v="urn:schemas-microsoft-com:vml" Requires="v">
                <p:oleObj spid="_x0000_s47258" name="Image" r:id="rId7" imgW="5959760" imgH="5553124" progId="Photoshop.Image.4">
                  <p:embed/>
                </p:oleObj>
              </mc:Choice>
              <mc:Fallback>
                <p:oleObj name="Image" r:id="rId7" imgW="5959760" imgH="5553124" progId="Photoshop.Image.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7028" y="1913376"/>
                        <a:ext cx="3244708" cy="3023600"/>
                      </a:xfrm>
                      <a:prstGeom prst="rect">
                        <a:avLst/>
                      </a:prstGeom>
                      <a:solidFill>
                        <a:schemeClr val="accent1">
                          <a:alpha val="55000"/>
                        </a:schemeClr>
                      </a:solidFill>
                      <a:ln>
                        <a:noFill/>
                      </a:ln>
                      <a:effectLst/>
                    </p:spPr>
                  </p:pic>
                </p:oleObj>
              </mc:Fallback>
            </mc:AlternateContent>
          </a:graphicData>
        </a:graphic>
      </p:graphicFrame>
      <p:graphicFrame>
        <p:nvGraphicFramePr>
          <p:cNvPr id="20" name="Object 3"/>
          <p:cNvGraphicFramePr>
            <a:graphicFrameLocks noChangeAspect="1"/>
          </p:cNvGraphicFramePr>
          <p:nvPr>
            <p:extLst>
              <p:ext uri="{D42A27DB-BD31-4B8C-83A1-F6EECF244321}">
                <p14:modId xmlns:p14="http://schemas.microsoft.com/office/powerpoint/2010/main" val="2113134367"/>
              </p:ext>
            </p:extLst>
          </p:nvPr>
        </p:nvGraphicFramePr>
        <p:xfrm>
          <a:off x="2520180" y="2570102"/>
          <a:ext cx="3549255" cy="3014269"/>
        </p:xfrm>
        <a:graphic>
          <a:graphicData uri="http://schemas.openxmlformats.org/presentationml/2006/ole">
            <mc:AlternateContent xmlns:mc="http://schemas.openxmlformats.org/markup-compatibility/2006">
              <mc:Choice xmlns:v="urn:schemas-microsoft-com:vml" Requires="v">
                <p:oleObj spid="_x0000_s47259" name="Image" r:id="rId9" imgW="6493470" imgH="5515002" progId="Photoshop.Image.4">
                  <p:embed/>
                </p:oleObj>
              </mc:Choice>
              <mc:Fallback>
                <p:oleObj name="Image" r:id="rId9" imgW="6493470" imgH="5515002" progId="Photoshop.Image.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0180" y="2570102"/>
                        <a:ext cx="3549255" cy="3014269"/>
                      </a:xfrm>
                      <a:prstGeom prst="rect">
                        <a:avLst/>
                      </a:prstGeom>
                      <a:noFill/>
                      <a:ln>
                        <a:noFill/>
                      </a:ln>
                      <a:effectLst/>
                    </p:spPr>
                  </p:pic>
                </p:oleObj>
              </mc:Fallback>
            </mc:AlternateContent>
          </a:graphicData>
        </a:graphic>
      </p:graphicFrame>
      <p:graphicFrame>
        <p:nvGraphicFramePr>
          <p:cNvPr id="21" name="Object 3"/>
          <p:cNvGraphicFramePr>
            <a:graphicFrameLocks noChangeAspect="1"/>
          </p:cNvGraphicFramePr>
          <p:nvPr>
            <p:extLst>
              <p:ext uri="{D42A27DB-BD31-4B8C-83A1-F6EECF244321}">
                <p14:modId xmlns:p14="http://schemas.microsoft.com/office/powerpoint/2010/main" val="864391643"/>
              </p:ext>
            </p:extLst>
          </p:nvPr>
        </p:nvGraphicFramePr>
        <p:xfrm>
          <a:off x="4959646" y="3227978"/>
          <a:ext cx="3820295" cy="3407230"/>
        </p:xfrm>
        <a:graphic>
          <a:graphicData uri="http://schemas.openxmlformats.org/presentationml/2006/ole">
            <mc:AlternateContent xmlns:mc="http://schemas.openxmlformats.org/markup-compatibility/2006">
              <mc:Choice xmlns:v="urn:schemas-microsoft-com:vml" Requires="v">
                <p:oleObj spid="_x0000_s47260" name="Image" r:id="rId11" imgW="5642076" imgH="5032121" progId="Photoshop.Image.4">
                  <p:embed/>
                </p:oleObj>
              </mc:Choice>
              <mc:Fallback>
                <p:oleObj name="Image" r:id="rId11" imgW="5642076" imgH="5032121" progId="Photoshop.Image.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59646" y="3227978"/>
                        <a:ext cx="3820295" cy="340723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5857664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矩形 4"/>
          <p:cNvSpPr/>
          <p:nvPr/>
        </p:nvSpPr>
        <p:spPr>
          <a:xfrm>
            <a:off x="544286" y="3810000"/>
            <a:ext cx="8373936" cy="892629"/>
          </a:xfrm>
          <a:prstGeom prst="rect">
            <a:avLst/>
          </a:prstGeom>
          <a:solidFill>
            <a:srgbClr val="FFFF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94" name="Rectangle 3"/>
          <p:cNvSpPr>
            <a:spLocks noGrp="1" noChangeArrowheads="1"/>
          </p:cNvSpPr>
          <p:nvPr>
            <p:ph type="body" idx="4294967295"/>
          </p:nvPr>
        </p:nvSpPr>
        <p:spPr>
          <a:xfrm>
            <a:off x="652463" y="1306553"/>
            <a:ext cx="8265759" cy="4670779"/>
          </a:xfrm>
          <a:prstGeom prst="rect">
            <a:avLst/>
          </a:prstGeom>
        </p:spPr>
        <p:txBody>
          <a:bodyPr/>
          <a:lstStyle/>
          <a:p>
            <a:pPr eaLnBrk="1" hangingPunct="1">
              <a:buClr>
                <a:srgbClr val="FF9300"/>
              </a:buClr>
              <a:buFont typeface="Wingdings" panose="05000000000000000000" pitchFamily="2" charset="2"/>
              <a:buChar char="n"/>
            </a:pPr>
            <a:r>
              <a:rPr lang="zh-CN" altLang="en-US" b="1" dirty="0"/>
              <a:t>正轴测投影方式：先将三维实体分别绕两个坐标轴旋转一定的角度，然后再向由这两个坐标轴所决定的坐标平面作正投影。</a:t>
            </a:r>
          </a:p>
          <a:p>
            <a:pPr eaLnBrk="1" hangingPunct="1">
              <a:buClr>
                <a:srgbClr val="FF9300"/>
              </a:buClr>
              <a:buFont typeface="Wingdings" panose="05000000000000000000" pitchFamily="2" charset="2"/>
              <a:buChar char="n"/>
            </a:pPr>
            <a:r>
              <a:rPr lang="zh-CN" altLang="en-US" b="1" dirty="0" smtClean="0"/>
              <a:t>正</a:t>
            </a:r>
            <a:r>
              <a:rPr lang="zh-CN" altLang="en-US" b="1" dirty="0"/>
              <a:t>轴测投影有三种方式</a:t>
            </a:r>
            <a:r>
              <a:rPr lang="zh-CN" altLang="en-US" b="1" dirty="0" smtClean="0"/>
              <a:t>：</a:t>
            </a:r>
            <a:endParaRPr lang="en-US" altLang="zh-CN" b="1" dirty="0" smtClean="0"/>
          </a:p>
          <a:p>
            <a:pPr lvl="1" eaLnBrk="1" hangingPunct="1">
              <a:buClr>
                <a:srgbClr val="FF9300"/>
              </a:buClr>
              <a:buFont typeface="Arial" panose="020B0604020202020204" pitchFamily="34" charset="0"/>
              <a:buChar char="•"/>
            </a:pPr>
            <a:r>
              <a:rPr lang="zh-CN" altLang="en-US" b="1" dirty="0" smtClean="0">
                <a:latin typeface="Times New Roman" panose="02020603050405020304" pitchFamily="18" charset="0"/>
                <a:cs typeface="Times New Roman" panose="02020603050405020304" pitchFamily="18" charset="0"/>
              </a:rPr>
              <a:t>一</a:t>
            </a:r>
            <a:r>
              <a:rPr lang="zh-CN" altLang="en-US" b="1" dirty="0">
                <a:latin typeface="Times New Roman" panose="02020603050405020304" pitchFamily="18" charset="0"/>
                <a:cs typeface="Times New Roman" panose="02020603050405020304" pitchFamily="18" charset="0"/>
              </a:rPr>
              <a:t>种是先将三维实体绕</a:t>
            </a:r>
            <a:r>
              <a:rPr lang="en-US" altLang="zh-CN" b="1" i="1" dirty="0">
                <a:latin typeface="Times New Roman" panose="02020603050405020304" pitchFamily="18" charset="0"/>
                <a:cs typeface="Times New Roman" panose="02020603050405020304" pitchFamily="18" charset="0"/>
              </a:rPr>
              <a:t>X</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轴和</a:t>
            </a:r>
            <a:r>
              <a:rPr lang="en-US" altLang="zh-CN" b="1" i="1" dirty="0">
                <a:latin typeface="Times New Roman" panose="02020603050405020304" pitchFamily="18" charset="0"/>
                <a:cs typeface="Times New Roman" panose="02020603050405020304" pitchFamily="18" charset="0"/>
              </a:rPr>
              <a:t>Y</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轴分别旋转一定的角度，然后再向</a:t>
            </a:r>
            <a:r>
              <a:rPr lang="en-US" altLang="zh-CN" b="1" i="1" dirty="0">
                <a:latin typeface="Times New Roman" panose="02020603050405020304" pitchFamily="18" charset="0"/>
                <a:cs typeface="Times New Roman" panose="02020603050405020304" pitchFamily="18" charset="0"/>
              </a:rPr>
              <a:t>XOY</a:t>
            </a:r>
            <a:r>
              <a:rPr lang="zh-CN" altLang="en-US" b="1" dirty="0">
                <a:latin typeface="Times New Roman" panose="02020603050405020304" pitchFamily="18" charset="0"/>
                <a:cs typeface="Times New Roman" panose="02020603050405020304" pitchFamily="18" charset="0"/>
              </a:rPr>
              <a:t>平面（</a:t>
            </a:r>
            <a:r>
              <a:rPr lang="en-US" altLang="zh-CN" b="1" i="1" dirty="0">
                <a:latin typeface="Times New Roman" panose="02020603050405020304" pitchFamily="18" charset="0"/>
                <a:cs typeface="Times New Roman" panose="02020603050405020304" pitchFamily="18" charset="0"/>
              </a:rPr>
              <a:t>H</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面）作正投影</a:t>
            </a:r>
          </a:p>
          <a:p>
            <a:pPr lvl="1" eaLnBrk="1" hangingPunct="1">
              <a:lnSpc>
                <a:spcPct val="120000"/>
              </a:lnSpc>
              <a:spcBef>
                <a:spcPct val="20000"/>
              </a:spcBef>
              <a:buClr>
                <a:srgbClr val="FF9300"/>
              </a:buClr>
              <a:buFont typeface="Arial" panose="020B0604020202020204" pitchFamily="34" charset="0"/>
              <a:buChar char="•"/>
              <a:defRPr/>
            </a:pPr>
            <a:r>
              <a:rPr lang="zh-CN" altLang="en-US" b="1" dirty="0">
                <a:latin typeface="Times New Roman" panose="02020603050405020304" pitchFamily="18" charset="0"/>
                <a:cs typeface="Times New Roman" panose="02020603050405020304" pitchFamily="18" charset="0"/>
              </a:rPr>
              <a:t>第二种是先将三维实体绕</a:t>
            </a:r>
            <a:r>
              <a:rPr lang="en-US" altLang="zh-CN" b="1" i="1" dirty="0">
                <a:latin typeface="Times New Roman" panose="02020603050405020304" pitchFamily="18" charset="0"/>
                <a:cs typeface="Times New Roman" panose="02020603050405020304" pitchFamily="18" charset="0"/>
              </a:rPr>
              <a:t>X</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轴和</a:t>
            </a:r>
            <a:r>
              <a:rPr lang="en-US" altLang="zh-CN" b="1" i="1" dirty="0">
                <a:latin typeface="Times New Roman" panose="02020603050405020304" pitchFamily="18" charset="0"/>
                <a:cs typeface="Times New Roman" panose="02020603050405020304" pitchFamily="18" charset="0"/>
              </a:rPr>
              <a:t>Z</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轴分别旋转一定的角度，然后再向</a:t>
            </a:r>
            <a:r>
              <a:rPr lang="en-US" altLang="zh-CN" b="1" i="1" dirty="0">
                <a:latin typeface="Times New Roman" panose="02020603050405020304" pitchFamily="18" charset="0"/>
                <a:cs typeface="Times New Roman" panose="02020603050405020304" pitchFamily="18" charset="0"/>
              </a:rPr>
              <a:t>XOZ</a:t>
            </a:r>
            <a:r>
              <a:rPr lang="zh-CN" altLang="en-US" b="1" dirty="0">
                <a:latin typeface="Times New Roman" panose="02020603050405020304" pitchFamily="18" charset="0"/>
                <a:cs typeface="Times New Roman" panose="02020603050405020304" pitchFamily="18" charset="0"/>
              </a:rPr>
              <a:t>平面（</a:t>
            </a:r>
            <a:r>
              <a:rPr lang="en-US" altLang="zh-CN" b="1" i="1" dirty="0">
                <a:latin typeface="Times New Roman" panose="02020603050405020304" pitchFamily="18" charset="0"/>
                <a:cs typeface="Times New Roman" panose="02020603050405020304" pitchFamily="18" charset="0"/>
              </a:rPr>
              <a:t>V</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面）作正投影；</a:t>
            </a:r>
          </a:p>
          <a:p>
            <a:pPr lvl="1" eaLnBrk="1" hangingPunct="1">
              <a:lnSpc>
                <a:spcPct val="120000"/>
              </a:lnSpc>
              <a:spcBef>
                <a:spcPct val="20000"/>
              </a:spcBef>
              <a:buClr>
                <a:srgbClr val="FF9300"/>
              </a:buClr>
              <a:buFont typeface="Arial" panose="020B0604020202020204" pitchFamily="34" charset="0"/>
              <a:buChar char="•"/>
              <a:defRPr/>
            </a:pPr>
            <a:r>
              <a:rPr lang="zh-CN" altLang="en-US" b="1" dirty="0" smtClean="0">
                <a:latin typeface="Times New Roman" panose="02020603050405020304" pitchFamily="18" charset="0"/>
                <a:cs typeface="Times New Roman" panose="02020603050405020304" pitchFamily="18" charset="0"/>
              </a:rPr>
              <a:t>第三</a:t>
            </a:r>
            <a:r>
              <a:rPr lang="zh-CN" altLang="en-US" b="1" dirty="0">
                <a:latin typeface="Times New Roman" panose="02020603050405020304" pitchFamily="18" charset="0"/>
                <a:cs typeface="Times New Roman" panose="02020603050405020304" pitchFamily="18" charset="0"/>
              </a:rPr>
              <a:t>种是先将三维实体绕</a:t>
            </a:r>
            <a:r>
              <a:rPr lang="en-US" altLang="zh-CN" b="1" i="1" dirty="0">
                <a:latin typeface="Times New Roman" panose="02020603050405020304" pitchFamily="18" charset="0"/>
                <a:cs typeface="Times New Roman" panose="02020603050405020304" pitchFamily="18" charset="0"/>
              </a:rPr>
              <a:t>Y</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轴和</a:t>
            </a:r>
            <a:r>
              <a:rPr lang="en-US" altLang="zh-CN" b="1" i="1" dirty="0">
                <a:latin typeface="Times New Roman" panose="02020603050405020304" pitchFamily="18" charset="0"/>
                <a:cs typeface="Times New Roman" panose="02020603050405020304" pitchFamily="18" charset="0"/>
              </a:rPr>
              <a:t>Z</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轴分别旋转一定的角度，然后再向</a:t>
            </a:r>
            <a:r>
              <a:rPr lang="en-US" altLang="zh-CN" b="1" i="1" dirty="0">
                <a:latin typeface="Times New Roman" panose="02020603050405020304" pitchFamily="18" charset="0"/>
                <a:cs typeface="Times New Roman" panose="02020603050405020304" pitchFamily="18" charset="0"/>
              </a:rPr>
              <a:t>YOZ</a:t>
            </a:r>
            <a:r>
              <a:rPr lang="zh-CN" altLang="en-US" b="1" dirty="0">
                <a:latin typeface="Times New Roman" panose="02020603050405020304" pitchFamily="18" charset="0"/>
                <a:cs typeface="Times New Roman" panose="02020603050405020304" pitchFamily="18" charset="0"/>
              </a:rPr>
              <a:t>平面（</a:t>
            </a:r>
            <a:r>
              <a:rPr lang="en-US" altLang="zh-CN" b="1" i="1" dirty="0">
                <a:latin typeface="Times New Roman" panose="02020603050405020304" pitchFamily="18" charset="0"/>
                <a:cs typeface="Times New Roman" panose="02020603050405020304" pitchFamily="18" charset="0"/>
              </a:rPr>
              <a:t>W</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面）作正投影。</a:t>
            </a:r>
          </a:p>
          <a:p>
            <a:pPr eaLnBrk="1" hangingPunct="1">
              <a:lnSpc>
                <a:spcPct val="120000"/>
              </a:lnSpc>
              <a:spcBef>
                <a:spcPct val="20000"/>
              </a:spcBef>
              <a:buClr>
                <a:srgbClr val="FF9300"/>
              </a:buClr>
              <a:buFont typeface="Wingdings" panose="05000000000000000000" pitchFamily="2" charset="2"/>
              <a:buChar char="n"/>
              <a:defRPr/>
            </a:pPr>
            <a:r>
              <a:rPr lang="zh-CN" altLang="en-US" sz="2400" b="1" dirty="0" smtClean="0">
                <a:latin typeface="Times New Roman" panose="02020603050405020304" pitchFamily="18" charset="0"/>
                <a:cs typeface="Times New Roman" panose="02020603050405020304" pitchFamily="18" charset="0"/>
              </a:rPr>
              <a:t>最</a:t>
            </a:r>
            <a:r>
              <a:rPr lang="zh-CN" altLang="en-US" sz="2400" b="1" dirty="0">
                <a:latin typeface="Times New Roman" panose="02020603050405020304" pitchFamily="18" charset="0"/>
                <a:cs typeface="Times New Roman" panose="02020603050405020304" pitchFamily="18" charset="0"/>
              </a:rPr>
              <a:t>常用的是第二种方式</a:t>
            </a:r>
          </a:p>
          <a:p>
            <a:pPr eaLnBrk="1" hangingPunct="1">
              <a:lnSpc>
                <a:spcPct val="120000"/>
              </a:lnSpc>
              <a:spcBef>
                <a:spcPct val="20000"/>
              </a:spcBef>
              <a:buClr>
                <a:srgbClr val="FF9300"/>
              </a:buClr>
              <a:buFont typeface="Wingdings" panose="05000000000000000000" pitchFamily="2" charset="2"/>
              <a:buChar char="n"/>
              <a:defRPr/>
            </a:pPr>
            <a:endParaRPr lang="zh-CN" altLang="en-US" sz="2400" b="1" dirty="0" smtClean="0">
              <a:latin typeface="Times New Roman" panose="02020603050405020304" pitchFamily="18" charset="0"/>
              <a:cs typeface="Times New Roman" panose="02020603050405020304" pitchFamily="18" charset="0"/>
            </a:endParaRPr>
          </a:p>
          <a:p>
            <a:pPr marL="0" indent="0" eaLnBrk="1" hangingPunct="1">
              <a:buNone/>
            </a:pPr>
            <a:endParaRPr lang="en-US" altLang="zh-CN" sz="2800" b="1" dirty="0" smtClean="0">
              <a:ea typeface="宋体" panose="02010600030101010101" pitchFamily="2" charset="-122"/>
            </a:endParaRPr>
          </a:p>
        </p:txBody>
      </p:sp>
      <p:sp>
        <p:nvSpPr>
          <p:cNvPr id="19462" name="AutoShape 10" descr="http://t1.baidu.com/it/u=2792966006,3953403218&amp;fm=52&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华文彩云" panose="02010800040101010101" pitchFamily="2" charset="-122"/>
              </a:defRPr>
            </a:lvl1pPr>
            <a:lvl2pPr marL="742950" indent="-285750" eaLnBrk="0" hangingPunct="0">
              <a:defRPr>
                <a:solidFill>
                  <a:schemeClr val="tx1"/>
                </a:solidFill>
                <a:latin typeface="Arial" panose="020B0604020202020204" pitchFamily="34" charset="0"/>
                <a:ea typeface="华文彩云" panose="02010800040101010101" pitchFamily="2" charset="-122"/>
              </a:defRPr>
            </a:lvl2pPr>
            <a:lvl3pPr marL="1143000" indent="-228600" eaLnBrk="0" hangingPunct="0">
              <a:defRPr>
                <a:solidFill>
                  <a:schemeClr val="tx1"/>
                </a:solidFill>
                <a:latin typeface="Arial" panose="020B0604020202020204" pitchFamily="34" charset="0"/>
                <a:ea typeface="华文彩云" panose="02010800040101010101" pitchFamily="2" charset="-122"/>
              </a:defRPr>
            </a:lvl3pPr>
            <a:lvl4pPr marL="1600200" indent="-228600" eaLnBrk="0" hangingPunct="0">
              <a:defRPr>
                <a:solidFill>
                  <a:schemeClr val="tx1"/>
                </a:solidFill>
                <a:latin typeface="Arial" panose="020B0604020202020204" pitchFamily="34" charset="0"/>
                <a:ea typeface="华文彩云" panose="02010800040101010101" pitchFamily="2" charset="-122"/>
              </a:defRPr>
            </a:lvl4pPr>
            <a:lvl5pPr marL="2057400" indent="-228600" eaLnBrk="0" hangingPunct="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pPr eaLnBrk="1" hangingPunct="1"/>
            <a:endParaRPr lang="zh-CN" altLang="en-US"/>
          </a:p>
        </p:txBody>
      </p:sp>
      <p:sp>
        <p:nvSpPr>
          <p:cNvPr id="8" name="矩形 7"/>
          <p:cNvSpPr/>
          <p:nvPr/>
        </p:nvSpPr>
        <p:spPr>
          <a:xfrm>
            <a:off x="1083859" y="374192"/>
            <a:ext cx="7402966" cy="646331"/>
          </a:xfrm>
          <a:prstGeom prst="rect">
            <a:avLst/>
          </a:prstGeom>
        </p:spPr>
        <p:txBody>
          <a:bodyPr wrap="square">
            <a:spAutoFit/>
          </a:bodyPr>
          <a:lstStyle/>
          <a:p>
            <a:pPr lvl="0"/>
            <a:r>
              <a:rPr lang="zh-CN" altLang="en-US" sz="3600" b="1" dirty="0">
                <a:latin typeface="黑体" panose="02010609060101010101" pitchFamily="49" charset="-122"/>
                <a:ea typeface="黑体" panose="02010609060101010101" pitchFamily="49" charset="-122"/>
                <a:cs typeface="Tahoma" panose="020B0604030504040204" pitchFamily="34" charset="0"/>
              </a:rPr>
              <a:t>正轴测投影变换</a:t>
            </a:r>
          </a:p>
        </p:txBody>
      </p:sp>
    </p:spTree>
    <p:extLst>
      <p:ext uri="{BB962C8B-B14F-4D97-AF65-F5344CB8AC3E}">
        <p14:creationId xmlns:p14="http://schemas.microsoft.com/office/powerpoint/2010/main" val="7610424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4" name="Rectangle 3"/>
          <p:cNvSpPr>
            <a:spLocks noGrp="1" noChangeArrowheads="1"/>
          </p:cNvSpPr>
          <p:nvPr>
            <p:ph type="body" idx="4294967295"/>
          </p:nvPr>
        </p:nvSpPr>
        <p:spPr>
          <a:xfrm>
            <a:off x="652462" y="1154153"/>
            <a:ext cx="8265759" cy="4670779"/>
          </a:xfrm>
          <a:prstGeom prst="rect">
            <a:avLst/>
          </a:prstGeom>
        </p:spPr>
        <p:txBody>
          <a:bodyPr/>
          <a:lstStyle/>
          <a:p>
            <a:pPr eaLnBrk="1" hangingPunct="1">
              <a:buClr>
                <a:srgbClr val="FF9300"/>
              </a:buClr>
              <a:buFont typeface="Wingdings" panose="05000000000000000000" pitchFamily="2" charset="2"/>
              <a:buChar char="n"/>
            </a:pPr>
            <a:r>
              <a:rPr lang="zh-CN" altLang="en-US" b="1" dirty="0"/>
              <a:t>第二种方式的正轴测投影过程为：</a:t>
            </a:r>
          </a:p>
          <a:p>
            <a:pPr lvl="1" eaLnBrk="1" hangingPunct="1">
              <a:buClr>
                <a:srgbClr val="FF9300"/>
              </a:buClr>
              <a:buFont typeface="Arial" panose="020B0604020202020204" pitchFamily="34" charset="0"/>
              <a:buChar char="•"/>
            </a:pPr>
            <a:r>
              <a:rPr lang="zh-CN" altLang="en-US" b="1" dirty="0">
                <a:latin typeface="Times New Roman" panose="02020603050405020304" pitchFamily="18" charset="0"/>
                <a:cs typeface="Times New Roman" panose="02020603050405020304" pitchFamily="18" charset="0"/>
              </a:rPr>
              <a:t>①将三维实体</a:t>
            </a:r>
            <a:r>
              <a:rPr lang="zh-CN" altLang="en-US" b="1" dirty="0" smtClean="0">
                <a:latin typeface="Times New Roman" panose="02020603050405020304" pitchFamily="18" charset="0"/>
                <a:cs typeface="Times New Roman" panose="02020603050405020304" pitchFamily="18" charset="0"/>
              </a:rPr>
              <a:t>绕</a:t>
            </a:r>
            <a:r>
              <a:rPr lang="en-US" altLang="zh-CN" b="1" i="1" dirty="0" smtClean="0">
                <a:latin typeface="Times New Roman" panose="02020603050405020304" pitchFamily="18" charset="0"/>
                <a:cs typeface="Times New Roman" panose="02020603050405020304" pitchFamily="18" charset="0"/>
              </a:rPr>
              <a:t>z</a:t>
            </a:r>
            <a:r>
              <a:rPr lang="zh-CN" altLang="en-US" b="1" dirty="0" smtClean="0">
                <a:latin typeface="Times New Roman" panose="02020603050405020304" pitchFamily="18" charset="0"/>
                <a:cs typeface="Times New Roman" panose="02020603050405020304" pitchFamily="18" charset="0"/>
              </a:rPr>
              <a:t>轴</a:t>
            </a:r>
            <a:r>
              <a:rPr lang="zh-CN" altLang="en-US" b="1" dirty="0">
                <a:latin typeface="Times New Roman" panose="02020603050405020304" pitchFamily="18" charset="0"/>
                <a:cs typeface="Times New Roman" panose="02020603050405020304" pitchFamily="18" charset="0"/>
              </a:rPr>
              <a:t>逆时针转</a:t>
            </a:r>
            <a:r>
              <a:rPr lang="en-US" altLang="zh-CN" b="1" i="1" dirty="0">
                <a:latin typeface="Times New Roman" panose="02020603050405020304" pitchFamily="18" charset="0"/>
                <a:cs typeface="Times New Roman" panose="02020603050405020304" pitchFamily="18" charset="0"/>
              </a:rPr>
              <a:t>α</a:t>
            </a:r>
            <a:r>
              <a:rPr lang="zh-CN" altLang="en-US" b="1" dirty="0">
                <a:latin typeface="Times New Roman" panose="02020603050405020304" pitchFamily="18" charset="0"/>
                <a:cs typeface="Times New Roman" panose="02020603050405020304" pitchFamily="18" charset="0"/>
              </a:rPr>
              <a:t>角；</a:t>
            </a:r>
          </a:p>
          <a:p>
            <a:pPr lvl="1" eaLnBrk="1" hangingPunct="1">
              <a:buClr>
                <a:srgbClr val="FF9300"/>
              </a:buClr>
              <a:buFont typeface="Arial" panose="020B0604020202020204" pitchFamily="34" charset="0"/>
              <a:buChar char="•"/>
            </a:pPr>
            <a:r>
              <a:rPr lang="zh-CN" altLang="en-US" b="1" dirty="0">
                <a:latin typeface="Times New Roman" panose="02020603050405020304" pitchFamily="18" charset="0"/>
                <a:cs typeface="Times New Roman" panose="02020603050405020304" pitchFamily="18" charset="0"/>
              </a:rPr>
              <a:t>②将三维实体</a:t>
            </a:r>
            <a:r>
              <a:rPr lang="zh-CN" altLang="en-US" b="1" dirty="0" smtClean="0">
                <a:latin typeface="Times New Roman" panose="02020603050405020304" pitchFamily="18" charset="0"/>
                <a:cs typeface="Times New Roman" panose="02020603050405020304" pitchFamily="18" charset="0"/>
              </a:rPr>
              <a:t>绕</a:t>
            </a:r>
            <a:r>
              <a:rPr lang="en-US" altLang="zh-CN" b="1" i="1" dirty="0" smtClean="0">
                <a:latin typeface="Times New Roman" panose="02020603050405020304" pitchFamily="18" charset="0"/>
                <a:cs typeface="Times New Roman" panose="02020603050405020304" pitchFamily="18" charset="0"/>
              </a:rPr>
              <a:t>x</a:t>
            </a:r>
            <a:r>
              <a:rPr lang="zh-CN" altLang="en-US" b="1" dirty="0" smtClean="0">
                <a:latin typeface="Times New Roman" panose="02020603050405020304" pitchFamily="18" charset="0"/>
                <a:cs typeface="Times New Roman" panose="02020603050405020304" pitchFamily="18" charset="0"/>
              </a:rPr>
              <a:t>轴</a:t>
            </a:r>
            <a:r>
              <a:rPr lang="zh-CN" altLang="en-US" b="1" dirty="0">
                <a:latin typeface="Times New Roman" panose="02020603050405020304" pitchFamily="18" charset="0"/>
                <a:cs typeface="Times New Roman" panose="02020603050405020304" pitchFamily="18" charset="0"/>
              </a:rPr>
              <a:t>顺时针转</a:t>
            </a:r>
            <a:r>
              <a:rPr lang="en-US" altLang="zh-CN" b="1" i="1" dirty="0">
                <a:latin typeface="Times New Roman" panose="02020603050405020304" pitchFamily="18" charset="0"/>
                <a:cs typeface="Times New Roman" panose="02020603050405020304" pitchFamily="18" charset="0"/>
              </a:rPr>
              <a:t>β</a:t>
            </a:r>
            <a:r>
              <a:rPr lang="zh-CN" altLang="en-US" b="1" dirty="0">
                <a:latin typeface="Times New Roman" panose="02020603050405020304" pitchFamily="18" charset="0"/>
                <a:cs typeface="Times New Roman" panose="02020603050405020304" pitchFamily="18" charset="0"/>
              </a:rPr>
              <a:t>角；</a:t>
            </a:r>
          </a:p>
          <a:p>
            <a:pPr lvl="1" eaLnBrk="1" hangingPunct="1">
              <a:buClr>
                <a:srgbClr val="FF9300"/>
              </a:buClr>
              <a:buFont typeface="Arial" panose="020B0604020202020204" pitchFamily="34" charset="0"/>
              <a:buChar char="•"/>
            </a:pPr>
            <a:r>
              <a:rPr lang="zh-CN" altLang="en-US" b="1" dirty="0">
                <a:latin typeface="Times New Roman" panose="02020603050405020304" pitchFamily="18" charset="0"/>
                <a:cs typeface="Times New Roman" panose="02020603050405020304" pitchFamily="18" charset="0"/>
              </a:rPr>
              <a:t>③</a:t>
            </a:r>
            <a:r>
              <a:rPr lang="zh-CN" altLang="en-US" b="1" dirty="0" smtClean="0">
                <a:latin typeface="Times New Roman" panose="02020603050405020304" pitchFamily="18" charset="0"/>
                <a:cs typeface="Times New Roman" panose="02020603050405020304" pitchFamily="18" charset="0"/>
              </a:rPr>
              <a:t>向</a:t>
            </a:r>
            <a:r>
              <a:rPr lang="en-US" altLang="zh-CN" b="1" i="1" dirty="0" err="1" smtClean="0">
                <a:latin typeface="Times New Roman" panose="02020603050405020304" pitchFamily="18" charset="0"/>
                <a:cs typeface="Times New Roman" panose="02020603050405020304" pitchFamily="18" charset="0"/>
              </a:rPr>
              <a:t>xoz</a:t>
            </a:r>
            <a:r>
              <a:rPr lang="zh-CN" altLang="en-US" b="1" dirty="0" smtClean="0">
                <a:latin typeface="Times New Roman" panose="02020603050405020304" pitchFamily="18" charset="0"/>
                <a:cs typeface="Times New Roman" panose="02020603050405020304" pitchFamily="18" charset="0"/>
              </a:rPr>
              <a:t>平面</a:t>
            </a:r>
            <a:r>
              <a:rPr lang="zh-CN" altLang="en-US"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V</a:t>
            </a:r>
            <a:r>
              <a:rPr lang="zh-CN" altLang="en-US" b="1" dirty="0">
                <a:latin typeface="Times New Roman" panose="02020603050405020304" pitchFamily="18" charset="0"/>
                <a:cs typeface="Times New Roman" panose="02020603050405020304" pitchFamily="18" charset="0"/>
              </a:rPr>
              <a:t>面）作正投影</a:t>
            </a:r>
            <a:r>
              <a:rPr lang="zh-CN" altLang="en-US" b="1" dirty="0" smtClean="0">
                <a:latin typeface="Times New Roman" panose="02020603050405020304" pitchFamily="18" charset="0"/>
                <a:cs typeface="Times New Roman" panose="02020603050405020304" pitchFamily="18" charset="0"/>
              </a:rPr>
              <a:t>。</a:t>
            </a:r>
            <a:endParaRPr lang="en-US" altLang="zh-CN" b="1" dirty="0" smtClean="0">
              <a:latin typeface="Times New Roman" panose="02020603050405020304" pitchFamily="18" charset="0"/>
              <a:cs typeface="Times New Roman" panose="02020603050405020304" pitchFamily="18" charset="0"/>
            </a:endParaRPr>
          </a:p>
          <a:p>
            <a:pPr eaLnBrk="1" hangingPunct="1">
              <a:buClr>
                <a:srgbClr val="FF9300"/>
              </a:buClr>
              <a:buFont typeface="Wingdings" panose="05000000000000000000" pitchFamily="2" charset="2"/>
              <a:buChar char="n"/>
            </a:pPr>
            <a:r>
              <a:rPr lang="zh-CN" altLang="en-US" dirty="0"/>
              <a:t>其变换矩阵为： </a:t>
            </a:r>
          </a:p>
          <a:p>
            <a:pPr lvl="1" eaLnBrk="1" hangingPunct="1">
              <a:buClr>
                <a:srgbClr val="FF9300"/>
              </a:buClr>
              <a:buFont typeface="Arial" panose="020B0604020202020204" pitchFamily="34" charset="0"/>
              <a:buChar char="•"/>
            </a:pPr>
            <a:endParaRPr lang="zh-CN" altLang="en-US" b="1" dirty="0"/>
          </a:p>
          <a:p>
            <a:pPr eaLnBrk="1" hangingPunct="1">
              <a:lnSpc>
                <a:spcPct val="120000"/>
              </a:lnSpc>
              <a:spcBef>
                <a:spcPct val="20000"/>
              </a:spcBef>
              <a:buClr>
                <a:srgbClr val="FF9300"/>
              </a:buClr>
              <a:buFont typeface="Wingdings" panose="05000000000000000000" pitchFamily="2" charset="2"/>
              <a:buChar char="n"/>
              <a:defRPr/>
            </a:pPr>
            <a:endParaRPr lang="zh-CN" altLang="en-US" sz="2400" b="1" dirty="0" smtClean="0">
              <a:latin typeface="Times New Roman" panose="02020603050405020304" pitchFamily="18" charset="0"/>
              <a:cs typeface="Times New Roman" panose="02020603050405020304" pitchFamily="18" charset="0"/>
            </a:endParaRPr>
          </a:p>
          <a:p>
            <a:pPr marL="0" indent="0" eaLnBrk="1" hangingPunct="1">
              <a:buNone/>
            </a:pPr>
            <a:endParaRPr lang="en-US" altLang="zh-CN" sz="2800" b="1" dirty="0" smtClean="0">
              <a:ea typeface="宋体" panose="02010600030101010101" pitchFamily="2" charset="-122"/>
            </a:endParaRPr>
          </a:p>
        </p:txBody>
      </p:sp>
      <p:sp>
        <p:nvSpPr>
          <p:cNvPr id="19462" name="AutoShape 10" descr="http://t1.baidu.com/it/u=2792966006,3953403218&amp;fm=52&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华文彩云" panose="02010800040101010101" pitchFamily="2" charset="-122"/>
              </a:defRPr>
            </a:lvl1pPr>
            <a:lvl2pPr marL="742950" indent="-285750" eaLnBrk="0" hangingPunct="0">
              <a:defRPr>
                <a:solidFill>
                  <a:schemeClr val="tx1"/>
                </a:solidFill>
                <a:latin typeface="Arial" panose="020B0604020202020204" pitchFamily="34" charset="0"/>
                <a:ea typeface="华文彩云" panose="02010800040101010101" pitchFamily="2" charset="-122"/>
              </a:defRPr>
            </a:lvl2pPr>
            <a:lvl3pPr marL="1143000" indent="-228600" eaLnBrk="0" hangingPunct="0">
              <a:defRPr>
                <a:solidFill>
                  <a:schemeClr val="tx1"/>
                </a:solidFill>
                <a:latin typeface="Arial" panose="020B0604020202020204" pitchFamily="34" charset="0"/>
                <a:ea typeface="华文彩云" panose="02010800040101010101" pitchFamily="2" charset="-122"/>
              </a:defRPr>
            </a:lvl3pPr>
            <a:lvl4pPr marL="1600200" indent="-228600" eaLnBrk="0" hangingPunct="0">
              <a:defRPr>
                <a:solidFill>
                  <a:schemeClr val="tx1"/>
                </a:solidFill>
                <a:latin typeface="Arial" panose="020B0604020202020204" pitchFamily="34" charset="0"/>
                <a:ea typeface="华文彩云" panose="02010800040101010101" pitchFamily="2" charset="-122"/>
              </a:defRPr>
            </a:lvl4pPr>
            <a:lvl5pPr marL="2057400" indent="-228600" eaLnBrk="0" hangingPunct="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pPr eaLnBrk="1" hangingPunct="1"/>
            <a:endParaRPr lang="zh-CN" altLang="en-US"/>
          </a:p>
        </p:txBody>
      </p:sp>
      <p:sp>
        <p:nvSpPr>
          <p:cNvPr id="8" name="矩形 7"/>
          <p:cNvSpPr/>
          <p:nvPr/>
        </p:nvSpPr>
        <p:spPr>
          <a:xfrm>
            <a:off x="1083859" y="374192"/>
            <a:ext cx="7402966" cy="646331"/>
          </a:xfrm>
          <a:prstGeom prst="rect">
            <a:avLst/>
          </a:prstGeom>
        </p:spPr>
        <p:txBody>
          <a:bodyPr wrap="square">
            <a:spAutoFit/>
          </a:bodyPr>
          <a:lstStyle/>
          <a:p>
            <a:pPr lvl="0"/>
            <a:r>
              <a:rPr lang="zh-CN" altLang="en-US" sz="3600" b="1" dirty="0">
                <a:latin typeface="黑体" panose="02010609060101010101" pitchFamily="49" charset="-122"/>
                <a:ea typeface="黑体" panose="02010609060101010101" pitchFamily="49" charset="-122"/>
                <a:cs typeface="Tahoma" panose="020B0604030504040204" pitchFamily="34" charset="0"/>
              </a:rPr>
              <a:t>正轴测投影变换</a:t>
            </a:r>
          </a:p>
        </p:txBody>
      </p:sp>
      <p:graphicFrame>
        <p:nvGraphicFramePr>
          <p:cNvPr id="6" name="Object 5"/>
          <p:cNvGraphicFramePr>
            <a:graphicFrameLocks noChangeAspect="1"/>
          </p:cNvGraphicFramePr>
          <p:nvPr>
            <p:extLst>
              <p:ext uri="{D42A27DB-BD31-4B8C-83A1-F6EECF244321}">
                <p14:modId xmlns:p14="http://schemas.microsoft.com/office/powerpoint/2010/main" val="3803616839"/>
              </p:ext>
            </p:extLst>
          </p:nvPr>
        </p:nvGraphicFramePr>
        <p:xfrm>
          <a:off x="1861457" y="3373248"/>
          <a:ext cx="6832828" cy="3020521"/>
        </p:xfrm>
        <a:graphic>
          <a:graphicData uri="http://schemas.openxmlformats.org/presentationml/2006/ole">
            <mc:AlternateContent xmlns:mc="http://schemas.openxmlformats.org/markup-compatibility/2006">
              <mc:Choice xmlns:v="urn:schemas-microsoft-com:vml" Requires="v">
                <p:oleObj spid="_x0000_s48159" name="公式" r:id="rId3" imgW="4203700" imgH="1854200" progId="Equation.3">
                  <p:embed/>
                </p:oleObj>
              </mc:Choice>
              <mc:Fallback>
                <p:oleObj name="公式" r:id="rId3" imgW="4203700" imgH="1854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1457" y="3373248"/>
                        <a:ext cx="6832828" cy="3020521"/>
                      </a:xfrm>
                      <a:prstGeom prst="rect">
                        <a:avLst/>
                      </a:prstGeom>
                      <a:noFill/>
                    </p:spPr>
                  </p:pic>
                </p:oleObj>
              </mc:Fallback>
            </mc:AlternateContent>
          </a:graphicData>
        </a:graphic>
      </p:graphicFrame>
    </p:spTree>
    <p:extLst>
      <p:ext uri="{BB962C8B-B14F-4D97-AF65-F5344CB8AC3E}">
        <p14:creationId xmlns:p14="http://schemas.microsoft.com/office/powerpoint/2010/main" val="81339597"/>
      </p:ext>
    </p:extLst>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a:grpSpLocks/>
          </p:cNvGrpSpPr>
          <p:nvPr/>
        </p:nvGrpSpPr>
        <p:grpSpPr bwMode="auto">
          <a:xfrm>
            <a:off x="324130" y="5350809"/>
            <a:ext cx="3779837" cy="647700"/>
            <a:chOff x="5373175" y="2647864"/>
            <a:chExt cx="3600000" cy="648072"/>
          </a:xfrm>
        </p:grpSpPr>
        <p:sp>
          <p:nvSpPr>
            <p:cNvPr id="3" name="对角圆角矩形 2"/>
            <p:cNvSpPr/>
            <p:nvPr/>
          </p:nvSpPr>
          <p:spPr>
            <a:xfrm>
              <a:off x="5373175" y="2647864"/>
              <a:ext cx="3600000" cy="648072"/>
            </a:xfrm>
            <a:prstGeom prst="round2DiagRect">
              <a:avLst>
                <a:gd name="adj1" fmla="val 20943"/>
                <a:gd name="adj2" fmla="val 0"/>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TextBox 6"/>
            <p:cNvSpPr txBox="1">
              <a:spLocks noChangeArrowheads="1"/>
            </p:cNvSpPr>
            <p:nvPr/>
          </p:nvSpPr>
          <p:spPr bwMode="auto">
            <a:xfrm>
              <a:off x="5506479" y="2787234"/>
              <a:ext cx="3466695" cy="369332"/>
            </a:xfrm>
            <a:prstGeom prst="rect">
              <a:avLst/>
            </a:prstGeom>
            <a:noFill/>
            <a:ln w="9525">
              <a:noFill/>
              <a:miter lim="800000"/>
              <a:headEnd/>
              <a:tailEnd/>
            </a:ln>
          </p:spPr>
          <p:txBody>
            <a:bodyPr lIns="0" tIns="0" rIns="0" bIns="0" anchor="ctr">
              <a:spAutoFit/>
            </a:bodyPr>
            <a:lstStyle/>
            <a:p>
              <a:pPr eaLnBrk="1" hangingPunct="1"/>
              <a:r>
                <a:rPr lang="zh-CN" altLang="en-US" sz="2400" b="1" dirty="0" smtClean="0">
                  <a:solidFill>
                    <a:srgbClr val="FF0000"/>
                  </a:solidFill>
                  <a:latin typeface="微软雅黑" pitchFamily="34" charset="-122"/>
                  <a:ea typeface="微软雅黑" pitchFamily="34" charset="-122"/>
                </a:rPr>
                <a:t>第</a:t>
              </a:r>
              <a:r>
                <a:rPr lang="en-US" altLang="zh-CN" sz="2400" b="1" dirty="0" smtClean="0">
                  <a:solidFill>
                    <a:srgbClr val="FF0000"/>
                  </a:solidFill>
                  <a:latin typeface="微软雅黑" pitchFamily="34" charset="-122"/>
                  <a:ea typeface="微软雅黑" pitchFamily="34" charset="-122"/>
                </a:rPr>
                <a:t>6</a:t>
              </a:r>
              <a:r>
                <a:rPr lang="zh-CN" altLang="en-US" sz="2400" b="1" dirty="0" smtClean="0">
                  <a:solidFill>
                    <a:srgbClr val="FF0000"/>
                  </a:solidFill>
                  <a:latin typeface="微软雅黑" pitchFamily="34" charset="-122"/>
                  <a:ea typeface="微软雅黑" pitchFamily="34" charset="-122"/>
                </a:rPr>
                <a:t>讲：三维观察</a:t>
              </a:r>
              <a:endParaRPr lang="zh-CN" altLang="en-US" sz="2400" b="1" dirty="0">
                <a:solidFill>
                  <a:srgbClr val="FF0000"/>
                </a:solidFill>
                <a:latin typeface="微软雅黑" pitchFamily="34" charset="-122"/>
                <a:ea typeface="微软雅黑" pitchFamily="34" charset="-122"/>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0" name="Rectangle 6"/>
          <p:cNvSpPr>
            <a:spLocks noGrp="1" noChangeArrowheads="1"/>
          </p:cNvSpPr>
          <p:nvPr>
            <p:ph type="title"/>
          </p:nvPr>
        </p:nvSpPr>
        <p:spPr>
          <a:xfrm>
            <a:off x="1033009" y="402772"/>
            <a:ext cx="7652657" cy="674914"/>
          </a:xfrm>
        </p:spPr>
        <p:txBody>
          <a:bodyPr/>
          <a:lstStyle/>
          <a:p>
            <a:r>
              <a:rPr lang="zh-CN" altLang="en-US" b="1" dirty="0" smtClean="0">
                <a:latin typeface="宋体" panose="02010600030101010101" pitchFamily="2" charset="-122"/>
              </a:rPr>
              <a:t>正投影的例子：</a:t>
            </a:r>
            <a:endParaRPr lang="zh-CN" altLang="zh-CN" b="1" dirty="0"/>
          </a:p>
        </p:txBody>
      </p:sp>
      <p:pic>
        <p:nvPicPr>
          <p:cNvPr id="62468" name="Picture 4"/>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5643109" y="1335315"/>
            <a:ext cx="3311525" cy="304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67" name="Rectangle 3"/>
          <p:cNvSpPr>
            <a:spLocks noGrp="1" noChangeArrowheads="1"/>
          </p:cNvSpPr>
          <p:nvPr>
            <p:ph type="body" sz="half" idx="1"/>
          </p:nvPr>
        </p:nvSpPr>
        <p:spPr>
          <a:xfrm>
            <a:off x="228599" y="1219200"/>
            <a:ext cx="5682344" cy="3777343"/>
          </a:xfrm>
        </p:spPr>
        <p:txBody>
          <a:bodyPr/>
          <a:lstStyle/>
          <a:p>
            <a:pPr>
              <a:lnSpc>
                <a:spcPct val="90000"/>
              </a:lnSpc>
              <a:buClr>
                <a:srgbClr val="FF9300"/>
              </a:buClr>
              <a:buFont typeface="Wingdings" panose="05000000000000000000" pitchFamily="2" charset="2"/>
              <a:buChar char="n"/>
            </a:pPr>
            <a:r>
              <a:rPr lang="zh-CN" altLang="en-US" sz="2400" dirty="0" smtClean="0">
                <a:latin typeface="宋体" panose="02010600030101010101" pitchFamily="2" charset="-122"/>
              </a:rPr>
              <a:t> 若</a:t>
            </a:r>
            <a:r>
              <a:rPr lang="zh-CN" altLang="en-US" sz="2400" dirty="0">
                <a:latin typeface="宋体" panose="02010600030101010101" pitchFamily="2" charset="-122"/>
              </a:rPr>
              <a:t>有一个边长为</a:t>
            </a:r>
            <a:r>
              <a:rPr lang="en-US" altLang="zh-CN" sz="2400" dirty="0">
                <a:latin typeface="宋体" panose="02010600030101010101" pitchFamily="2" charset="-122"/>
              </a:rPr>
              <a:t>100</a:t>
            </a:r>
            <a:r>
              <a:rPr lang="zh-CN" altLang="en-US" sz="2400" dirty="0">
                <a:latin typeface="宋体" panose="02010600030101010101" pitchFamily="2" charset="-122"/>
              </a:rPr>
              <a:t>的正六面体，其各顶点坐标为</a:t>
            </a:r>
            <a:r>
              <a:rPr lang="en-US" altLang="zh-CN" sz="2400" dirty="0">
                <a:latin typeface="宋体" panose="02010600030101010101" pitchFamily="2" charset="-122"/>
              </a:rPr>
              <a:t>:</a:t>
            </a:r>
          </a:p>
          <a:p>
            <a:pPr lvl="1">
              <a:lnSpc>
                <a:spcPct val="90000"/>
              </a:lnSpc>
              <a:buFontTx/>
              <a:buNone/>
            </a:pPr>
            <a:r>
              <a:rPr lang="en-US" altLang="zh-CN" sz="2000" dirty="0">
                <a:latin typeface="宋体" panose="02010600030101010101" pitchFamily="2" charset="-122"/>
              </a:rPr>
              <a:t>O</a:t>
            </a:r>
            <a:r>
              <a:rPr lang="zh-CN" altLang="en-US" sz="2000" dirty="0">
                <a:latin typeface="宋体" panose="02010600030101010101" pitchFamily="2" charset="-122"/>
              </a:rPr>
              <a:t>（</a:t>
            </a:r>
            <a:r>
              <a:rPr lang="en-US" altLang="zh-CN" sz="2000" dirty="0">
                <a:latin typeface="宋体" panose="02010600030101010101" pitchFamily="2" charset="-122"/>
              </a:rPr>
              <a:t>0, 0, 0</a:t>
            </a:r>
            <a:r>
              <a:rPr lang="zh-CN" altLang="en-US" sz="2000" dirty="0" smtClean="0">
                <a:latin typeface="宋体" panose="02010600030101010101" pitchFamily="2" charset="-122"/>
              </a:rPr>
              <a:t>），</a:t>
            </a:r>
            <a:r>
              <a:rPr lang="en-US" altLang="zh-CN" sz="2000" dirty="0" smtClean="0">
                <a:latin typeface="宋体" panose="02010600030101010101" pitchFamily="2" charset="-122"/>
              </a:rPr>
              <a:t>A</a:t>
            </a:r>
            <a:r>
              <a:rPr lang="zh-CN" altLang="en-US" sz="2000" dirty="0">
                <a:latin typeface="宋体" panose="02010600030101010101" pitchFamily="2" charset="-122"/>
              </a:rPr>
              <a:t>（</a:t>
            </a:r>
            <a:r>
              <a:rPr lang="en-US" altLang="zh-CN" sz="2000" dirty="0">
                <a:latin typeface="宋体" panose="02010600030101010101" pitchFamily="2" charset="-122"/>
              </a:rPr>
              <a:t>0, 0, 100</a:t>
            </a:r>
            <a:r>
              <a:rPr lang="zh-CN" altLang="en-US" sz="2000" dirty="0">
                <a:latin typeface="宋体" panose="02010600030101010101" pitchFamily="2" charset="-122"/>
              </a:rPr>
              <a:t>），</a:t>
            </a:r>
          </a:p>
          <a:p>
            <a:pPr lvl="1">
              <a:lnSpc>
                <a:spcPct val="90000"/>
              </a:lnSpc>
              <a:buFontTx/>
              <a:buNone/>
            </a:pPr>
            <a:r>
              <a:rPr lang="en-US" altLang="zh-CN" sz="2000" dirty="0">
                <a:latin typeface="宋体" panose="02010600030101010101" pitchFamily="2" charset="-122"/>
              </a:rPr>
              <a:t>B</a:t>
            </a:r>
            <a:r>
              <a:rPr lang="zh-CN" altLang="en-US" sz="2000" dirty="0">
                <a:latin typeface="宋体" panose="02010600030101010101" pitchFamily="2" charset="-122"/>
              </a:rPr>
              <a:t>（</a:t>
            </a:r>
            <a:r>
              <a:rPr lang="en-US" altLang="zh-CN" sz="2000" dirty="0">
                <a:latin typeface="宋体" panose="02010600030101010101" pitchFamily="2" charset="-122"/>
              </a:rPr>
              <a:t>100, 0, 100</a:t>
            </a:r>
            <a:r>
              <a:rPr lang="zh-CN" altLang="en-US" sz="2000" dirty="0" smtClean="0">
                <a:latin typeface="宋体" panose="02010600030101010101" pitchFamily="2" charset="-122"/>
              </a:rPr>
              <a:t>），</a:t>
            </a:r>
            <a:r>
              <a:rPr lang="en-US" altLang="zh-CN" sz="2000" dirty="0" smtClean="0">
                <a:latin typeface="宋体" panose="02010600030101010101" pitchFamily="2" charset="-122"/>
              </a:rPr>
              <a:t>C</a:t>
            </a:r>
            <a:r>
              <a:rPr lang="zh-CN" altLang="en-US" sz="2000" dirty="0">
                <a:latin typeface="宋体" panose="02010600030101010101" pitchFamily="2" charset="-122"/>
              </a:rPr>
              <a:t>（</a:t>
            </a:r>
            <a:r>
              <a:rPr lang="en-US" altLang="zh-CN" sz="2000" dirty="0">
                <a:latin typeface="宋体" panose="02010600030101010101" pitchFamily="2" charset="-122"/>
              </a:rPr>
              <a:t>100, 100, 100</a:t>
            </a:r>
            <a:r>
              <a:rPr lang="zh-CN" altLang="en-US" sz="2000" dirty="0">
                <a:latin typeface="宋体" panose="02010600030101010101" pitchFamily="2" charset="-122"/>
              </a:rPr>
              <a:t>），</a:t>
            </a:r>
          </a:p>
          <a:p>
            <a:pPr lvl="1">
              <a:lnSpc>
                <a:spcPct val="90000"/>
              </a:lnSpc>
              <a:buFontTx/>
              <a:buNone/>
            </a:pPr>
            <a:r>
              <a:rPr lang="en-US" altLang="zh-CN" sz="2000" dirty="0">
                <a:latin typeface="宋体" panose="02010600030101010101" pitchFamily="2" charset="-122"/>
              </a:rPr>
              <a:t>D</a:t>
            </a:r>
            <a:r>
              <a:rPr lang="zh-CN" altLang="en-US" sz="2000" dirty="0">
                <a:latin typeface="宋体" panose="02010600030101010101" pitchFamily="2" charset="-122"/>
              </a:rPr>
              <a:t>（</a:t>
            </a:r>
            <a:r>
              <a:rPr lang="en-US" altLang="zh-CN" sz="2000" dirty="0">
                <a:latin typeface="宋体" panose="02010600030101010101" pitchFamily="2" charset="-122"/>
              </a:rPr>
              <a:t>0, 100, 100</a:t>
            </a:r>
            <a:r>
              <a:rPr lang="zh-CN" altLang="en-US" sz="2000" dirty="0" smtClean="0">
                <a:latin typeface="宋体" panose="02010600030101010101" pitchFamily="2" charset="-122"/>
              </a:rPr>
              <a:t>），</a:t>
            </a:r>
            <a:r>
              <a:rPr lang="en-US" altLang="zh-CN" sz="2000" dirty="0" smtClean="0">
                <a:latin typeface="宋体" panose="02010600030101010101" pitchFamily="2" charset="-122"/>
              </a:rPr>
              <a:t>E</a:t>
            </a:r>
            <a:r>
              <a:rPr lang="zh-CN" altLang="en-US" sz="2000" dirty="0">
                <a:latin typeface="宋体" panose="02010600030101010101" pitchFamily="2" charset="-122"/>
              </a:rPr>
              <a:t>（</a:t>
            </a:r>
            <a:r>
              <a:rPr lang="en-US" altLang="zh-CN" sz="2000" dirty="0">
                <a:latin typeface="宋体" panose="02010600030101010101" pitchFamily="2" charset="-122"/>
              </a:rPr>
              <a:t>100, 0, 0</a:t>
            </a:r>
            <a:r>
              <a:rPr lang="zh-CN" altLang="en-US" sz="2000" dirty="0">
                <a:latin typeface="宋体" panose="02010600030101010101" pitchFamily="2" charset="-122"/>
              </a:rPr>
              <a:t>），</a:t>
            </a:r>
          </a:p>
          <a:p>
            <a:pPr lvl="1">
              <a:lnSpc>
                <a:spcPct val="90000"/>
              </a:lnSpc>
              <a:buFontTx/>
              <a:buNone/>
            </a:pPr>
            <a:r>
              <a:rPr lang="en-US" altLang="zh-CN" sz="2000" dirty="0">
                <a:latin typeface="宋体" panose="02010600030101010101" pitchFamily="2" charset="-122"/>
              </a:rPr>
              <a:t>F</a:t>
            </a:r>
            <a:r>
              <a:rPr lang="zh-CN" altLang="en-US" sz="2000" dirty="0">
                <a:latin typeface="宋体" panose="02010600030101010101" pitchFamily="2" charset="-122"/>
              </a:rPr>
              <a:t>（</a:t>
            </a:r>
            <a:r>
              <a:rPr lang="en-US" altLang="zh-CN" sz="2000" dirty="0">
                <a:latin typeface="宋体" panose="02010600030101010101" pitchFamily="2" charset="-122"/>
              </a:rPr>
              <a:t>100, 100, 0</a:t>
            </a:r>
            <a:r>
              <a:rPr lang="zh-CN" altLang="en-US" sz="2000" dirty="0" smtClean="0">
                <a:latin typeface="宋体" panose="02010600030101010101" pitchFamily="2" charset="-122"/>
              </a:rPr>
              <a:t>），</a:t>
            </a:r>
            <a:r>
              <a:rPr lang="en-US" altLang="zh-CN" sz="2000" dirty="0" smtClean="0">
                <a:latin typeface="宋体" panose="02010600030101010101" pitchFamily="2" charset="-122"/>
              </a:rPr>
              <a:t>G</a:t>
            </a:r>
            <a:r>
              <a:rPr lang="zh-CN" altLang="en-US" sz="2000" dirty="0">
                <a:latin typeface="宋体" panose="02010600030101010101" pitchFamily="2" charset="-122"/>
              </a:rPr>
              <a:t>（</a:t>
            </a:r>
            <a:r>
              <a:rPr lang="en-US" altLang="zh-CN" sz="2000" dirty="0">
                <a:latin typeface="宋体" panose="02010600030101010101" pitchFamily="2" charset="-122"/>
              </a:rPr>
              <a:t>0, 100, 0</a:t>
            </a:r>
            <a:r>
              <a:rPr lang="zh-CN" altLang="en-US" sz="2000" dirty="0">
                <a:latin typeface="宋体" panose="02010600030101010101" pitchFamily="2" charset="-122"/>
              </a:rPr>
              <a:t>）</a:t>
            </a:r>
            <a:r>
              <a:rPr lang="zh-CN" altLang="en-US" sz="2000" dirty="0" smtClean="0">
                <a:latin typeface="宋体" panose="02010600030101010101" pitchFamily="2" charset="-122"/>
              </a:rPr>
              <a:t>。</a:t>
            </a:r>
            <a:endParaRPr lang="en-US" altLang="zh-CN" sz="2000" dirty="0" smtClean="0">
              <a:latin typeface="宋体" panose="02010600030101010101" pitchFamily="2" charset="-122"/>
            </a:endParaRPr>
          </a:p>
          <a:p>
            <a:pPr lvl="1">
              <a:buFont typeface="Wingdings" panose="05000000000000000000" pitchFamily="2" charset="2"/>
              <a:buChar char="Ø"/>
            </a:pPr>
            <a:r>
              <a:rPr lang="zh-CN" altLang="en-US" b="1" dirty="0">
                <a:solidFill>
                  <a:srgbClr val="0033CC"/>
                </a:solidFill>
                <a:latin typeface="Times New Roman" panose="02020603050405020304" pitchFamily="18" charset="0"/>
                <a:cs typeface="Times New Roman" panose="02020603050405020304" pitchFamily="18" charset="0"/>
              </a:rPr>
              <a:t>现对它进行正轴测投影，设</a:t>
            </a:r>
            <a:r>
              <a:rPr lang="en-US" altLang="zh-CN" b="1" i="1" dirty="0">
                <a:solidFill>
                  <a:srgbClr val="0033CC"/>
                </a:solidFill>
                <a:latin typeface="Times New Roman" panose="02020603050405020304" pitchFamily="18" charset="0"/>
                <a:cs typeface="Times New Roman" panose="02020603050405020304" pitchFamily="18" charset="0"/>
              </a:rPr>
              <a:t>α</a:t>
            </a:r>
            <a:r>
              <a:rPr lang="en-US" altLang="zh-CN" b="1" dirty="0">
                <a:solidFill>
                  <a:srgbClr val="0033CC"/>
                </a:solidFill>
                <a:latin typeface="Times New Roman" panose="02020603050405020304" pitchFamily="18" charset="0"/>
                <a:cs typeface="Times New Roman" panose="02020603050405020304" pitchFamily="18" charset="0"/>
              </a:rPr>
              <a:t>= 30°</a:t>
            </a:r>
            <a:r>
              <a:rPr lang="zh-CN" altLang="en-US" b="1" dirty="0" smtClean="0">
                <a:solidFill>
                  <a:srgbClr val="0033CC"/>
                </a:solidFill>
                <a:latin typeface="Times New Roman" panose="02020603050405020304" pitchFamily="18" charset="0"/>
                <a:cs typeface="Times New Roman" panose="02020603050405020304" pitchFamily="18" charset="0"/>
              </a:rPr>
              <a:t>， </a:t>
            </a:r>
            <a:r>
              <a:rPr lang="en-US" altLang="zh-CN" b="1" i="1" dirty="0" smtClean="0">
                <a:solidFill>
                  <a:srgbClr val="0033CC"/>
                </a:solidFill>
                <a:latin typeface="Times New Roman" panose="02020603050405020304" pitchFamily="18" charset="0"/>
                <a:cs typeface="Times New Roman" panose="02020603050405020304" pitchFamily="18" charset="0"/>
              </a:rPr>
              <a:t>β</a:t>
            </a:r>
            <a:r>
              <a:rPr lang="en-US" altLang="zh-CN" b="1" dirty="0">
                <a:solidFill>
                  <a:srgbClr val="0033CC"/>
                </a:solidFill>
                <a:latin typeface="Times New Roman" panose="02020603050405020304" pitchFamily="18" charset="0"/>
                <a:cs typeface="Times New Roman" panose="02020603050405020304" pitchFamily="18" charset="0"/>
              </a:rPr>
              <a:t>= 45°</a:t>
            </a:r>
            <a:r>
              <a:rPr lang="zh-CN" altLang="en-US" b="1" dirty="0">
                <a:solidFill>
                  <a:srgbClr val="0033CC"/>
                </a:solidFill>
                <a:latin typeface="Times New Roman" panose="02020603050405020304" pitchFamily="18" charset="0"/>
                <a:cs typeface="Times New Roman" panose="02020603050405020304" pitchFamily="18" charset="0"/>
              </a:rPr>
              <a:t>，则变换矩阵：</a:t>
            </a:r>
          </a:p>
          <a:p>
            <a:pPr lvl="1">
              <a:lnSpc>
                <a:spcPct val="90000"/>
              </a:lnSpc>
              <a:buFontTx/>
              <a:buNone/>
            </a:pPr>
            <a:endParaRPr lang="zh-CN" altLang="en-US" sz="2400" b="1" dirty="0">
              <a:solidFill>
                <a:srgbClr val="0033CC"/>
              </a:solidFill>
            </a:endParaRPr>
          </a:p>
        </p:txBody>
      </p:sp>
      <p:graphicFrame>
        <p:nvGraphicFramePr>
          <p:cNvPr id="5" name="Object 7"/>
          <p:cNvGraphicFramePr>
            <a:graphicFrameLocks noGrp="1" noChangeAspect="1"/>
          </p:cNvGraphicFramePr>
          <p:nvPr>
            <p:ph sz="half" idx="2"/>
            <p:extLst>
              <p:ext uri="{D42A27DB-BD31-4B8C-83A1-F6EECF244321}">
                <p14:modId xmlns:p14="http://schemas.microsoft.com/office/powerpoint/2010/main" val="3533084204"/>
              </p:ext>
            </p:extLst>
          </p:nvPr>
        </p:nvGraphicFramePr>
        <p:xfrm>
          <a:off x="228599" y="4430940"/>
          <a:ext cx="8559512" cy="1742848"/>
        </p:xfrm>
        <a:graphic>
          <a:graphicData uri="http://schemas.openxmlformats.org/presentationml/2006/ole">
            <mc:AlternateContent xmlns:mc="http://schemas.openxmlformats.org/markup-compatibility/2006">
              <mc:Choice xmlns:v="urn:schemas-microsoft-com:vml" Requires="v">
                <p:oleObj spid="_x0000_s49183" name="公式" r:id="rId4" imgW="4800600" imgH="977760" progId="Equation.3">
                  <p:embed/>
                </p:oleObj>
              </mc:Choice>
              <mc:Fallback>
                <p:oleObj name="公式" r:id="rId4" imgW="4800600" imgH="977760" progId="Equation.3">
                  <p:embed/>
                  <p:pic>
                    <p:nvPicPr>
                      <p:cNvPr id="0" name=""/>
                      <p:cNvPicPr>
                        <a:picLocks noChangeAspect="1" noChangeArrowheads="1"/>
                      </p:cNvPicPr>
                      <p:nvPr/>
                    </p:nvPicPr>
                    <p:blipFill>
                      <a:blip r:embed="rId5"/>
                      <a:srcRect/>
                      <a:stretch>
                        <a:fillRect/>
                      </a:stretch>
                    </p:blipFill>
                    <p:spPr bwMode="auto">
                      <a:xfrm>
                        <a:off x="228599" y="4430940"/>
                        <a:ext cx="8559512" cy="1742848"/>
                      </a:xfrm>
                      <a:prstGeom prst="rect">
                        <a:avLst/>
                      </a:prstGeom>
                      <a:solidFill>
                        <a:srgbClr val="FFFF99"/>
                      </a:solidFill>
                      <a:ln>
                        <a:noFill/>
                      </a:ln>
                      <a:effectLst/>
                    </p:spPr>
                  </p:pic>
                </p:oleObj>
              </mc:Fallback>
            </mc:AlternateContent>
          </a:graphicData>
        </a:graphic>
      </p:graphicFrame>
    </p:spTree>
    <p:extLst>
      <p:ext uri="{BB962C8B-B14F-4D97-AF65-F5344CB8AC3E}">
        <p14:creationId xmlns:p14="http://schemas.microsoft.com/office/powerpoint/2010/main" val="15842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Effect transition="in" filter="wipe(left)">
                                      <p:cBhvr>
                                        <p:cTn id="7" dur="500"/>
                                        <p:tgtEl>
                                          <p:spTgt spid="62467">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2467">
                                            <p:txEl>
                                              <p:pRg st="1" end="1"/>
                                            </p:txEl>
                                          </p:spTgt>
                                        </p:tgtEl>
                                        <p:attrNameLst>
                                          <p:attrName>style.visibility</p:attrName>
                                        </p:attrNameLst>
                                      </p:cBhvr>
                                      <p:to>
                                        <p:strVal val="visible"/>
                                      </p:to>
                                    </p:set>
                                    <p:animEffect transition="in" filter="wipe(left)">
                                      <p:cBhvr>
                                        <p:cTn id="11" dur="500"/>
                                        <p:tgtEl>
                                          <p:spTgt spid="62467">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2467">
                                            <p:txEl>
                                              <p:pRg st="2" end="2"/>
                                            </p:txEl>
                                          </p:spTgt>
                                        </p:tgtEl>
                                        <p:attrNameLst>
                                          <p:attrName>style.visibility</p:attrName>
                                        </p:attrNameLst>
                                      </p:cBhvr>
                                      <p:to>
                                        <p:strVal val="visible"/>
                                      </p:to>
                                    </p:set>
                                    <p:animEffect transition="in" filter="wipe(left)">
                                      <p:cBhvr>
                                        <p:cTn id="15" dur="500"/>
                                        <p:tgtEl>
                                          <p:spTgt spid="62467">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2467">
                                            <p:txEl>
                                              <p:pRg st="3" end="3"/>
                                            </p:txEl>
                                          </p:spTgt>
                                        </p:tgtEl>
                                        <p:attrNameLst>
                                          <p:attrName>style.visibility</p:attrName>
                                        </p:attrNameLst>
                                      </p:cBhvr>
                                      <p:to>
                                        <p:strVal val="visible"/>
                                      </p:to>
                                    </p:set>
                                    <p:animEffect transition="in" filter="wipe(left)">
                                      <p:cBhvr>
                                        <p:cTn id="19" dur="500"/>
                                        <p:tgtEl>
                                          <p:spTgt spid="62467">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2467">
                                            <p:txEl>
                                              <p:pRg st="4" end="4"/>
                                            </p:txEl>
                                          </p:spTgt>
                                        </p:tgtEl>
                                        <p:attrNameLst>
                                          <p:attrName>style.visibility</p:attrName>
                                        </p:attrNameLst>
                                      </p:cBhvr>
                                      <p:to>
                                        <p:strVal val="visible"/>
                                      </p:to>
                                    </p:set>
                                    <p:animEffect transition="in" filter="wipe(left)">
                                      <p:cBhvr>
                                        <p:cTn id="23" dur="500"/>
                                        <p:tgtEl>
                                          <p:spTgt spid="62467">
                                            <p:txEl>
                                              <p:pRg st="4" end="4"/>
                                            </p:txEl>
                                          </p:spTgt>
                                        </p:tgtEl>
                                      </p:cBhvr>
                                    </p:animEffect>
                                  </p:childTnLst>
                                </p:cTn>
                              </p:par>
                            </p:childTnLst>
                          </p:cTn>
                        </p:par>
                        <p:par>
                          <p:cTn id="24" fill="hold">
                            <p:stCondLst>
                              <p:cond delay="2500"/>
                            </p:stCondLst>
                            <p:childTnLst>
                              <p:par>
                                <p:cTn id="25" presetID="42" presetClass="entr" presetSubtype="0" fill="hold" nodeType="afterEffect">
                                  <p:stCondLst>
                                    <p:cond delay="0"/>
                                  </p:stCondLst>
                                  <p:childTnLst>
                                    <p:set>
                                      <p:cBhvr>
                                        <p:cTn id="26" dur="1" fill="hold">
                                          <p:stCondLst>
                                            <p:cond delay="0"/>
                                          </p:stCondLst>
                                        </p:cTn>
                                        <p:tgtEl>
                                          <p:spTgt spid="62468"/>
                                        </p:tgtEl>
                                        <p:attrNameLst>
                                          <p:attrName>style.visibility</p:attrName>
                                        </p:attrNameLst>
                                      </p:cBhvr>
                                      <p:to>
                                        <p:strVal val="visible"/>
                                      </p:to>
                                    </p:set>
                                    <p:animEffect transition="in" filter="fade">
                                      <p:cBhvr>
                                        <p:cTn id="27" dur="1000"/>
                                        <p:tgtEl>
                                          <p:spTgt spid="62468"/>
                                        </p:tgtEl>
                                      </p:cBhvr>
                                    </p:animEffect>
                                    <p:anim calcmode="lin" valueType="num">
                                      <p:cBhvr>
                                        <p:cTn id="28" dur="1000" fill="hold"/>
                                        <p:tgtEl>
                                          <p:spTgt spid="62468"/>
                                        </p:tgtEl>
                                        <p:attrNameLst>
                                          <p:attrName>ppt_x</p:attrName>
                                        </p:attrNameLst>
                                      </p:cBhvr>
                                      <p:tavLst>
                                        <p:tav tm="0">
                                          <p:val>
                                            <p:strVal val="#ppt_x"/>
                                          </p:val>
                                        </p:tav>
                                        <p:tav tm="100000">
                                          <p:val>
                                            <p:strVal val="#ppt_x"/>
                                          </p:val>
                                        </p:tav>
                                      </p:tavLst>
                                    </p:anim>
                                    <p:anim calcmode="lin" valueType="num">
                                      <p:cBhvr>
                                        <p:cTn id="29" dur="1000" fill="hold"/>
                                        <p:tgtEl>
                                          <p:spTgt spid="6246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62467">
                                            <p:txEl>
                                              <p:pRg st="5" end="5"/>
                                            </p:txEl>
                                          </p:spTgt>
                                        </p:tgtEl>
                                        <p:attrNameLst>
                                          <p:attrName>style.visibility</p:attrName>
                                        </p:attrNameLst>
                                      </p:cBhvr>
                                      <p:to>
                                        <p:strVal val="visible"/>
                                      </p:to>
                                    </p:set>
                                    <p:animEffect transition="in" filter="wipe(left)">
                                      <p:cBhvr>
                                        <p:cTn id="34" dur="500"/>
                                        <p:tgtEl>
                                          <p:spTgt spid="62467">
                                            <p:txEl>
                                              <p:pRg st="5" end="5"/>
                                            </p:txEl>
                                          </p:spTgt>
                                        </p:tgtEl>
                                      </p:cBhvr>
                                    </p:animEffect>
                                  </p:childTnLst>
                                </p:cTn>
                              </p:par>
                            </p:childTnLst>
                          </p:cTn>
                        </p:par>
                        <p:par>
                          <p:cTn id="35" fill="hold">
                            <p:stCondLst>
                              <p:cond delay="500"/>
                            </p:stCondLst>
                            <p:childTnLst>
                              <p:par>
                                <p:cTn id="36" presetID="12" presetClass="entr" presetSubtype="1"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slide(fromTop)">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8" name="Rectangle 8"/>
          <p:cNvSpPr>
            <a:spLocks noGrp="1" noChangeArrowheads="1"/>
          </p:cNvSpPr>
          <p:nvPr>
            <p:ph type="title"/>
          </p:nvPr>
        </p:nvSpPr>
        <p:spPr>
          <a:xfrm>
            <a:off x="914627" y="535214"/>
            <a:ext cx="6868660" cy="678996"/>
          </a:xfrm>
        </p:spPr>
        <p:txBody>
          <a:bodyPr/>
          <a:lstStyle/>
          <a:p>
            <a:r>
              <a:rPr lang="zh-CN" altLang="en-US" b="1" dirty="0" smtClean="0"/>
              <a:t>正等</a:t>
            </a:r>
            <a:r>
              <a:rPr lang="zh-CN" altLang="en-US" b="1" dirty="0"/>
              <a:t>轴测图</a:t>
            </a:r>
            <a:br>
              <a:rPr lang="zh-CN" altLang="en-US" b="1" dirty="0"/>
            </a:br>
            <a:endParaRPr lang="zh-CN" altLang="zh-CN" dirty="0"/>
          </a:p>
        </p:txBody>
      </p:sp>
      <p:sp>
        <p:nvSpPr>
          <p:cNvPr id="66563" name="Rectangle 3"/>
          <p:cNvSpPr>
            <a:spLocks noGrp="1" noChangeArrowheads="1"/>
          </p:cNvSpPr>
          <p:nvPr>
            <p:ph type="body" sz="half" idx="1"/>
          </p:nvPr>
        </p:nvSpPr>
        <p:spPr>
          <a:xfrm>
            <a:off x="477838" y="1277937"/>
            <a:ext cx="8218487" cy="4525963"/>
          </a:xfrm>
        </p:spPr>
        <p:txBody>
          <a:bodyPr/>
          <a:lstStyle/>
          <a:p>
            <a:pPr>
              <a:lnSpc>
                <a:spcPct val="90000"/>
              </a:lnSpc>
              <a:buClr>
                <a:srgbClr val="FF9300"/>
              </a:buClr>
              <a:buFont typeface="Wingdings" panose="05000000000000000000" pitchFamily="2" charset="2"/>
              <a:buChar char="n"/>
            </a:pPr>
            <a:r>
              <a:rPr kumimoji="1" lang="zh-CN" altLang="en-US" sz="2400" b="1" dirty="0" smtClean="0">
                <a:latin typeface="Times New Roman" panose="02020603050405020304" pitchFamily="18" charset="0"/>
                <a:cs typeface="Times New Roman" panose="02020603050405020304" pitchFamily="18" charset="0"/>
              </a:rPr>
              <a:t>  正等</a:t>
            </a:r>
            <a:r>
              <a:rPr kumimoji="1" lang="zh-CN" altLang="en-US" sz="2400" b="1" dirty="0">
                <a:latin typeface="Times New Roman" panose="02020603050405020304" pitchFamily="18" charset="0"/>
                <a:cs typeface="Times New Roman" panose="02020603050405020304" pitchFamily="18" charset="0"/>
              </a:rPr>
              <a:t>轴测图的特点是：三轴上的变形系数均相等，即</a:t>
            </a:r>
            <a:r>
              <a:rPr kumimoji="1" lang="zh-CN" altLang="en-US" sz="2400" b="1" i="1" dirty="0" smtClean="0">
                <a:latin typeface="Times New Roman" panose="02020603050405020304" pitchFamily="18" charset="0"/>
                <a:cs typeface="Times New Roman" panose="02020603050405020304" pitchFamily="18" charset="0"/>
                <a:sym typeface="Symbol" panose="05050102010706020507" pitchFamily="18" charset="2"/>
              </a:rPr>
              <a:t> </a:t>
            </a:r>
            <a:r>
              <a:rPr kumimoji="1" lang="en-US" altLang="zh-CN" sz="2400" b="1" i="1" dirty="0" smtClean="0">
                <a:latin typeface="Times New Roman" panose="02020603050405020304" pitchFamily="18" charset="0"/>
                <a:cs typeface="Times New Roman" panose="02020603050405020304" pitchFamily="18" charset="0"/>
                <a:sym typeface="Symbol" panose="05050102010706020507" pitchFamily="18" charset="2"/>
              </a:rPr>
              <a:t>x</a:t>
            </a:r>
            <a:r>
              <a:rPr kumimoji="1" lang="en-US" altLang="zh-CN" sz="2400" b="1" dirty="0" smtClean="0">
                <a:latin typeface="Times New Roman" panose="02020603050405020304" pitchFamily="18" charset="0"/>
                <a:cs typeface="Times New Roman" panose="02020603050405020304" pitchFamily="18" charset="0"/>
                <a:sym typeface="Symbol" panose="05050102010706020507" pitchFamily="18" charset="2"/>
              </a:rPr>
              <a:t> </a:t>
            </a:r>
            <a:r>
              <a:rPr kumimoji="1" lang="en-US" altLang="zh-CN" sz="2400" b="1" dirty="0">
                <a:latin typeface="Times New Roman" panose="02020603050405020304" pitchFamily="18" charset="0"/>
                <a:cs typeface="Times New Roman" panose="02020603050405020304" pitchFamily="18" charset="0"/>
                <a:sym typeface="Symbol" panose="05050102010706020507" pitchFamily="18" charset="2"/>
              </a:rPr>
              <a:t>= </a:t>
            </a:r>
            <a:r>
              <a:rPr kumimoji="1" lang="en-US" altLang="zh-CN" sz="2400" b="1" i="1" dirty="0" smtClean="0">
                <a:latin typeface="Times New Roman" panose="02020603050405020304" pitchFamily="18" charset="0"/>
                <a:cs typeface="Times New Roman" panose="02020603050405020304" pitchFamily="18" charset="0"/>
                <a:sym typeface="Symbol" panose="05050102010706020507" pitchFamily="18" charset="2"/>
              </a:rPr>
              <a:t> y</a:t>
            </a:r>
            <a:r>
              <a:rPr kumimoji="1" lang="en-US" altLang="zh-CN" sz="2400" b="1" dirty="0" smtClean="0">
                <a:latin typeface="Times New Roman" panose="02020603050405020304" pitchFamily="18" charset="0"/>
                <a:cs typeface="Times New Roman" panose="02020603050405020304" pitchFamily="18" charset="0"/>
                <a:sym typeface="Symbol" panose="05050102010706020507" pitchFamily="18" charset="2"/>
              </a:rPr>
              <a:t> </a:t>
            </a:r>
            <a:r>
              <a:rPr kumimoji="1" lang="en-US" altLang="zh-CN" sz="2400" b="1" dirty="0">
                <a:latin typeface="Times New Roman" panose="02020603050405020304" pitchFamily="18" charset="0"/>
                <a:cs typeface="Times New Roman" panose="02020603050405020304" pitchFamily="18" charset="0"/>
                <a:sym typeface="Symbol" panose="05050102010706020507" pitchFamily="18" charset="2"/>
              </a:rPr>
              <a:t>= </a:t>
            </a:r>
            <a:r>
              <a:rPr kumimoji="1" lang="en-US" altLang="zh-CN" sz="2400" b="1" i="1" dirty="0" smtClean="0">
                <a:latin typeface="Times New Roman" panose="02020603050405020304" pitchFamily="18" charset="0"/>
                <a:cs typeface="Times New Roman" panose="02020603050405020304" pitchFamily="18" charset="0"/>
                <a:sym typeface="Symbol" panose="05050102010706020507" pitchFamily="18" charset="2"/>
              </a:rPr>
              <a:t> z</a:t>
            </a:r>
            <a:endParaRPr kumimoji="1" lang="en-US" altLang="zh-CN" sz="2400" b="1" i="1" dirty="0">
              <a:latin typeface="Times New Roman" panose="02020603050405020304" pitchFamily="18" charset="0"/>
              <a:cs typeface="Times New Roman" panose="02020603050405020304" pitchFamily="18" charset="0"/>
            </a:endParaRPr>
          </a:p>
          <a:p>
            <a:pPr>
              <a:buClr>
                <a:srgbClr val="FF9300"/>
              </a:buClr>
              <a:buFont typeface="Wingdings" panose="05000000000000000000" pitchFamily="2" charset="2"/>
              <a:buChar char="n"/>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当</a:t>
            </a:r>
            <a:r>
              <a:rPr lang="en-US" altLang="zh-CN" sz="2400" b="1" i="1" dirty="0" smtClean="0">
                <a:latin typeface="Times New Roman" panose="02020603050405020304" pitchFamily="18" charset="0"/>
                <a:cs typeface="Times New Roman" panose="02020603050405020304" pitchFamily="18" charset="0"/>
              </a:rPr>
              <a:t>α </a:t>
            </a:r>
            <a:r>
              <a:rPr lang="en-US" altLang="zh-CN" sz="2400" b="1" dirty="0" smtClean="0">
                <a:latin typeface="Times New Roman" panose="02020603050405020304" pitchFamily="18" charset="0"/>
                <a:cs typeface="Times New Roman" panose="02020603050405020304" pitchFamily="18" charset="0"/>
              </a:rPr>
              <a:t>=45º </a:t>
            </a:r>
            <a:r>
              <a:rPr lang="zh-CN" altLang="en-US" sz="2400" b="1" dirty="0" smtClean="0">
                <a:latin typeface="Times New Roman" panose="02020603050405020304" pitchFamily="18" charset="0"/>
                <a:cs typeface="Times New Roman" panose="02020603050405020304" pitchFamily="18" charset="0"/>
              </a:rPr>
              <a:t>，</a:t>
            </a:r>
            <a:r>
              <a:rPr lang="en-US" altLang="zh-CN" sz="2400" b="1" i="1" dirty="0" smtClean="0">
                <a:latin typeface="Times New Roman" panose="02020603050405020304" pitchFamily="18" charset="0"/>
                <a:cs typeface="Times New Roman" panose="02020603050405020304" pitchFamily="18" charset="0"/>
              </a:rPr>
              <a:t>β </a:t>
            </a:r>
            <a:r>
              <a:rPr lang="en-US" altLang="zh-CN" sz="2400" b="1" dirty="0" smtClean="0">
                <a:latin typeface="Times New Roman" panose="02020603050405020304" pitchFamily="18" charset="0"/>
                <a:cs typeface="Times New Roman" panose="02020603050405020304" pitchFamily="18" charset="0"/>
              </a:rPr>
              <a:t>=35º16</a:t>
            </a:r>
            <a:r>
              <a:rPr lang="en-US" altLang="zh-CN" sz="2400" b="1" dirty="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获得正等</a:t>
            </a:r>
            <a:r>
              <a:rPr lang="zh-CN" altLang="en-US" sz="2400" b="1" dirty="0">
                <a:latin typeface="Times New Roman" panose="02020603050405020304" pitchFamily="18" charset="0"/>
                <a:cs typeface="Times New Roman" panose="02020603050405020304" pitchFamily="18" charset="0"/>
              </a:rPr>
              <a:t>轴测图</a:t>
            </a:r>
          </a:p>
          <a:p>
            <a:pPr>
              <a:lnSpc>
                <a:spcPct val="90000"/>
              </a:lnSpc>
              <a:buFont typeface="Wingdings" panose="05000000000000000000" pitchFamily="2" charset="2"/>
              <a:buChar char="Ø"/>
            </a:pPr>
            <a:r>
              <a:rPr lang="zh-CN" altLang="en-US" sz="2400" b="1" dirty="0">
                <a:solidFill>
                  <a:srgbClr val="0033CC"/>
                </a:solidFill>
                <a:latin typeface="Times New Roman" panose="02020603050405020304" pitchFamily="18" charset="0"/>
                <a:cs typeface="Times New Roman" panose="02020603050405020304" pitchFamily="18" charset="0"/>
              </a:rPr>
              <a:t>以图边长为</a:t>
            </a:r>
            <a:r>
              <a:rPr lang="en-US" altLang="zh-CN" sz="2400" b="1" dirty="0" smtClean="0">
                <a:solidFill>
                  <a:srgbClr val="0033CC"/>
                </a:solidFill>
                <a:latin typeface="Times New Roman" panose="02020603050405020304" pitchFamily="18" charset="0"/>
                <a:cs typeface="Times New Roman" panose="02020603050405020304" pitchFamily="18" charset="0"/>
              </a:rPr>
              <a:t>100</a:t>
            </a:r>
            <a:r>
              <a:rPr lang="zh-CN" altLang="en-US" sz="2400" b="1" dirty="0">
                <a:solidFill>
                  <a:srgbClr val="0033CC"/>
                </a:solidFill>
                <a:latin typeface="Times New Roman" panose="02020603050405020304" pitchFamily="18" charset="0"/>
                <a:cs typeface="Times New Roman" panose="02020603050405020304" pitchFamily="18" charset="0"/>
              </a:rPr>
              <a:t>的立方体为例</a:t>
            </a:r>
            <a:r>
              <a:rPr lang="zh-CN" altLang="en-US" sz="2400" b="1" dirty="0" smtClean="0">
                <a:solidFill>
                  <a:srgbClr val="0033CC"/>
                </a:solidFill>
                <a:latin typeface="Times New Roman" panose="02020603050405020304" pitchFamily="18" charset="0"/>
                <a:cs typeface="Times New Roman" panose="02020603050405020304" pitchFamily="18" charset="0"/>
              </a:rPr>
              <a:t>，正等轴测投影为：</a:t>
            </a:r>
            <a:endParaRPr lang="zh-CN" altLang="en-US" sz="2400" b="1" dirty="0">
              <a:solidFill>
                <a:srgbClr val="0033CC"/>
              </a:solidFill>
              <a:latin typeface="Times New Roman" panose="02020603050405020304" pitchFamily="18" charset="0"/>
              <a:cs typeface="Times New Roman" panose="02020603050405020304" pitchFamily="18" charset="0"/>
            </a:endParaRPr>
          </a:p>
        </p:txBody>
      </p:sp>
      <p:grpSp>
        <p:nvGrpSpPr>
          <p:cNvPr id="66571" name="Group 11"/>
          <p:cNvGrpSpPr>
            <a:grpSpLocks/>
          </p:cNvGrpSpPr>
          <p:nvPr/>
        </p:nvGrpSpPr>
        <p:grpSpPr bwMode="auto">
          <a:xfrm>
            <a:off x="427038" y="3357563"/>
            <a:ext cx="8288337" cy="2043112"/>
            <a:chOff x="269" y="2341"/>
            <a:chExt cx="5221" cy="1287"/>
          </a:xfrm>
        </p:grpSpPr>
        <p:graphicFrame>
          <p:nvGraphicFramePr>
            <p:cNvPr id="66567" name="Object 7"/>
            <p:cNvGraphicFramePr>
              <a:graphicFrameLocks noChangeAspect="1"/>
            </p:cNvGraphicFramePr>
            <p:nvPr>
              <p:extLst>
                <p:ext uri="{D42A27DB-BD31-4B8C-83A1-F6EECF244321}">
                  <p14:modId xmlns:p14="http://schemas.microsoft.com/office/powerpoint/2010/main" val="1971544365"/>
                </p:ext>
              </p:extLst>
            </p:nvPr>
          </p:nvGraphicFramePr>
          <p:xfrm>
            <a:off x="269" y="2341"/>
            <a:ext cx="5221" cy="1287"/>
          </p:xfrm>
          <a:graphic>
            <a:graphicData uri="http://schemas.openxmlformats.org/presentationml/2006/ole">
              <mc:AlternateContent xmlns:mc="http://schemas.openxmlformats.org/markup-compatibility/2006">
                <mc:Choice xmlns:v="urn:schemas-microsoft-com:vml" Requires="v">
                  <p:oleObj spid="_x0000_s50206" name="公式" r:id="rId3" imgW="4851360" imgH="1193760" progId="Equation.3">
                    <p:embed/>
                  </p:oleObj>
                </mc:Choice>
                <mc:Fallback>
                  <p:oleObj name="公式" r:id="rId3" imgW="4851360" imgH="1193760" progId="Equation.3">
                    <p:embed/>
                    <p:pic>
                      <p:nvPicPr>
                        <p:cNvPr id="0" name=""/>
                        <p:cNvPicPr>
                          <a:picLocks noChangeAspect="1" noChangeArrowheads="1"/>
                        </p:cNvPicPr>
                        <p:nvPr/>
                      </p:nvPicPr>
                      <p:blipFill>
                        <a:blip r:embed="rId4"/>
                        <a:srcRect/>
                        <a:stretch>
                          <a:fillRect/>
                        </a:stretch>
                      </p:blipFill>
                      <p:spPr bwMode="auto">
                        <a:xfrm>
                          <a:off x="269" y="2341"/>
                          <a:ext cx="5221" cy="1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570" name="Text Box 10"/>
            <p:cNvSpPr txBox="1">
              <a:spLocks noChangeArrowheads="1"/>
            </p:cNvSpPr>
            <p:nvPr/>
          </p:nvSpPr>
          <p:spPr bwMode="auto">
            <a:xfrm>
              <a:off x="2578" y="2341"/>
              <a:ext cx="29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b="1" dirty="0">
                  <a:solidFill>
                    <a:srgbClr val="FF0000"/>
                  </a:solidFill>
                  <a:latin typeface="Times New Roman" panose="02020603050405020304" pitchFamily="18" charset="0"/>
                  <a:cs typeface="Times New Roman" panose="02020603050405020304" pitchFamily="18" charset="0"/>
                </a:rPr>
                <a:t>O     A       B       C       </a:t>
              </a:r>
              <a:r>
                <a:rPr lang="en-US" altLang="zh-CN" b="1" dirty="0" smtClean="0">
                  <a:solidFill>
                    <a:srgbClr val="FF0000"/>
                  </a:solidFill>
                  <a:latin typeface="Times New Roman" panose="02020603050405020304" pitchFamily="18" charset="0"/>
                  <a:cs typeface="Times New Roman" panose="02020603050405020304" pitchFamily="18" charset="0"/>
                </a:rPr>
                <a:t>  D        E        </a:t>
              </a:r>
              <a:r>
                <a:rPr lang="en-US" altLang="zh-CN" b="1" dirty="0">
                  <a:solidFill>
                    <a:srgbClr val="FF0000"/>
                  </a:solidFill>
                  <a:latin typeface="Times New Roman" panose="02020603050405020304" pitchFamily="18" charset="0"/>
                  <a:cs typeface="Times New Roman" panose="02020603050405020304" pitchFamily="18" charset="0"/>
                </a:rPr>
                <a:t>F       G</a:t>
              </a:r>
            </a:p>
          </p:txBody>
        </p:sp>
      </p:grpSp>
    </p:spTree>
    <p:extLst>
      <p:ext uri="{BB962C8B-B14F-4D97-AF65-F5344CB8AC3E}">
        <p14:creationId xmlns:p14="http://schemas.microsoft.com/office/powerpoint/2010/main" val="5379913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8" name="Rectangle 8"/>
          <p:cNvSpPr>
            <a:spLocks noGrp="1" noChangeArrowheads="1"/>
          </p:cNvSpPr>
          <p:nvPr>
            <p:ph type="title"/>
          </p:nvPr>
        </p:nvSpPr>
        <p:spPr>
          <a:xfrm>
            <a:off x="914627" y="535214"/>
            <a:ext cx="6868660" cy="678996"/>
          </a:xfrm>
        </p:spPr>
        <p:txBody>
          <a:bodyPr/>
          <a:lstStyle/>
          <a:p>
            <a:r>
              <a:rPr lang="zh-CN" altLang="en-US" b="1" dirty="0" smtClean="0"/>
              <a:t>正等</a:t>
            </a:r>
            <a:r>
              <a:rPr lang="zh-CN" altLang="en-US" b="1" dirty="0"/>
              <a:t>轴测图</a:t>
            </a:r>
            <a:br>
              <a:rPr lang="zh-CN" altLang="en-US" b="1" dirty="0"/>
            </a:br>
            <a:endParaRPr lang="zh-CN" altLang="zh-CN" dirty="0"/>
          </a:p>
        </p:txBody>
      </p:sp>
      <p:sp>
        <p:nvSpPr>
          <p:cNvPr id="66563" name="Rectangle 3"/>
          <p:cNvSpPr>
            <a:spLocks noGrp="1" noChangeArrowheads="1"/>
          </p:cNvSpPr>
          <p:nvPr>
            <p:ph type="body" sz="half" idx="1"/>
          </p:nvPr>
        </p:nvSpPr>
        <p:spPr>
          <a:xfrm>
            <a:off x="477838" y="1277937"/>
            <a:ext cx="8218487" cy="4525963"/>
          </a:xfrm>
        </p:spPr>
        <p:txBody>
          <a:bodyPr/>
          <a:lstStyle/>
          <a:p>
            <a:pPr>
              <a:lnSpc>
                <a:spcPct val="90000"/>
              </a:lnSpc>
              <a:buClr>
                <a:srgbClr val="FF9300"/>
              </a:buClr>
              <a:buFont typeface="Wingdings" panose="05000000000000000000" pitchFamily="2" charset="2"/>
              <a:buChar char="n"/>
            </a:pPr>
            <a:r>
              <a:rPr kumimoji="1" lang="zh-CN" altLang="en-US" sz="2400" b="1" dirty="0" smtClean="0">
                <a:latin typeface="Times New Roman" panose="02020603050405020304" pitchFamily="18" charset="0"/>
                <a:cs typeface="Times New Roman" panose="02020603050405020304" pitchFamily="18" charset="0"/>
              </a:rPr>
              <a:t>  正等</a:t>
            </a:r>
            <a:r>
              <a:rPr kumimoji="1" lang="zh-CN" altLang="en-US" sz="2400" b="1" dirty="0">
                <a:latin typeface="Times New Roman" panose="02020603050405020304" pitchFamily="18" charset="0"/>
                <a:cs typeface="Times New Roman" panose="02020603050405020304" pitchFamily="18" charset="0"/>
              </a:rPr>
              <a:t>轴测图的特点是：三轴上的变形系数均相等，即</a:t>
            </a:r>
            <a:r>
              <a:rPr kumimoji="1" lang="zh-CN" altLang="en-US" sz="2400" b="1" i="1" dirty="0" smtClean="0">
                <a:latin typeface="Times New Roman" panose="02020603050405020304" pitchFamily="18" charset="0"/>
                <a:cs typeface="Times New Roman" panose="02020603050405020304" pitchFamily="18" charset="0"/>
                <a:sym typeface="Symbol" panose="05050102010706020507" pitchFamily="18" charset="2"/>
              </a:rPr>
              <a:t> </a:t>
            </a:r>
            <a:r>
              <a:rPr kumimoji="1" lang="en-US" altLang="zh-CN" sz="2400" b="1" i="1" baseline="-25000" dirty="0" smtClean="0">
                <a:latin typeface="Times New Roman" panose="02020603050405020304" pitchFamily="18" charset="0"/>
                <a:cs typeface="Times New Roman" panose="02020603050405020304" pitchFamily="18" charset="0"/>
                <a:sym typeface="Symbol" panose="05050102010706020507" pitchFamily="18" charset="2"/>
              </a:rPr>
              <a:t>x</a:t>
            </a:r>
            <a:r>
              <a:rPr kumimoji="1" lang="en-US" altLang="zh-CN" sz="2400" b="1" dirty="0" smtClean="0">
                <a:latin typeface="Times New Roman" panose="02020603050405020304" pitchFamily="18" charset="0"/>
                <a:cs typeface="Times New Roman" panose="02020603050405020304" pitchFamily="18" charset="0"/>
                <a:sym typeface="Symbol" panose="05050102010706020507" pitchFamily="18" charset="2"/>
              </a:rPr>
              <a:t> </a:t>
            </a:r>
            <a:r>
              <a:rPr kumimoji="1" lang="en-US" altLang="zh-CN" sz="2400" b="1" dirty="0">
                <a:latin typeface="Times New Roman" panose="02020603050405020304" pitchFamily="18" charset="0"/>
                <a:cs typeface="Times New Roman" panose="02020603050405020304" pitchFamily="18" charset="0"/>
                <a:sym typeface="Symbol" panose="05050102010706020507" pitchFamily="18" charset="2"/>
              </a:rPr>
              <a:t>= </a:t>
            </a:r>
            <a:r>
              <a:rPr kumimoji="1" lang="en-US" altLang="zh-CN" sz="2400" b="1" i="1" dirty="0" smtClean="0">
                <a:latin typeface="Times New Roman" panose="02020603050405020304" pitchFamily="18" charset="0"/>
                <a:cs typeface="Times New Roman" panose="02020603050405020304" pitchFamily="18" charset="0"/>
                <a:sym typeface="Symbol" panose="05050102010706020507" pitchFamily="18" charset="2"/>
              </a:rPr>
              <a:t> </a:t>
            </a:r>
            <a:r>
              <a:rPr kumimoji="1" lang="en-US" altLang="zh-CN" sz="2400" b="1" i="1" baseline="-25000" dirty="0" smtClean="0">
                <a:latin typeface="Times New Roman" panose="02020603050405020304" pitchFamily="18" charset="0"/>
                <a:cs typeface="Times New Roman" panose="02020603050405020304" pitchFamily="18" charset="0"/>
                <a:sym typeface="Symbol" panose="05050102010706020507" pitchFamily="18" charset="2"/>
              </a:rPr>
              <a:t>y</a:t>
            </a:r>
            <a:r>
              <a:rPr kumimoji="1" lang="en-US" altLang="zh-CN" sz="2400" b="1" dirty="0" smtClean="0">
                <a:latin typeface="Times New Roman" panose="02020603050405020304" pitchFamily="18" charset="0"/>
                <a:cs typeface="Times New Roman" panose="02020603050405020304" pitchFamily="18" charset="0"/>
                <a:sym typeface="Symbol" panose="05050102010706020507" pitchFamily="18" charset="2"/>
              </a:rPr>
              <a:t> </a:t>
            </a:r>
            <a:r>
              <a:rPr kumimoji="1" lang="en-US" altLang="zh-CN" sz="2400" b="1" dirty="0">
                <a:latin typeface="Times New Roman" panose="02020603050405020304" pitchFamily="18" charset="0"/>
                <a:cs typeface="Times New Roman" panose="02020603050405020304" pitchFamily="18" charset="0"/>
                <a:sym typeface="Symbol" panose="05050102010706020507" pitchFamily="18" charset="2"/>
              </a:rPr>
              <a:t>= </a:t>
            </a:r>
            <a:r>
              <a:rPr kumimoji="1" lang="en-US" altLang="zh-CN" sz="2400" b="1" i="1" dirty="0" smtClean="0">
                <a:latin typeface="Times New Roman" panose="02020603050405020304" pitchFamily="18" charset="0"/>
                <a:cs typeface="Times New Roman" panose="02020603050405020304" pitchFamily="18" charset="0"/>
                <a:sym typeface="Symbol" panose="05050102010706020507" pitchFamily="18" charset="2"/>
              </a:rPr>
              <a:t> </a:t>
            </a:r>
            <a:r>
              <a:rPr kumimoji="1" lang="en-US" altLang="zh-CN" sz="2400" b="1" i="1" baseline="-25000" dirty="0" smtClean="0">
                <a:latin typeface="Times New Roman" panose="02020603050405020304" pitchFamily="18" charset="0"/>
                <a:cs typeface="Times New Roman" panose="02020603050405020304" pitchFamily="18" charset="0"/>
                <a:sym typeface="Symbol" panose="05050102010706020507" pitchFamily="18" charset="2"/>
              </a:rPr>
              <a:t>z</a:t>
            </a:r>
            <a:endParaRPr kumimoji="1" lang="en-US" altLang="zh-CN" sz="2400" b="1" i="1" baseline="-25000" dirty="0">
              <a:latin typeface="Times New Roman" panose="02020603050405020304" pitchFamily="18" charset="0"/>
              <a:cs typeface="Times New Roman" panose="02020603050405020304" pitchFamily="18" charset="0"/>
            </a:endParaRPr>
          </a:p>
          <a:p>
            <a:pPr>
              <a:buClr>
                <a:srgbClr val="FF9300"/>
              </a:buClr>
              <a:buFont typeface="Wingdings" panose="05000000000000000000" pitchFamily="2" charset="2"/>
              <a:buChar char="n"/>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当</a:t>
            </a:r>
            <a:r>
              <a:rPr lang="en-US" altLang="zh-CN" sz="2400" b="1" i="1" dirty="0" smtClean="0">
                <a:latin typeface="Times New Roman" panose="02020603050405020304" pitchFamily="18" charset="0"/>
                <a:cs typeface="Times New Roman" panose="02020603050405020304" pitchFamily="18" charset="0"/>
              </a:rPr>
              <a:t>α </a:t>
            </a:r>
            <a:r>
              <a:rPr lang="en-US" altLang="zh-CN" sz="2400" b="1" dirty="0" smtClean="0">
                <a:latin typeface="Times New Roman" panose="02020603050405020304" pitchFamily="18" charset="0"/>
                <a:cs typeface="Times New Roman" panose="02020603050405020304" pitchFamily="18" charset="0"/>
              </a:rPr>
              <a:t>=45º </a:t>
            </a:r>
            <a:r>
              <a:rPr lang="zh-CN" altLang="en-US" sz="2400" b="1" dirty="0" smtClean="0">
                <a:latin typeface="Times New Roman" panose="02020603050405020304" pitchFamily="18" charset="0"/>
                <a:cs typeface="Times New Roman" panose="02020603050405020304" pitchFamily="18" charset="0"/>
              </a:rPr>
              <a:t>，</a:t>
            </a:r>
            <a:r>
              <a:rPr lang="en-US" altLang="zh-CN" sz="2400" b="1" i="1" dirty="0" smtClean="0">
                <a:latin typeface="Times New Roman" panose="02020603050405020304" pitchFamily="18" charset="0"/>
                <a:cs typeface="Times New Roman" panose="02020603050405020304" pitchFamily="18" charset="0"/>
              </a:rPr>
              <a:t>β </a:t>
            </a:r>
            <a:r>
              <a:rPr lang="en-US" altLang="zh-CN" sz="2400" b="1" dirty="0" smtClean="0">
                <a:latin typeface="Times New Roman" panose="02020603050405020304" pitchFamily="18" charset="0"/>
                <a:cs typeface="Times New Roman" panose="02020603050405020304" pitchFamily="18" charset="0"/>
              </a:rPr>
              <a:t>=35º16</a:t>
            </a:r>
            <a:r>
              <a:rPr lang="en-US" altLang="zh-CN" sz="2400" b="1" dirty="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获得正等</a:t>
            </a:r>
            <a:r>
              <a:rPr lang="zh-CN" altLang="en-US" sz="2400" b="1" dirty="0">
                <a:latin typeface="Times New Roman" panose="02020603050405020304" pitchFamily="18" charset="0"/>
                <a:cs typeface="Times New Roman" panose="02020603050405020304" pitchFamily="18" charset="0"/>
              </a:rPr>
              <a:t>轴测图</a:t>
            </a:r>
          </a:p>
          <a:p>
            <a:pPr>
              <a:lnSpc>
                <a:spcPct val="90000"/>
              </a:lnSpc>
              <a:buFont typeface="Wingdings" panose="05000000000000000000" pitchFamily="2" charset="2"/>
              <a:buChar char="Ø"/>
            </a:pPr>
            <a:r>
              <a:rPr lang="zh-CN" altLang="en-US" sz="2400" b="1" dirty="0">
                <a:solidFill>
                  <a:srgbClr val="0033CC"/>
                </a:solidFill>
                <a:latin typeface="Times New Roman" panose="02020603050405020304" pitchFamily="18" charset="0"/>
                <a:cs typeface="Times New Roman" panose="02020603050405020304" pitchFamily="18" charset="0"/>
              </a:rPr>
              <a:t>以图边长为</a:t>
            </a:r>
            <a:r>
              <a:rPr lang="en-US" altLang="zh-CN" sz="2400" b="1" dirty="0" smtClean="0">
                <a:solidFill>
                  <a:srgbClr val="0033CC"/>
                </a:solidFill>
                <a:latin typeface="Times New Roman" panose="02020603050405020304" pitchFamily="18" charset="0"/>
                <a:cs typeface="Times New Roman" panose="02020603050405020304" pitchFamily="18" charset="0"/>
              </a:rPr>
              <a:t>100</a:t>
            </a:r>
            <a:r>
              <a:rPr lang="zh-CN" altLang="en-US" sz="2400" b="1" dirty="0">
                <a:solidFill>
                  <a:srgbClr val="0033CC"/>
                </a:solidFill>
                <a:latin typeface="Times New Roman" panose="02020603050405020304" pitchFamily="18" charset="0"/>
                <a:cs typeface="Times New Roman" panose="02020603050405020304" pitchFamily="18" charset="0"/>
              </a:rPr>
              <a:t>的立方体为例</a:t>
            </a:r>
            <a:r>
              <a:rPr lang="zh-CN" altLang="en-US" sz="2400" b="1" dirty="0" smtClean="0">
                <a:solidFill>
                  <a:srgbClr val="0033CC"/>
                </a:solidFill>
                <a:latin typeface="Times New Roman" panose="02020603050405020304" pitchFamily="18" charset="0"/>
                <a:cs typeface="Times New Roman" panose="02020603050405020304" pitchFamily="18" charset="0"/>
              </a:rPr>
              <a:t>，正等轴测投影为：</a:t>
            </a:r>
            <a:endParaRPr lang="zh-CN" altLang="en-US" sz="2400" b="1" dirty="0">
              <a:solidFill>
                <a:srgbClr val="0033CC"/>
              </a:solidFill>
              <a:latin typeface="Times New Roman" panose="02020603050405020304" pitchFamily="18" charset="0"/>
              <a:cs typeface="Times New Roman" panose="02020603050405020304" pitchFamily="18" charset="0"/>
            </a:endParaRPr>
          </a:p>
        </p:txBody>
      </p:sp>
      <p:grpSp>
        <p:nvGrpSpPr>
          <p:cNvPr id="66571" name="Group 11"/>
          <p:cNvGrpSpPr>
            <a:grpSpLocks/>
          </p:cNvGrpSpPr>
          <p:nvPr/>
        </p:nvGrpSpPr>
        <p:grpSpPr bwMode="auto">
          <a:xfrm>
            <a:off x="427038" y="3357563"/>
            <a:ext cx="8288337" cy="2043112"/>
            <a:chOff x="269" y="2341"/>
            <a:chExt cx="5221" cy="1287"/>
          </a:xfrm>
        </p:grpSpPr>
        <p:graphicFrame>
          <p:nvGraphicFramePr>
            <p:cNvPr id="66567" name="Object 7"/>
            <p:cNvGraphicFramePr>
              <a:graphicFrameLocks noChangeAspect="1"/>
            </p:cNvGraphicFramePr>
            <p:nvPr>
              <p:extLst>
                <p:ext uri="{D42A27DB-BD31-4B8C-83A1-F6EECF244321}">
                  <p14:modId xmlns:p14="http://schemas.microsoft.com/office/powerpoint/2010/main" val="1971544365"/>
                </p:ext>
              </p:extLst>
            </p:nvPr>
          </p:nvGraphicFramePr>
          <p:xfrm>
            <a:off x="269" y="2341"/>
            <a:ext cx="5221" cy="1287"/>
          </p:xfrm>
          <a:graphic>
            <a:graphicData uri="http://schemas.openxmlformats.org/presentationml/2006/ole">
              <mc:AlternateContent xmlns:mc="http://schemas.openxmlformats.org/markup-compatibility/2006">
                <mc:Choice xmlns:v="urn:schemas-microsoft-com:vml" Requires="v">
                  <p:oleObj spid="_x0000_s51224" name="公式" r:id="rId3" imgW="4851360" imgH="1193760" progId="Equation.3">
                    <p:embed/>
                  </p:oleObj>
                </mc:Choice>
                <mc:Fallback>
                  <p:oleObj name="公式" r:id="rId3" imgW="4851360" imgH="1193760" progId="Equation.3">
                    <p:embed/>
                    <p:pic>
                      <p:nvPicPr>
                        <p:cNvPr id="0" name=""/>
                        <p:cNvPicPr>
                          <a:picLocks noChangeAspect="1" noChangeArrowheads="1"/>
                        </p:cNvPicPr>
                        <p:nvPr/>
                      </p:nvPicPr>
                      <p:blipFill>
                        <a:blip r:embed="rId4"/>
                        <a:srcRect/>
                        <a:stretch>
                          <a:fillRect/>
                        </a:stretch>
                      </p:blipFill>
                      <p:spPr bwMode="auto">
                        <a:xfrm>
                          <a:off x="269" y="2341"/>
                          <a:ext cx="5221" cy="1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570" name="Text Box 10"/>
            <p:cNvSpPr txBox="1">
              <a:spLocks noChangeArrowheads="1"/>
            </p:cNvSpPr>
            <p:nvPr/>
          </p:nvSpPr>
          <p:spPr bwMode="auto">
            <a:xfrm>
              <a:off x="2578" y="2341"/>
              <a:ext cx="29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b="1" dirty="0">
                  <a:solidFill>
                    <a:srgbClr val="FF0000"/>
                  </a:solidFill>
                  <a:latin typeface="Times New Roman" panose="02020603050405020304" pitchFamily="18" charset="0"/>
                  <a:cs typeface="Times New Roman" panose="02020603050405020304" pitchFamily="18" charset="0"/>
                </a:rPr>
                <a:t>O     A       B       C       </a:t>
              </a:r>
              <a:r>
                <a:rPr lang="en-US" altLang="zh-CN" b="1" dirty="0" smtClean="0">
                  <a:solidFill>
                    <a:srgbClr val="FF0000"/>
                  </a:solidFill>
                  <a:latin typeface="Times New Roman" panose="02020603050405020304" pitchFamily="18" charset="0"/>
                  <a:cs typeface="Times New Roman" panose="02020603050405020304" pitchFamily="18" charset="0"/>
                </a:rPr>
                <a:t>  D        E        </a:t>
              </a:r>
              <a:r>
                <a:rPr lang="en-US" altLang="zh-CN" b="1" dirty="0">
                  <a:solidFill>
                    <a:srgbClr val="FF0000"/>
                  </a:solidFill>
                  <a:latin typeface="Times New Roman" panose="02020603050405020304" pitchFamily="18" charset="0"/>
                  <a:cs typeface="Times New Roman" panose="02020603050405020304" pitchFamily="18" charset="0"/>
                </a:rPr>
                <a:t>F       G</a:t>
              </a:r>
            </a:p>
          </p:txBody>
        </p:sp>
      </p:grpSp>
    </p:spTree>
    <p:extLst>
      <p:ext uri="{BB962C8B-B14F-4D97-AF65-F5344CB8AC3E}">
        <p14:creationId xmlns:p14="http://schemas.microsoft.com/office/powerpoint/2010/main" val="38466351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8" name="Rectangle 8"/>
          <p:cNvSpPr>
            <a:spLocks noGrp="1" noChangeArrowheads="1"/>
          </p:cNvSpPr>
          <p:nvPr>
            <p:ph type="title"/>
          </p:nvPr>
        </p:nvSpPr>
        <p:spPr>
          <a:xfrm>
            <a:off x="914627" y="535214"/>
            <a:ext cx="6868660" cy="678996"/>
          </a:xfrm>
        </p:spPr>
        <p:txBody>
          <a:bodyPr/>
          <a:lstStyle/>
          <a:p>
            <a:r>
              <a:rPr lang="zh-CN" altLang="en-US" b="1" dirty="0" smtClean="0"/>
              <a:t>正等</a:t>
            </a:r>
            <a:r>
              <a:rPr lang="zh-CN" altLang="en-US" b="1" dirty="0"/>
              <a:t>轴测图</a:t>
            </a:r>
            <a:br>
              <a:rPr lang="zh-CN" altLang="en-US" b="1" dirty="0"/>
            </a:br>
            <a:endParaRPr lang="zh-CN" altLang="zh-CN" dirty="0"/>
          </a:p>
        </p:txBody>
      </p:sp>
      <p:sp>
        <p:nvSpPr>
          <p:cNvPr id="66563" name="Rectangle 3"/>
          <p:cNvSpPr>
            <a:spLocks noGrp="1" noChangeArrowheads="1"/>
          </p:cNvSpPr>
          <p:nvPr>
            <p:ph type="body" sz="half" idx="1"/>
          </p:nvPr>
        </p:nvSpPr>
        <p:spPr>
          <a:xfrm>
            <a:off x="477838" y="1277937"/>
            <a:ext cx="8218487" cy="4525963"/>
          </a:xfrm>
        </p:spPr>
        <p:txBody>
          <a:bodyPr/>
          <a:lstStyle/>
          <a:p>
            <a:pPr>
              <a:buClr>
                <a:srgbClr val="FF9300"/>
              </a:buClr>
              <a:buFont typeface="Wingdings" panose="05000000000000000000" pitchFamily="2" charset="2"/>
              <a:buChar char="n"/>
            </a:pPr>
            <a:r>
              <a:rPr kumimoji="1" lang="zh-CN" altLang="en-US" sz="2400" b="1" dirty="0">
                <a:solidFill>
                  <a:srgbClr val="800000"/>
                </a:solidFill>
              </a:rPr>
              <a:t>正等测的</a:t>
            </a:r>
            <a:r>
              <a:rPr kumimoji="1" lang="zh-CN" altLang="en-US" sz="2400" b="1" dirty="0">
                <a:solidFill>
                  <a:srgbClr val="800000"/>
                </a:solidFill>
                <a:sym typeface="Monotype Sorts" pitchFamily="2" charset="2"/>
              </a:rPr>
              <a:t>轴向变形系数</a:t>
            </a:r>
            <a:endParaRPr kumimoji="1" lang="zh-CN" altLang="en-US" sz="2400" b="1" dirty="0">
              <a:solidFill>
                <a:srgbClr val="800000"/>
              </a:solidFill>
            </a:endParaRPr>
          </a:p>
          <a:p>
            <a:pPr marL="0" indent="0">
              <a:buNone/>
            </a:pPr>
            <a:r>
              <a:rPr kumimoji="1" lang="zh-CN" altLang="en-US" sz="2400" dirty="0">
                <a:latin typeface="Times New Roman" panose="02020603050405020304" pitchFamily="18" charset="0"/>
                <a:cs typeface="Times New Roman" panose="02020603050405020304" pitchFamily="18" charset="0"/>
              </a:rPr>
              <a:t>　 </a:t>
            </a:r>
            <a:r>
              <a:rPr kumimoji="1" lang="zh-CN" altLang="en-US" sz="2400" i="1" dirty="0">
                <a:latin typeface="Times New Roman" panose="02020603050405020304" pitchFamily="18" charset="0"/>
                <a:cs typeface="Times New Roman" panose="02020603050405020304" pitchFamily="18" charset="0"/>
                <a:sym typeface="Symbol" panose="05050102010706020507" pitchFamily="18" charset="2"/>
              </a:rPr>
              <a:t></a:t>
            </a:r>
            <a:r>
              <a:rPr kumimoji="1" lang="en-US" altLang="zh-CN" sz="2400" i="1" baseline="-25000" dirty="0">
                <a:latin typeface="Times New Roman" panose="02020603050405020304" pitchFamily="18" charset="0"/>
                <a:cs typeface="Times New Roman" panose="02020603050405020304" pitchFamily="18" charset="0"/>
                <a:sym typeface="Symbol" panose="05050102010706020507" pitchFamily="18" charset="2"/>
              </a:rPr>
              <a:t>x</a:t>
            </a:r>
            <a:r>
              <a:rPr kumimoji="1" lang="en-US" altLang="zh-CN" sz="2400" dirty="0">
                <a:latin typeface="Times New Roman" panose="02020603050405020304" pitchFamily="18" charset="0"/>
                <a:cs typeface="Times New Roman" panose="02020603050405020304" pitchFamily="18" charset="0"/>
                <a:sym typeface="Symbol" panose="05050102010706020507" pitchFamily="18" charset="2"/>
              </a:rPr>
              <a:t> = </a:t>
            </a:r>
            <a:r>
              <a:rPr kumimoji="1" lang="en-US" altLang="zh-CN" sz="2400" i="1" dirty="0">
                <a:latin typeface="Times New Roman" panose="02020603050405020304" pitchFamily="18" charset="0"/>
                <a:cs typeface="Times New Roman" panose="02020603050405020304" pitchFamily="18" charset="0"/>
                <a:sym typeface="Symbol" panose="05050102010706020507" pitchFamily="18" charset="2"/>
              </a:rPr>
              <a:t></a:t>
            </a:r>
            <a:r>
              <a:rPr kumimoji="1" lang="en-US" altLang="zh-CN" sz="2400" i="1" baseline="-25000" dirty="0">
                <a:latin typeface="Times New Roman" panose="02020603050405020304" pitchFamily="18" charset="0"/>
                <a:cs typeface="Times New Roman" panose="02020603050405020304" pitchFamily="18" charset="0"/>
                <a:sym typeface="Symbol" panose="05050102010706020507" pitchFamily="18" charset="2"/>
              </a:rPr>
              <a:t>y</a:t>
            </a:r>
            <a:r>
              <a:rPr kumimoji="1" lang="en-US" altLang="zh-CN" sz="2400" dirty="0">
                <a:latin typeface="Times New Roman" panose="02020603050405020304" pitchFamily="18" charset="0"/>
                <a:cs typeface="Times New Roman" panose="02020603050405020304" pitchFamily="18" charset="0"/>
                <a:sym typeface="Symbol" panose="05050102010706020507" pitchFamily="18" charset="2"/>
              </a:rPr>
              <a:t> = </a:t>
            </a:r>
            <a:r>
              <a:rPr kumimoji="1" lang="en-US" altLang="zh-CN" sz="2400" i="1" dirty="0">
                <a:latin typeface="Times New Roman" panose="02020603050405020304" pitchFamily="18" charset="0"/>
                <a:cs typeface="Times New Roman" panose="02020603050405020304" pitchFamily="18" charset="0"/>
                <a:sym typeface="Symbol" panose="05050102010706020507" pitchFamily="18" charset="2"/>
              </a:rPr>
              <a:t></a:t>
            </a:r>
            <a:r>
              <a:rPr kumimoji="1" lang="en-US" altLang="zh-CN" sz="2400" i="1" baseline="-25000" dirty="0" smtClean="0">
                <a:latin typeface="Times New Roman" panose="02020603050405020304" pitchFamily="18" charset="0"/>
                <a:cs typeface="Times New Roman" panose="02020603050405020304" pitchFamily="18" charset="0"/>
                <a:sym typeface="Symbol" panose="05050102010706020507" pitchFamily="18" charset="2"/>
              </a:rPr>
              <a:t>z</a:t>
            </a:r>
            <a:r>
              <a:rPr kumimoji="1" lang="en-US" altLang="zh-CN" sz="2400" i="1" dirty="0" smtClean="0">
                <a:latin typeface="Times New Roman" panose="02020603050405020304" pitchFamily="18" charset="0"/>
                <a:cs typeface="Times New Roman" panose="02020603050405020304" pitchFamily="18" charset="0"/>
                <a:sym typeface="Symbol" panose="05050102010706020507" pitchFamily="18" charset="2"/>
              </a:rPr>
              <a:t> </a:t>
            </a:r>
            <a:r>
              <a:rPr kumimoji="1" lang="en-US" altLang="zh-CN" sz="2400" dirty="0" smtClean="0">
                <a:latin typeface="Times New Roman" panose="02020603050405020304" pitchFamily="18" charset="0"/>
                <a:cs typeface="Times New Roman" panose="02020603050405020304" pitchFamily="18" charset="0"/>
                <a:sym typeface="Symbol" panose="05050102010706020507" pitchFamily="18" charset="2"/>
              </a:rPr>
              <a:t>= cos35º16’ = </a:t>
            </a:r>
            <a:r>
              <a:rPr kumimoji="1" lang="en-US" altLang="zh-CN" sz="2400" dirty="0">
                <a:latin typeface="Times New Roman" panose="02020603050405020304" pitchFamily="18" charset="0"/>
                <a:cs typeface="Times New Roman" panose="02020603050405020304" pitchFamily="18" charset="0"/>
                <a:sym typeface="Symbol" panose="05050102010706020507" pitchFamily="18" charset="2"/>
              </a:rPr>
              <a:t>0.816</a:t>
            </a:r>
            <a:endParaRPr kumimoji="1" lang="en-US" altLang="zh-CN" sz="2400" dirty="0">
              <a:latin typeface="Times New Roman" panose="02020603050405020304" pitchFamily="18" charset="0"/>
              <a:cs typeface="Times New Roman" panose="02020603050405020304" pitchFamily="18" charset="0"/>
            </a:endParaRPr>
          </a:p>
          <a:p>
            <a:pPr marL="0" indent="0">
              <a:buNone/>
            </a:pPr>
            <a:r>
              <a:rPr kumimoji="1" lang="zh-CN" altLang="en-US" sz="2400" dirty="0"/>
              <a:t>　</a:t>
            </a:r>
          </a:p>
          <a:p>
            <a:pPr>
              <a:buClr>
                <a:srgbClr val="FF9300"/>
              </a:buClr>
              <a:buFont typeface="Wingdings" panose="05000000000000000000" pitchFamily="2" charset="2"/>
              <a:buChar char="n"/>
            </a:pPr>
            <a:r>
              <a:rPr kumimoji="1" lang="zh-CN" altLang="en-US" sz="2400" b="1" dirty="0">
                <a:solidFill>
                  <a:srgbClr val="800000"/>
                </a:solidFill>
              </a:rPr>
              <a:t>正等测的</a:t>
            </a:r>
            <a:r>
              <a:rPr kumimoji="1" lang="zh-CN" altLang="en-US" sz="2400" b="1" dirty="0">
                <a:solidFill>
                  <a:srgbClr val="800000"/>
                </a:solidFill>
                <a:sym typeface="Monotype Sorts" pitchFamily="2" charset="2"/>
              </a:rPr>
              <a:t>轴间角</a:t>
            </a:r>
            <a:endParaRPr kumimoji="1" lang="zh-CN" altLang="en-US" sz="2400" b="1" dirty="0">
              <a:solidFill>
                <a:srgbClr val="800000"/>
              </a:solidFill>
            </a:endParaRPr>
          </a:p>
          <a:p>
            <a:pPr marL="0" indent="0">
              <a:buNone/>
            </a:pP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err="1">
                <a:latin typeface="Times New Roman" panose="02020603050405020304" pitchFamily="18" charset="0"/>
                <a:cs typeface="Times New Roman" panose="02020603050405020304" pitchFamily="18" charset="0"/>
              </a:rPr>
              <a:t>tg</a:t>
            </a:r>
            <a:r>
              <a:rPr kumimoji="1" lang="en-US" altLang="zh-CN" sz="2400" i="1" dirty="0" err="1">
                <a:latin typeface="Times New Roman" panose="02020603050405020304" pitchFamily="18" charset="0"/>
                <a:cs typeface="Times New Roman" panose="02020603050405020304" pitchFamily="18" charset="0"/>
                <a:sym typeface="Symbol" panose="05050102010706020507" pitchFamily="18" charset="2"/>
              </a:rPr>
              <a:t></a:t>
            </a:r>
            <a:r>
              <a:rPr kumimoji="1" lang="en-US" altLang="zh-CN" sz="2400" i="1" baseline="-25000" dirty="0" err="1">
                <a:latin typeface="Times New Roman" panose="02020603050405020304" pitchFamily="18" charset="0"/>
                <a:cs typeface="Times New Roman" panose="02020603050405020304" pitchFamily="18" charset="0"/>
                <a:sym typeface="Symbol" panose="05050102010706020507" pitchFamily="18" charset="2"/>
              </a:rPr>
              <a:t>x</a:t>
            </a:r>
            <a:r>
              <a:rPr kumimoji="1" lang="en-US" altLang="zh-CN" sz="2400" dirty="0">
                <a:latin typeface="Times New Roman" panose="02020603050405020304" pitchFamily="18" charset="0"/>
                <a:cs typeface="Times New Roman" panose="02020603050405020304" pitchFamily="18" charset="0"/>
                <a:sym typeface="Symbol" panose="05050102010706020507" pitchFamily="18" charset="2"/>
              </a:rPr>
              <a:t> = tg45</a:t>
            </a:r>
            <a:r>
              <a:rPr kumimoji="1" lang="en-US" altLang="zh-CN" sz="2400" dirty="0" smtClean="0">
                <a:latin typeface="Times New Roman" panose="02020603050405020304" pitchFamily="18" charset="0"/>
                <a:cs typeface="Times New Roman" panose="02020603050405020304" pitchFamily="18" charset="0"/>
                <a:sym typeface="Symbol" panose="05050102010706020507" pitchFamily="18" charset="2"/>
              </a:rPr>
              <a:t> sin35º16’ = </a:t>
            </a:r>
            <a:r>
              <a:rPr kumimoji="1" lang="en-US" altLang="zh-CN" sz="2400" dirty="0">
                <a:latin typeface="Times New Roman" panose="02020603050405020304" pitchFamily="18" charset="0"/>
                <a:cs typeface="Times New Roman" panose="02020603050405020304" pitchFamily="18" charset="0"/>
                <a:sym typeface="Symbol" panose="05050102010706020507" pitchFamily="18" charset="2"/>
              </a:rPr>
              <a:t>0.5774</a:t>
            </a:r>
            <a:endParaRPr kumimoji="1" lang="en-US" altLang="zh-CN" sz="2400" dirty="0">
              <a:latin typeface="Times New Roman" panose="02020603050405020304" pitchFamily="18" charset="0"/>
              <a:cs typeface="Times New Roman" panose="02020603050405020304" pitchFamily="18" charset="0"/>
            </a:endParaRPr>
          </a:p>
          <a:p>
            <a:pPr marL="0" indent="0">
              <a:buNone/>
            </a:pP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err="1">
                <a:latin typeface="Times New Roman" panose="02020603050405020304" pitchFamily="18" charset="0"/>
                <a:cs typeface="Times New Roman" panose="02020603050405020304" pitchFamily="18" charset="0"/>
              </a:rPr>
              <a:t>tg</a:t>
            </a:r>
            <a:r>
              <a:rPr kumimoji="1" lang="en-US" altLang="zh-CN" sz="2400" i="1" dirty="0" err="1">
                <a:latin typeface="Times New Roman" panose="02020603050405020304" pitchFamily="18" charset="0"/>
                <a:cs typeface="Times New Roman" panose="02020603050405020304" pitchFamily="18" charset="0"/>
                <a:sym typeface="Symbol" panose="05050102010706020507" pitchFamily="18" charset="2"/>
              </a:rPr>
              <a:t></a:t>
            </a:r>
            <a:r>
              <a:rPr kumimoji="1" lang="en-US" altLang="zh-CN" sz="2400" i="1" baseline="-25000" dirty="0" err="1">
                <a:latin typeface="Times New Roman" panose="02020603050405020304" pitchFamily="18" charset="0"/>
                <a:cs typeface="Times New Roman" panose="02020603050405020304" pitchFamily="18" charset="0"/>
                <a:sym typeface="Symbol" panose="05050102010706020507" pitchFamily="18" charset="2"/>
              </a:rPr>
              <a:t>y</a:t>
            </a:r>
            <a:r>
              <a:rPr kumimoji="1" lang="en-US" altLang="zh-CN" sz="2400" dirty="0">
                <a:latin typeface="Times New Roman" panose="02020603050405020304" pitchFamily="18" charset="0"/>
                <a:cs typeface="Times New Roman" panose="02020603050405020304" pitchFamily="18" charset="0"/>
                <a:sym typeface="Symbol" panose="05050102010706020507" pitchFamily="18" charset="2"/>
              </a:rPr>
              <a:t> = ctg45</a:t>
            </a:r>
            <a:r>
              <a:rPr kumimoji="1" lang="en-US" altLang="zh-CN" sz="2400" dirty="0" smtClean="0">
                <a:latin typeface="Times New Roman" panose="02020603050405020304" pitchFamily="18" charset="0"/>
                <a:cs typeface="Times New Roman" panose="02020603050405020304" pitchFamily="18" charset="0"/>
                <a:sym typeface="Symbol" panose="05050102010706020507" pitchFamily="18" charset="2"/>
              </a:rPr>
              <a:t> sin35º16</a:t>
            </a:r>
            <a:r>
              <a:rPr kumimoji="1" lang="en-US" altLang="zh-CN" sz="2400" dirty="0">
                <a:latin typeface="Times New Roman" panose="02020603050405020304" pitchFamily="18" charset="0"/>
                <a:cs typeface="Times New Roman" panose="02020603050405020304" pitchFamily="18" charset="0"/>
                <a:sym typeface="Symbol" panose="05050102010706020507" pitchFamily="18" charset="2"/>
              </a:rPr>
              <a:t>’ = 0.5774</a:t>
            </a:r>
          </a:p>
          <a:p>
            <a:pPr marL="0" indent="0">
              <a:buNone/>
            </a:pPr>
            <a:r>
              <a:rPr kumimoji="1" lang="zh-CN" altLang="en-US" sz="2400" dirty="0">
                <a:latin typeface="Times New Roman" panose="02020603050405020304" pitchFamily="18" charset="0"/>
                <a:cs typeface="Times New Roman" panose="02020603050405020304" pitchFamily="18" charset="0"/>
                <a:sym typeface="Symbol" panose="05050102010706020507" pitchFamily="18" charset="2"/>
              </a:rPr>
              <a:t>　　 </a:t>
            </a:r>
            <a:r>
              <a:rPr kumimoji="1" lang="zh-CN" altLang="en-US" sz="2400" i="1" dirty="0">
                <a:latin typeface="Times New Roman" panose="02020603050405020304" pitchFamily="18" charset="0"/>
                <a:cs typeface="Times New Roman" panose="02020603050405020304" pitchFamily="18" charset="0"/>
                <a:sym typeface="Symbol" panose="05050102010706020507" pitchFamily="18" charset="2"/>
              </a:rPr>
              <a:t></a:t>
            </a:r>
            <a:r>
              <a:rPr kumimoji="1" lang="en-US" altLang="zh-CN" sz="2400" i="1" baseline="-25000" dirty="0">
                <a:latin typeface="Times New Roman" panose="02020603050405020304" pitchFamily="18" charset="0"/>
                <a:cs typeface="Times New Roman" panose="02020603050405020304" pitchFamily="18" charset="0"/>
                <a:sym typeface="Symbol" panose="05050102010706020507" pitchFamily="18" charset="2"/>
              </a:rPr>
              <a:t>x</a:t>
            </a:r>
            <a:r>
              <a:rPr kumimoji="1" lang="en-US" altLang="zh-CN" sz="2400" dirty="0">
                <a:latin typeface="Times New Roman" panose="02020603050405020304" pitchFamily="18" charset="0"/>
                <a:cs typeface="Times New Roman" panose="02020603050405020304" pitchFamily="18" charset="0"/>
                <a:sym typeface="Symbol" panose="05050102010706020507" pitchFamily="18" charset="2"/>
              </a:rPr>
              <a:t> = </a:t>
            </a:r>
            <a:r>
              <a:rPr kumimoji="1" lang="en-US" altLang="zh-CN" sz="2400" i="1" dirty="0">
                <a:latin typeface="Times New Roman" panose="02020603050405020304" pitchFamily="18" charset="0"/>
                <a:cs typeface="Times New Roman" panose="02020603050405020304" pitchFamily="18" charset="0"/>
                <a:sym typeface="Symbol" panose="05050102010706020507" pitchFamily="18" charset="2"/>
              </a:rPr>
              <a:t></a:t>
            </a:r>
            <a:r>
              <a:rPr kumimoji="1" lang="en-US" altLang="zh-CN" sz="2400" i="1" baseline="-25000" dirty="0">
                <a:latin typeface="Times New Roman" panose="02020603050405020304" pitchFamily="18" charset="0"/>
                <a:cs typeface="Times New Roman" panose="02020603050405020304" pitchFamily="18" charset="0"/>
                <a:sym typeface="Symbol" panose="05050102010706020507" pitchFamily="18" charset="2"/>
              </a:rPr>
              <a:t>y</a:t>
            </a:r>
            <a:r>
              <a:rPr kumimoji="1" lang="en-US" altLang="zh-CN" sz="2400" dirty="0">
                <a:latin typeface="Times New Roman" panose="02020603050405020304" pitchFamily="18" charset="0"/>
                <a:cs typeface="Times New Roman" panose="02020603050405020304" pitchFamily="18" charset="0"/>
                <a:sym typeface="Symbol" panose="05050102010706020507" pitchFamily="18" charset="2"/>
              </a:rPr>
              <a:t> = 30</a:t>
            </a:r>
          </a:p>
          <a:p>
            <a:pPr marL="0" indent="0">
              <a:buNone/>
            </a:pPr>
            <a:r>
              <a:rPr kumimoji="1" lang="zh-CN" altLang="en-US" sz="2400" dirty="0">
                <a:sym typeface="Symbol" panose="05050102010706020507" pitchFamily="18" charset="2"/>
              </a:rPr>
              <a:t>　</a:t>
            </a:r>
          </a:p>
          <a:p>
            <a:pPr marL="0" indent="0">
              <a:buNone/>
            </a:pPr>
            <a:r>
              <a:rPr kumimoji="1" lang="zh-CN" altLang="en-US" sz="2400" dirty="0">
                <a:sym typeface="Symbol" panose="05050102010706020507" pitchFamily="18" charset="2"/>
              </a:rPr>
              <a:t>（在手工绘制等轴测图时，我们把三根轴测轴画成互成</a:t>
            </a:r>
            <a:r>
              <a:rPr kumimoji="1" lang="en-US" altLang="zh-CN" sz="2400" dirty="0">
                <a:sym typeface="Symbol" panose="05050102010706020507" pitchFamily="18" charset="2"/>
              </a:rPr>
              <a:t>120)</a:t>
            </a:r>
            <a:r>
              <a:rPr kumimoji="1" lang="zh-CN" altLang="en-US" sz="2400" dirty="0"/>
              <a:t>　</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1412875"/>
            <a:ext cx="2967037" cy="307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02068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8" name="Rectangle 8"/>
          <p:cNvSpPr>
            <a:spLocks noGrp="1" noChangeArrowheads="1"/>
          </p:cNvSpPr>
          <p:nvPr>
            <p:ph type="title"/>
          </p:nvPr>
        </p:nvSpPr>
        <p:spPr>
          <a:xfrm>
            <a:off x="914627" y="535214"/>
            <a:ext cx="6868660" cy="678996"/>
          </a:xfrm>
        </p:spPr>
        <p:txBody>
          <a:bodyPr/>
          <a:lstStyle/>
          <a:p>
            <a:r>
              <a:rPr lang="zh-CN" altLang="en-US" b="1" dirty="0"/>
              <a:t>（</a:t>
            </a:r>
            <a:r>
              <a:rPr lang="en-US" altLang="zh-CN" b="1" dirty="0"/>
              <a:t>2</a:t>
            </a:r>
            <a:r>
              <a:rPr lang="zh-CN" altLang="en-US" b="1" dirty="0"/>
              <a:t>）斜投影</a:t>
            </a:r>
            <a:br>
              <a:rPr lang="zh-CN" altLang="en-US" b="1" dirty="0"/>
            </a:br>
            <a:r>
              <a:rPr lang="zh-CN" altLang="en-US" b="1" dirty="0"/>
              <a:t/>
            </a:r>
            <a:br>
              <a:rPr lang="zh-CN" altLang="en-US" b="1" dirty="0"/>
            </a:br>
            <a:endParaRPr lang="zh-CN" altLang="zh-CN" dirty="0"/>
          </a:p>
        </p:txBody>
      </p:sp>
      <p:sp>
        <p:nvSpPr>
          <p:cNvPr id="66563" name="Rectangle 3"/>
          <p:cNvSpPr>
            <a:spLocks noGrp="1" noChangeArrowheads="1"/>
          </p:cNvSpPr>
          <p:nvPr>
            <p:ph type="body" sz="half" idx="1"/>
          </p:nvPr>
        </p:nvSpPr>
        <p:spPr>
          <a:xfrm>
            <a:off x="510495" y="1436914"/>
            <a:ext cx="8218487" cy="4169230"/>
          </a:xfrm>
        </p:spPr>
        <p:txBody>
          <a:bodyPr/>
          <a:lstStyle/>
          <a:p>
            <a:pPr>
              <a:buClr>
                <a:srgbClr val="FF9300"/>
              </a:buClr>
              <a:buFont typeface="Wingdings" panose="05000000000000000000" pitchFamily="2" charset="2"/>
              <a:buChar char="n"/>
            </a:pPr>
            <a:r>
              <a:rPr lang="zh-CN" altLang="en-US" dirty="0" smtClean="0"/>
              <a:t> 斜投影</a:t>
            </a:r>
            <a:r>
              <a:rPr lang="zh-CN" altLang="en-US" dirty="0"/>
              <a:t>图，即斜轴测图，是将三维物体向一个单一的观察平面作平行投影，但投影方向不垂直于观察平面所得到的平面图形。</a:t>
            </a:r>
          </a:p>
          <a:p>
            <a:pPr>
              <a:buClr>
                <a:srgbClr val="FF9300"/>
              </a:buClr>
              <a:buFont typeface="Wingdings" panose="05000000000000000000" pitchFamily="2" charset="2"/>
              <a:buChar char="n"/>
            </a:pPr>
            <a:r>
              <a:rPr lang="zh-CN" altLang="en-US" dirty="0" smtClean="0"/>
              <a:t> 常用</a:t>
            </a:r>
            <a:r>
              <a:rPr lang="zh-CN" altLang="en-US" dirty="0"/>
              <a:t>的斜轴测图有斜等测图和斜二测图。</a:t>
            </a:r>
          </a:p>
          <a:p>
            <a:pPr marL="0" indent="0">
              <a:buClr>
                <a:srgbClr val="FF9300"/>
              </a:buClr>
              <a:buNone/>
            </a:pPr>
            <a:r>
              <a:rPr kumimoji="1" lang="zh-CN" altLang="en-US" sz="2400" dirty="0"/>
              <a:t>　</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5514" y="3342844"/>
            <a:ext cx="4890086" cy="2867242"/>
          </a:xfrm>
          <a:prstGeom prst="rect">
            <a:avLst/>
          </a:prstGeom>
        </p:spPr>
      </p:pic>
    </p:spTree>
    <p:extLst>
      <p:ext uri="{BB962C8B-B14F-4D97-AF65-F5344CB8AC3E}">
        <p14:creationId xmlns:p14="http://schemas.microsoft.com/office/powerpoint/2010/main" val="29808947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8" name="Rectangle 8"/>
          <p:cNvSpPr>
            <a:spLocks noGrp="1" noChangeArrowheads="1"/>
          </p:cNvSpPr>
          <p:nvPr>
            <p:ph type="title"/>
          </p:nvPr>
        </p:nvSpPr>
        <p:spPr>
          <a:xfrm>
            <a:off x="914627" y="535214"/>
            <a:ext cx="6868660" cy="678996"/>
          </a:xfrm>
        </p:spPr>
        <p:txBody>
          <a:bodyPr/>
          <a:lstStyle/>
          <a:p>
            <a:r>
              <a:rPr lang="zh-CN" altLang="en-US" b="1" dirty="0"/>
              <a:t>（</a:t>
            </a:r>
            <a:r>
              <a:rPr lang="en-US" altLang="zh-CN" b="1" dirty="0"/>
              <a:t>2</a:t>
            </a:r>
            <a:r>
              <a:rPr lang="zh-CN" altLang="en-US" b="1" dirty="0"/>
              <a:t>）斜投影</a:t>
            </a:r>
            <a:br>
              <a:rPr lang="zh-CN" altLang="en-US" b="1" dirty="0"/>
            </a:br>
            <a:r>
              <a:rPr lang="zh-CN" altLang="en-US" b="1" dirty="0"/>
              <a:t/>
            </a:r>
            <a:br>
              <a:rPr lang="zh-CN" altLang="en-US" b="1" dirty="0"/>
            </a:br>
            <a:endParaRPr lang="zh-CN" altLang="zh-CN" dirty="0"/>
          </a:p>
        </p:txBody>
      </p:sp>
      <p:sp>
        <p:nvSpPr>
          <p:cNvPr id="66563" name="Rectangle 3"/>
          <p:cNvSpPr>
            <a:spLocks noGrp="1" noChangeArrowheads="1"/>
          </p:cNvSpPr>
          <p:nvPr>
            <p:ph type="body" sz="half" idx="1"/>
          </p:nvPr>
        </p:nvSpPr>
        <p:spPr>
          <a:xfrm>
            <a:off x="510495" y="1436914"/>
            <a:ext cx="8218487" cy="4169230"/>
          </a:xfrm>
        </p:spPr>
        <p:txBody>
          <a:bodyPr/>
          <a:lstStyle/>
          <a:p>
            <a:pPr>
              <a:buClr>
                <a:srgbClr val="FF9300"/>
              </a:buClr>
              <a:buFont typeface="Wingdings" panose="05000000000000000000" pitchFamily="2" charset="2"/>
              <a:buChar char="n"/>
            </a:pPr>
            <a:r>
              <a:rPr lang="zh-CN" altLang="en-US" dirty="0"/>
              <a:t>斜平行投影： </a:t>
            </a:r>
          </a:p>
        </p:txBody>
      </p:sp>
      <p:grpSp>
        <p:nvGrpSpPr>
          <p:cNvPr id="5" name="Group 4"/>
          <p:cNvGrpSpPr>
            <a:grpSpLocks/>
          </p:cNvGrpSpPr>
          <p:nvPr/>
        </p:nvGrpSpPr>
        <p:grpSpPr bwMode="auto">
          <a:xfrm>
            <a:off x="1197428" y="2326142"/>
            <a:ext cx="7531553" cy="3502706"/>
            <a:chOff x="1692" y="9864"/>
            <a:chExt cx="8094" cy="3678"/>
          </a:xfrm>
        </p:grpSpPr>
        <p:grpSp>
          <p:nvGrpSpPr>
            <p:cNvPr id="6" name="Group 5"/>
            <p:cNvGrpSpPr>
              <a:grpSpLocks/>
            </p:cNvGrpSpPr>
            <p:nvPr/>
          </p:nvGrpSpPr>
          <p:grpSpPr bwMode="auto">
            <a:xfrm>
              <a:off x="6012" y="9864"/>
              <a:ext cx="3774" cy="3123"/>
              <a:chOff x="6330" y="9957"/>
              <a:chExt cx="3774" cy="3123"/>
            </a:xfrm>
          </p:grpSpPr>
          <p:grpSp>
            <p:nvGrpSpPr>
              <p:cNvPr id="24" name="组合 27"/>
              <p:cNvGrpSpPr>
                <a:grpSpLocks/>
              </p:cNvGrpSpPr>
              <p:nvPr/>
            </p:nvGrpSpPr>
            <p:grpSpPr bwMode="auto">
              <a:xfrm>
                <a:off x="6540" y="9957"/>
                <a:ext cx="3030" cy="2745"/>
                <a:chOff x="6150" y="1560"/>
                <a:chExt cx="3030" cy="2745"/>
              </a:xfrm>
            </p:grpSpPr>
            <p:sp>
              <p:nvSpPr>
                <p:cNvPr id="32" name="AutoShape 10"/>
                <p:cNvSpPr>
                  <a:spLocks noChangeShapeType="1"/>
                </p:cNvSpPr>
                <p:nvPr/>
              </p:nvSpPr>
              <p:spPr bwMode="auto">
                <a:xfrm>
                  <a:off x="6705" y="4260"/>
                  <a:ext cx="2475" cy="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AutoShape 11"/>
                <p:cNvSpPr>
                  <a:spLocks noChangeShapeType="1"/>
                </p:cNvSpPr>
                <p:nvPr/>
              </p:nvSpPr>
              <p:spPr bwMode="auto">
                <a:xfrm flipV="1">
                  <a:off x="7545" y="2085"/>
                  <a:ext cx="0" cy="216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AutoShape 12"/>
                <p:cNvSpPr>
                  <a:spLocks noChangeShapeType="1"/>
                </p:cNvSpPr>
                <p:nvPr/>
              </p:nvSpPr>
              <p:spPr bwMode="auto">
                <a:xfrm>
                  <a:off x="6150" y="1560"/>
                  <a:ext cx="1395" cy="2745"/>
                </a:xfrm>
                <a:prstGeom prst="straightConnector1">
                  <a:avLst/>
                </a:prstGeom>
                <a:noFill/>
                <a:ln w="158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AutoShape 13"/>
                <p:cNvSpPr>
                  <a:spLocks noChangeShapeType="1"/>
                </p:cNvSpPr>
                <p:nvPr/>
              </p:nvSpPr>
              <p:spPr bwMode="auto">
                <a:xfrm>
                  <a:off x="7290" y="1560"/>
                  <a:ext cx="1425" cy="2745"/>
                </a:xfrm>
                <a:prstGeom prst="straightConnector1">
                  <a:avLst/>
                </a:prstGeom>
                <a:noFill/>
                <a:ln w="158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AutoShape 14"/>
                <p:cNvSpPr>
                  <a:spLocks noChangeShapeType="1"/>
                </p:cNvSpPr>
                <p:nvPr/>
              </p:nvSpPr>
              <p:spPr bwMode="auto">
                <a:xfrm flipV="1">
                  <a:off x="8880" y="3270"/>
                  <a:ext cx="0" cy="975"/>
                </a:xfrm>
                <a:prstGeom prst="straightConnector1">
                  <a:avLst/>
                </a:prstGeom>
                <a:noFill/>
                <a:ln w="158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 name="Freeform 15"/>
                <p:cNvSpPr>
                  <a:spLocks/>
                </p:cNvSpPr>
                <p:nvPr/>
              </p:nvSpPr>
              <p:spPr bwMode="auto">
                <a:xfrm>
                  <a:off x="8475" y="4080"/>
                  <a:ext cx="105" cy="180"/>
                </a:xfrm>
                <a:custGeom>
                  <a:avLst/>
                  <a:gdLst>
                    <a:gd name="T0" fmla="*/ 15 w 105"/>
                    <a:gd name="T1" fmla="*/ 180 h 180"/>
                    <a:gd name="T2" fmla="*/ 15 w 105"/>
                    <a:gd name="T3" fmla="*/ 45 h 180"/>
                    <a:gd name="T4" fmla="*/ 105 w 105"/>
                    <a:gd name="T5" fmla="*/ 0 h 180"/>
                    <a:gd name="T6" fmla="*/ 0 60000 65536"/>
                    <a:gd name="T7" fmla="*/ 0 60000 65536"/>
                    <a:gd name="T8" fmla="*/ 0 60000 65536"/>
                  </a:gdLst>
                  <a:ahLst/>
                  <a:cxnLst>
                    <a:cxn ang="T6">
                      <a:pos x="T0" y="T1"/>
                    </a:cxn>
                    <a:cxn ang="T7">
                      <a:pos x="T2" y="T3"/>
                    </a:cxn>
                    <a:cxn ang="T8">
                      <a:pos x="T4" y="T5"/>
                    </a:cxn>
                  </a:cxnLst>
                  <a:rect l="0" t="0" r="r" b="b"/>
                  <a:pathLst>
                    <a:path w="105" h="180">
                      <a:moveTo>
                        <a:pt x="15" y="180"/>
                      </a:moveTo>
                      <a:cubicBezTo>
                        <a:pt x="7" y="127"/>
                        <a:pt x="0" y="75"/>
                        <a:pt x="15" y="45"/>
                      </a:cubicBezTo>
                      <a:cubicBezTo>
                        <a:pt x="30" y="15"/>
                        <a:pt x="90" y="7"/>
                        <a:pt x="105" y="0"/>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5" name="文本框 60"/>
              <p:cNvSpPr txBox="1">
                <a:spLocks noChangeArrowheads="1"/>
              </p:cNvSpPr>
              <p:nvPr/>
            </p:nvSpPr>
            <p:spPr bwMode="auto">
              <a:xfrm>
                <a:off x="6765" y="10176"/>
                <a:ext cx="1164"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zh-CN" altLang="en-US" sz="1600" dirty="0">
                    <a:latin typeface="Times New Roman" panose="02020603050405020304" pitchFamily="18" charset="0"/>
                  </a:rPr>
                  <a:t>投影方向</a:t>
                </a:r>
                <a:endParaRPr lang="zh-CN" altLang="en-US" sz="1600" dirty="0"/>
              </a:p>
            </p:txBody>
          </p:sp>
          <p:sp>
            <p:nvSpPr>
              <p:cNvPr id="26" name="文本框 267"/>
              <p:cNvSpPr txBox="1">
                <a:spLocks noChangeArrowheads="1"/>
              </p:cNvSpPr>
              <p:nvPr/>
            </p:nvSpPr>
            <p:spPr bwMode="auto">
              <a:xfrm>
                <a:off x="7830" y="10107"/>
                <a:ext cx="390"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sz="1600">
                    <a:latin typeface="Times New Roman" panose="02020603050405020304" pitchFamily="18" charset="0"/>
                  </a:rPr>
                  <a:t>P</a:t>
                </a:r>
                <a:endParaRPr lang="en-US" altLang="zh-CN" sz="1600"/>
              </a:p>
            </p:txBody>
          </p:sp>
          <p:sp>
            <p:nvSpPr>
              <p:cNvPr id="27" name="文本框 268"/>
              <p:cNvSpPr txBox="1">
                <a:spLocks noChangeArrowheads="1"/>
              </p:cNvSpPr>
              <p:nvPr/>
            </p:nvSpPr>
            <p:spPr bwMode="auto">
              <a:xfrm>
                <a:off x="7755" y="12585"/>
                <a:ext cx="360" cy="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sz="1600">
                    <a:latin typeface="Times New Roman" panose="02020603050405020304" pitchFamily="18" charset="0"/>
                  </a:rPr>
                  <a:t>O</a:t>
                </a:r>
                <a:endParaRPr lang="en-US" altLang="zh-CN" sz="1600"/>
              </a:p>
            </p:txBody>
          </p:sp>
          <p:sp>
            <p:nvSpPr>
              <p:cNvPr id="28" name="文本框 269"/>
              <p:cNvSpPr txBox="1">
                <a:spLocks noChangeArrowheads="1"/>
              </p:cNvSpPr>
              <p:nvPr/>
            </p:nvSpPr>
            <p:spPr bwMode="auto">
              <a:xfrm>
                <a:off x="8892" y="12582"/>
                <a:ext cx="540" cy="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sz="1600">
                    <a:latin typeface="Times New Roman" panose="02020603050405020304" pitchFamily="18" charset="0"/>
                  </a:rPr>
                  <a:t>P'</a:t>
                </a:r>
                <a:endParaRPr lang="en-US" altLang="zh-CN" sz="1600"/>
              </a:p>
            </p:txBody>
          </p:sp>
          <p:sp>
            <p:nvSpPr>
              <p:cNvPr id="29" name="文本框 270"/>
              <p:cNvSpPr txBox="1">
                <a:spLocks noChangeArrowheads="1"/>
              </p:cNvSpPr>
              <p:nvPr/>
            </p:nvSpPr>
            <p:spPr bwMode="auto">
              <a:xfrm>
                <a:off x="9162" y="11961"/>
                <a:ext cx="942"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ctr"/>
                <a:r>
                  <a:rPr lang="zh-CN" altLang="en-US" sz="1600">
                    <a:latin typeface="Times New Roman" panose="02020603050405020304" pitchFamily="18" charset="0"/>
                  </a:rPr>
                  <a:t>投影平面法向</a:t>
                </a:r>
                <a:endParaRPr lang="zh-CN" altLang="en-US" sz="1600"/>
              </a:p>
            </p:txBody>
          </p:sp>
          <p:sp>
            <p:nvSpPr>
              <p:cNvPr id="30" name="文本框 271"/>
              <p:cNvSpPr txBox="1">
                <a:spLocks noChangeArrowheads="1"/>
              </p:cNvSpPr>
              <p:nvPr/>
            </p:nvSpPr>
            <p:spPr bwMode="auto">
              <a:xfrm>
                <a:off x="6330" y="12612"/>
                <a:ext cx="1365"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zh-CN" altLang="en-US" sz="1600">
                    <a:latin typeface="Times New Roman" panose="02020603050405020304" pitchFamily="18" charset="0"/>
                  </a:rPr>
                  <a:t>投影平面</a:t>
                </a:r>
                <a:endParaRPr lang="zh-CN" altLang="en-US" sz="1600"/>
              </a:p>
            </p:txBody>
          </p:sp>
          <p:sp>
            <p:nvSpPr>
              <p:cNvPr id="31" name="文本框 272"/>
              <p:cNvSpPr txBox="1">
                <a:spLocks noChangeArrowheads="1"/>
              </p:cNvSpPr>
              <p:nvPr/>
            </p:nvSpPr>
            <p:spPr bwMode="auto">
              <a:xfrm>
                <a:off x="8499" y="12297"/>
                <a:ext cx="390"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sz="1600">
                    <a:latin typeface="Calibri" panose="020F0502020204030204" pitchFamily="34" charset="0"/>
                  </a:rPr>
                  <a:t>∂</a:t>
                </a:r>
                <a:endParaRPr lang="en-US" altLang="zh-CN" sz="1600"/>
              </a:p>
            </p:txBody>
          </p:sp>
        </p:grpSp>
        <p:sp>
          <p:nvSpPr>
            <p:cNvPr id="7" name="文本框 273"/>
            <p:cNvSpPr txBox="1">
              <a:spLocks noChangeArrowheads="1"/>
            </p:cNvSpPr>
            <p:nvPr/>
          </p:nvSpPr>
          <p:spPr bwMode="auto">
            <a:xfrm>
              <a:off x="2805" y="13077"/>
              <a:ext cx="1665"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zh-CN" altLang="en-US" sz="1600">
                  <a:latin typeface="宋体" panose="02010600030101010101" pitchFamily="2" charset="-122"/>
                </a:rPr>
                <a:t>（</a:t>
              </a:r>
              <a:r>
                <a:rPr lang="en-US" altLang="zh-CN" sz="1600">
                  <a:latin typeface="宋体" panose="02010600030101010101" pitchFamily="2" charset="-122"/>
                </a:rPr>
                <a:t>a</a:t>
              </a:r>
              <a:r>
                <a:rPr lang="zh-CN" altLang="en-US" sz="1600">
                  <a:latin typeface="宋体" panose="02010600030101010101" pitchFamily="2" charset="-122"/>
                </a:rPr>
                <a:t>）斜等测</a:t>
              </a:r>
              <a:endParaRPr lang="zh-CN" altLang="en-US" sz="1600"/>
            </a:p>
          </p:txBody>
        </p:sp>
        <p:sp>
          <p:nvSpPr>
            <p:cNvPr id="8" name="文本框 274"/>
            <p:cNvSpPr txBox="1">
              <a:spLocks noChangeArrowheads="1"/>
            </p:cNvSpPr>
            <p:nvPr/>
          </p:nvSpPr>
          <p:spPr bwMode="auto">
            <a:xfrm>
              <a:off x="7272" y="13122"/>
              <a:ext cx="1515"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zh-CN" altLang="en-US" sz="1600">
                  <a:latin typeface="宋体" panose="02010600030101010101" pitchFamily="2" charset="-122"/>
                </a:rPr>
                <a:t>（</a:t>
              </a:r>
              <a:r>
                <a:rPr lang="en-US" altLang="zh-CN" sz="1600">
                  <a:latin typeface="宋体" panose="02010600030101010101" pitchFamily="2" charset="-122"/>
                </a:rPr>
                <a:t>b</a:t>
              </a:r>
              <a:r>
                <a:rPr lang="zh-CN" altLang="en-US" sz="1600">
                  <a:latin typeface="宋体" panose="02010600030101010101" pitchFamily="2" charset="-122"/>
                </a:rPr>
                <a:t>）斜二测</a:t>
              </a:r>
              <a:endParaRPr lang="zh-CN" altLang="en-US" sz="1600"/>
            </a:p>
          </p:txBody>
        </p:sp>
        <p:grpSp>
          <p:nvGrpSpPr>
            <p:cNvPr id="9" name="Group 22"/>
            <p:cNvGrpSpPr>
              <a:grpSpLocks/>
            </p:cNvGrpSpPr>
            <p:nvPr/>
          </p:nvGrpSpPr>
          <p:grpSpPr bwMode="auto">
            <a:xfrm>
              <a:off x="1692" y="10974"/>
              <a:ext cx="3849" cy="2010"/>
              <a:chOff x="1500" y="11022"/>
              <a:chExt cx="3849" cy="2010"/>
            </a:xfrm>
          </p:grpSpPr>
          <p:grpSp>
            <p:nvGrpSpPr>
              <p:cNvPr id="10" name="组合 20"/>
              <p:cNvGrpSpPr>
                <a:grpSpLocks/>
              </p:cNvGrpSpPr>
              <p:nvPr/>
            </p:nvGrpSpPr>
            <p:grpSpPr bwMode="auto">
              <a:xfrm>
                <a:off x="1560" y="11022"/>
                <a:ext cx="3225" cy="1605"/>
                <a:chOff x="1920" y="2655"/>
                <a:chExt cx="3225" cy="1605"/>
              </a:xfrm>
            </p:grpSpPr>
            <p:sp>
              <p:nvSpPr>
                <p:cNvPr id="18" name="AutoShape 3"/>
                <p:cNvSpPr>
                  <a:spLocks noChangeShapeType="1"/>
                </p:cNvSpPr>
                <p:nvPr/>
              </p:nvSpPr>
              <p:spPr bwMode="auto">
                <a:xfrm flipV="1">
                  <a:off x="2655" y="4245"/>
                  <a:ext cx="2490" cy="15"/>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AutoShape 4"/>
                <p:cNvSpPr>
                  <a:spLocks noChangeShapeType="1"/>
                </p:cNvSpPr>
                <p:nvPr/>
              </p:nvSpPr>
              <p:spPr bwMode="auto">
                <a:xfrm flipV="1">
                  <a:off x="3510" y="3180"/>
                  <a:ext cx="15" cy="108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AutoShape 5"/>
                <p:cNvSpPr>
                  <a:spLocks noChangeShapeType="1"/>
                </p:cNvSpPr>
                <p:nvPr/>
              </p:nvSpPr>
              <p:spPr bwMode="auto">
                <a:xfrm>
                  <a:off x="1920" y="2655"/>
                  <a:ext cx="1605" cy="1590"/>
                </a:xfrm>
                <a:prstGeom prst="straightConnector1">
                  <a:avLst/>
                </a:prstGeom>
                <a:noFill/>
                <a:ln w="158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AutoShape 6"/>
                <p:cNvSpPr>
                  <a:spLocks noChangeShapeType="1"/>
                </p:cNvSpPr>
                <p:nvPr/>
              </p:nvSpPr>
              <p:spPr bwMode="auto">
                <a:xfrm>
                  <a:off x="2985" y="2655"/>
                  <a:ext cx="1605" cy="1590"/>
                </a:xfrm>
                <a:prstGeom prst="straightConnector1">
                  <a:avLst/>
                </a:prstGeom>
                <a:noFill/>
                <a:ln w="158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AutoShape 7"/>
                <p:cNvSpPr>
                  <a:spLocks noChangeShapeType="1"/>
                </p:cNvSpPr>
                <p:nvPr/>
              </p:nvSpPr>
              <p:spPr bwMode="auto">
                <a:xfrm flipH="1" flipV="1">
                  <a:off x="4845" y="3270"/>
                  <a:ext cx="30" cy="975"/>
                </a:xfrm>
                <a:prstGeom prst="straightConnector1">
                  <a:avLst/>
                </a:prstGeom>
                <a:noFill/>
                <a:ln w="158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Freeform 8"/>
                <p:cNvSpPr>
                  <a:spLocks/>
                </p:cNvSpPr>
                <p:nvPr/>
              </p:nvSpPr>
              <p:spPr bwMode="auto">
                <a:xfrm>
                  <a:off x="4355" y="4080"/>
                  <a:ext cx="10" cy="165"/>
                </a:xfrm>
                <a:custGeom>
                  <a:avLst/>
                  <a:gdLst>
                    <a:gd name="T0" fmla="*/ 10 w 10"/>
                    <a:gd name="T1" fmla="*/ 165 h 165"/>
                    <a:gd name="T2" fmla="*/ 10 w 10"/>
                    <a:gd name="T3" fmla="*/ 0 h 165"/>
                    <a:gd name="T4" fmla="*/ 0 60000 65536"/>
                    <a:gd name="T5" fmla="*/ 0 60000 65536"/>
                  </a:gdLst>
                  <a:ahLst/>
                  <a:cxnLst>
                    <a:cxn ang="T4">
                      <a:pos x="T0" y="T1"/>
                    </a:cxn>
                    <a:cxn ang="T5">
                      <a:pos x="T2" y="T3"/>
                    </a:cxn>
                  </a:cxnLst>
                  <a:rect l="0" t="0" r="r" b="b"/>
                  <a:pathLst>
                    <a:path w="10" h="165">
                      <a:moveTo>
                        <a:pt x="10" y="165"/>
                      </a:moveTo>
                      <a:cubicBezTo>
                        <a:pt x="5" y="96"/>
                        <a:pt x="0" y="28"/>
                        <a:pt x="1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1" name="文本框 55"/>
              <p:cNvSpPr txBox="1">
                <a:spLocks noChangeArrowheads="1"/>
              </p:cNvSpPr>
              <p:nvPr/>
            </p:nvSpPr>
            <p:spPr bwMode="auto">
              <a:xfrm>
                <a:off x="1874" y="11187"/>
                <a:ext cx="1198"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zh-CN" altLang="en-US" sz="1600" dirty="0">
                    <a:latin typeface="Times New Roman" panose="02020603050405020304" pitchFamily="18" charset="0"/>
                  </a:rPr>
                  <a:t>投影方向</a:t>
                </a:r>
                <a:endParaRPr lang="zh-CN" altLang="en-US" sz="1600" dirty="0"/>
              </a:p>
            </p:txBody>
          </p:sp>
          <p:sp>
            <p:nvSpPr>
              <p:cNvPr id="12" name="文本框 56"/>
              <p:cNvSpPr txBox="1">
                <a:spLocks noChangeArrowheads="1"/>
              </p:cNvSpPr>
              <p:nvPr/>
            </p:nvSpPr>
            <p:spPr bwMode="auto">
              <a:xfrm>
                <a:off x="1500" y="12612"/>
                <a:ext cx="1365"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zh-CN" altLang="en-US" sz="1600">
                    <a:latin typeface="Times New Roman" panose="02020603050405020304" pitchFamily="18" charset="0"/>
                  </a:rPr>
                  <a:t>投影平面</a:t>
                </a:r>
                <a:endParaRPr lang="zh-CN" altLang="en-US" sz="1600"/>
              </a:p>
            </p:txBody>
          </p:sp>
          <p:sp>
            <p:nvSpPr>
              <p:cNvPr id="13" name="文本框 57"/>
              <p:cNvSpPr txBox="1">
                <a:spLocks noChangeArrowheads="1"/>
              </p:cNvSpPr>
              <p:nvPr/>
            </p:nvSpPr>
            <p:spPr bwMode="auto">
              <a:xfrm>
                <a:off x="4392" y="11922"/>
                <a:ext cx="957"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ctr"/>
                <a:r>
                  <a:rPr lang="zh-CN" altLang="en-US" sz="1600">
                    <a:latin typeface="Times New Roman" panose="02020603050405020304" pitchFamily="18" charset="0"/>
                  </a:rPr>
                  <a:t>投影平面法向</a:t>
                </a:r>
                <a:endParaRPr lang="zh-CN" altLang="en-US" sz="1600"/>
              </a:p>
            </p:txBody>
          </p:sp>
          <p:sp>
            <p:nvSpPr>
              <p:cNvPr id="14" name="文本框 58"/>
              <p:cNvSpPr txBox="1">
                <a:spLocks noChangeArrowheads="1"/>
              </p:cNvSpPr>
              <p:nvPr/>
            </p:nvSpPr>
            <p:spPr bwMode="auto">
              <a:xfrm>
                <a:off x="3135" y="11382"/>
                <a:ext cx="390"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sz="1600" dirty="0">
                    <a:latin typeface="Times New Roman" panose="02020603050405020304" pitchFamily="18" charset="0"/>
                  </a:rPr>
                  <a:t>P</a:t>
                </a:r>
                <a:endParaRPr lang="en-US" altLang="zh-CN" sz="1600" dirty="0"/>
              </a:p>
            </p:txBody>
          </p:sp>
          <p:sp>
            <p:nvSpPr>
              <p:cNvPr id="15" name="文本框 61"/>
              <p:cNvSpPr txBox="1">
                <a:spLocks noChangeArrowheads="1"/>
              </p:cNvSpPr>
              <p:nvPr/>
            </p:nvSpPr>
            <p:spPr bwMode="auto">
              <a:xfrm>
                <a:off x="2952" y="12534"/>
                <a:ext cx="390"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sz="1600">
                    <a:latin typeface="Times New Roman" panose="02020603050405020304" pitchFamily="18" charset="0"/>
                  </a:rPr>
                  <a:t>O</a:t>
                </a:r>
                <a:endParaRPr lang="en-US" altLang="zh-CN" sz="1600"/>
              </a:p>
            </p:txBody>
          </p:sp>
          <p:sp>
            <p:nvSpPr>
              <p:cNvPr id="16" name="文本框 62"/>
              <p:cNvSpPr txBox="1">
                <a:spLocks noChangeArrowheads="1"/>
              </p:cNvSpPr>
              <p:nvPr/>
            </p:nvSpPr>
            <p:spPr bwMode="auto">
              <a:xfrm>
                <a:off x="3720" y="12312"/>
                <a:ext cx="390"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sz="1600">
                    <a:latin typeface="Calibri" panose="020F0502020204030204" pitchFamily="34" charset="0"/>
                  </a:rPr>
                  <a:t>∂</a:t>
                </a:r>
                <a:endParaRPr lang="en-US" altLang="zh-CN" sz="1600"/>
              </a:p>
            </p:txBody>
          </p:sp>
          <p:sp>
            <p:nvSpPr>
              <p:cNvPr id="17" name="文本框 276"/>
              <p:cNvSpPr txBox="1">
                <a:spLocks noChangeArrowheads="1"/>
              </p:cNvSpPr>
              <p:nvPr/>
            </p:nvSpPr>
            <p:spPr bwMode="auto">
              <a:xfrm>
                <a:off x="3960" y="12561"/>
                <a:ext cx="540"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lang="en-US" altLang="zh-CN" sz="1600">
                    <a:latin typeface="Times New Roman" panose="02020603050405020304" pitchFamily="18" charset="0"/>
                  </a:rPr>
                  <a:t>P'</a:t>
                </a:r>
                <a:endParaRPr lang="en-US" altLang="zh-CN" sz="1600"/>
              </a:p>
            </p:txBody>
          </p:sp>
        </p:grpSp>
      </p:grpSp>
    </p:spTree>
    <p:extLst>
      <p:ext uri="{BB962C8B-B14F-4D97-AF65-F5344CB8AC3E}">
        <p14:creationId xmlns:p14="http://schemas.microsoft.com/office/powerpoint/2010/main" val="18162522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Object 8"/>
          <p:cNvGraphicFramePr>
            <a:graphicFrameLocks noGrp="1" noChangeAspect="1"/>
          </p:cNvGraphicFramePr>
          <p:nvPr>
            <p:ph sz="half" idx="1"/>
          </p:nvPr>
        </p:nvGraphicFramePr>
        <p:xfrm>
          <a:off x="4932363" y="4076700"/>
          <a:ext cx="3240087" cy="1962150"/>
        </p:xfrm>
        <a:graphic>
          <a:graphicData uri="http://schemas.openxmlformats.org/presentationml/2006/ole">
            <mc:AlternateContent xmlns:mc="http://schemas.openxmlformats.org/markup-compatibility/2006">
              <mc:Choice xmlns:v="urn:schemas-microsoft-com:vml" Requires="v">
                <p:oleObj spid="_x0000_s52247" name="公式" r:id="rId3" imgW="1384200" imgH="838080" progId="Equation.3">
                  <p:embed/>
                </p:oleObj>
              </mc:Choice>
              <mc:Fallback>
                <p:oleObj name="公式" r:id="rId3" imgW="1384200" imgH="8380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4076700"/>
                        <a:ext cx="3240087" cy="1962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9" name="Group 13"/>
          <p:cNvGrpSpPr>
            <a:grpSpLocks/>
          </p:cNvGrpSpPr>
          <p:nvPr/>
        </p:nvGrpSpPr>
        <p:grpSpPr bwMode="auto">
          <a:xfrm>
            <a:off x="827088" y="439284"/>
            <a:ext cx="8316912" cy="3814762"/>
            <a:chOff x="2088" y="1451"/>
            <a:chExt cx="7727" cy="3721"/>
          </a:xfrm>
        </p:grpSpPr>
        <p:grpSp>
          <p:nvGrpSpPr>
            <p:cNvPr id="40" name="Group 14"/>
            <p:cNvGrpSpPr>
              <a:grpSpLocks/>
            </p:cNvGrpSpPr>
            <p:nvPr/>
          </p:nvGrpSpPr>
          <p:grpSpPr bwMode="auto">
            <a:xfrm>
              <a:off x="2088" y="1451"/>
              <a:ext cx="7727" cy="3721"/>
              <a:chOff x="2157" y="11713"/>
              <a:chExt cx="7920" cy="4009"/>
            </a:xfrm>
          </p:grpSpPr>
          <p:grpSp>
            <p:nvGrpSpPr>
              <p:cNvPr id="42" name="Group 15"/>
              <p:cNvGrpSpPr>
                <a:grpSpLocks/>
              </p:cNvGrpSpPr>
              <p:nvPr/>
            </p:nvGrpSpPr>
            <p:grpSpPr bwMode="auto">
              <a:xfrm>
                <a:off x="7197" y="12204"/>
                <a:ext cx="2700" cy="1248"/>
                <a:chOff x="6120" y="6588"/>
                <a:chExt cx="2700" cy="1248"/>
              </a:xfrm>
            </p:grpSpPr>
            <p:sp>
              <p:nvSpPr>
                <p:cNvPr id="67" name="Line 16"/>
                <p:cNvSpPr>
                  <a:spLocks noChangeShapeType="1"/>
                </p:cNvSpPr>
                <p:nvPr/>
              </p:nvSpPr>
              <p:spPr bwMode="auto">
                <a:xfrm flipV="1">
                  <a:off x="7380" y="6588"/>
                  <a:ext cx="0" cy="124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 name="Line 17"/>
                <p:cNvSpPr>
                  <a:spLocks noChangeShapeType="1"/>
                </p:cNvSpPr>
                <p:nvPr/>
              </p:nvSpPr>
              <p:spPr bwMode="auto">
                <a:xfrm flipV="1">
                  <a:off x="7380" y="7524"/>
                  <a:ext cx="144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9" name="Line 18"/>
                <p:cNvSpPr>
                  <a:spLocks noChangeShapeType="1"/>
                </p:cNvSpPr>
                <p:nvPr/>
              </p:nvSpPr>
              <p:spPr bwMode="auto">
                <a:xfrm flipH="1" flipV="1">
                  <a:off x="6120" y="7524"/>
                  <a:ext cx="126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3" name="Group 19"/>
              <p:cNvGrpSpPr>
                <a:grpSpLocks/>
              </p:cNvGrpSpPr>
              <p:nvPr/>
            </p:nvGrpSpPr>
            <p:grpSpPr bwMode="auto">
              <a:xfrm>
                <a:off x="2157" y="11713"/>
                <a:ext cx="7920" cy="4009"/>
                <a:chOff x="2157" y="11713"/>
                <a:chExt cx="7920" cy="4009"/>
              </a:xfrm>
            </p:grpSpPr>
            <p:sp>
              <p:nvSpPr>
                <p:cNvPr id="44" name="Freeform 20"/>
                <p:cNvSpPr>
                  <a:spLocks/>
                </p:cNvSpPr>
                <p:nvPr/>
              </p:nvSpPr>
              <p:spPr bwMode="auto">
                <a:xfrm>
                  <a:off x="3800" y="13033"/>
                  <a:ext cx="360" cy="247"/>
                </a:xfrm>
                <a:custGeom>
                  <a:avLst/>
                  <a:gdLst>
                    <a:gd name="T0" fmla="*/ 0 w 240"/>
                    <a:gd name="T1" fmla="*/ 30 h 91"/>
                    <a:gd name="T2" fmla="*/ 240 w 240"/>
                    <a:gd name="T3" fmla="*/ 0 h 91"/>
                  </a:gdLst>
                  <a:ahLst/>
                  <a:cxnLst>
                    <a:cxn ang="0">
                      <a:pos x="T0" y="T1"/>
                    </a:cxn>
                    <a:cxn ang="0">
                      <a:pos x="T2" y="T3"/>
                    </a:cxn>
                  </a:cxnLst>
                  <a:rect l="0" t="0" r="r" b="b"/>
                  <a:pathLst>
                    <a:path w="240" h="91">
                      <a:moveTo>
                        <a:pt x="0" y="30"/>
                      </a:moveTo>
                      <a:cubicBezTo>
                        <a:pt x="76" y="45"/>
                        <a:pt x="195" y="91"/>
                        <a:pt x="240" y="0"/>
                      </a:cubicBezTo>
                    </a:path>
                  </a:pathLst>
                </a:custGeom>
                <a:noFill/>
                <a:ln w="952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5" name="Freeform 21"/>
                <p:cNvSpPr>
                  <a:spLocks/>
                </p:cNvSpPr>
                <p:nvPr/>
              </p:nvSpPr>
              <p:spPr bwMode="auto">
                <a:xfrm>
                  <a:off x="3240" y="11736"/>
                  <a:ext cx="3240" cy="3744"/>
                </a:xfrm>
                <a:custGeom>
                  <a:avLst/>
                  <a:gdLst>
                    <a:gd name="T0" fmla="*/ 0 w 3240"/>
                    <a:gd name="T1" fmla="*/ 0 h 3744"/>
                    <a:gd name="T2" fmla="*/ 3240 w 3240"/>
                    <a:gd name="T3" fmla="*/ 624 h 3744"/>
                    <a:gd name="T4" fmla="*/ 3240 w 3240"/>
                    <a:gd name="T5" fmla="*/ 3744 h 3744"/>
                    <a:gd name="T6" fmla="*/ 0 w 3240"/>
                    <a:gd name="T7" fmla="*/ 3120 h 3744"/>
                    <a:gd name="T8" fmla="*/ 0 w 3240"/>
                    <a:gd name="T9" fmla="*/ 0 h 3744"/>
                  </a:gdLst>
                  <a:ahLst/>
                  <a:cxnLst>
                    <a:cxn ang="0">
                      <a:pos x="T0" y="T1"/>
                    </a:cxn>
                    <a:cxn ang="0">
                      <a:pos x="T2" y="T3"/>
                    </a:cxn>
                    <a:cxn ang="0">
                      <a:pos x="T4" y="T5"/>
                    </a:cxn>
                    <a:cxn ang="0">
                      <a:pos x="T6" y="T7"/>
                    </a:cxn>
                    <a:cxn ang="0">
                      <a:pos x="T8" y="T9"/>
                    </a:cxn>
                  </a:cxnLst>
                  <a:rect l="0" t="0" r="r" b="b"/>
                  <a:pathLst>
                    <a:path w="3240" h="3744">
                      <a:moveTo>
                        <a:pt x="0" y="0"/>
                      </a:moveTo>
                      <a:lnTo>
                        <a:pt x="3240" y="624"/>
                      </a:lnTo>
                      <a:lnTo>
                        <a:pt x="3240" y="3744"/>
                      </a:lnTo>
                      <a:lnTo>
                        <a:pt x="0" y="3120"/>
                      </a:lnTo>
                      <a:lnTo>
                        <a:pt x="0" y="0"/>
                      </a:lnTo>
                      <a:close/>
                    </a:path>
                  </a:pathLst>
                </a:custGeom>
                <a:solidFill>
                  <a:srgbClr val="969696"/>
                </a:solidFill>
                <a:ln w="9525"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 name="Line 22"/>
                <p:cNvSpPr>
                  <a:spLocks noChangeShapeType="1"/>
                </p:cNvSpPr>
                <p:nvPr/>
              </p:nvSpPr>
              <p:spPr bwMode="auto">
                <a:xfrm flipV="1">
                  <a:off x="2700" y="12807"/>
                  <a:ext cx="1260" cy="2517"/>
                </a:xfrm>
                <a:prstGeom prst="line">
                  <a:avLst/>
                </a:prstGeom>
                <a:noFill/>
                <a:ln w="9525">
                  <a:solidFill>
                    <a:srgbClr val="000000"/>
                  </a:solidFill>
                  <a:prstDash val="dash"/>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 name="Line 23"/>
                <p:cNvSpPr>
                  <a:spLocks noChangeShapeType="1"/>
                </p:cNvSpPr>
                <p:nvPr/>
              </p:nvSpPr>
              <p:spPr bwMode="auto">
                <a:xfrm>
                  <a:off x="3960" y="12828"/>
                  <a:ext cx="1620" cy="1716"/>
                </a:xfrm>
                <a:prstGeom prst="line">
                  <a:avLst/>
                </a:prstGeom>
                <a:noFill/>
                <a:ln w="19050">
                  <a:solidFill>
                    <a:srgbClr val="000000"/>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 name="Line 24"/>
                <p:cNvSpPr>
                  <a:spLocks noChangeShapeType="1"/>
                </p:cNvSpPr>
                <p:nvPr/>
              </p:nvSpPr>
              <p:spPr bwMode="auto">
                <a:xfrm flipV="1">
                  <a:off x="2700" y="14544"/>
                  <a:ext cx="2880" cy="780"/>
                </a:xfrm>
                <a:prstGeom prst="line">
                  <a:avLst/>
                </a:prstGeom>
                <a:noFill/>
                <a:ln w="9525">
                  <a:solidFill>
                    <a:srgbClr val="000000"/>
                  </a:solidFill>
                  <a:prstDash val="dash"/>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49" name="Group 25"/>
                <p:cNvGrpSpPr>
                  <a:grpSpLocks/>
                </p:cNvGrpSpPr>
                <p:nvPr/>
              </p:nvGrpSpPr>
              <p:grpSpPr bwMode="auto">
                <a:xfrm>
                  <a:off x="5200" y="14350"/>
                  <a:ext cx="191" cy="234"/>
                  <a:chOff x="5140" y="14380"/>
                  <a:chExt cx="191" cy="234"/>
                </a:xfrm>
              </p:grpSpPr>
              <p:sp>
                <p:nvSpPr>
                  <p:cNvPr id="65" name="Line 26"/>
                  <p:cNvSpPr>
                    <a:spLocks noChangeShapeType="1"/>
                  </p:cNvSpPr>
                  <p:nvPr/>
                </p:nvSpPr>
                <p:spPr bwMode="auto">
                  <a:xfrm flipH="1" flipV="1">
                    <a:off x="5140" y="14437"/>
                    <a:ext cx="180" cy="17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 name="Line 27"/>
                  <p:cNvSpPr>
                    <a:spLocks noChangeAspect="1" noChangeShapeType="1"/>
                  </p:cNvSpPr>
                  <p:nvPr/>
                </p:nvSpPr>
                <p:spPr bwMode="auto">
                  <a:xfrm rot="60000" flipH="1">
                    <a:off x="5140" y="14380"/>
                    <a:ext cx="191" cy="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0" name="Line 28"/>
                <p:cNvSpPr>
                  <a:spLocks noChangeShapeType="1"/>
                </p:cNvSpPr>
                <p:nvPr/>
              </p:nvSpPr>
              <p:spPr bwMode="auto">
                <a:xfrm>
                  <a:off x="3960" y="14076"/>
                  <a:ext cx="1080" cy="31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51" name="Group 29"/>
                <p:cNvGrpSpPr>
                  <a:grpSpLocks/>
                </p:cNvGrpSpPr>
                <p:nvPr/>
              </p:nvGrpSpPr>
              <p:grpSpPr bwMode="auto">
                <a:xfrm>
                  <a:off x="2157" y="11713"/>
                  <a:ext cx="7920" cy="4009"/>
                  <a:chOff x="2157" y="11713"/>
                  <a:chExt cx="7920" cy="4009"/>
                </a:xfrm>
              </p:grpSpPr>
              <p:grpSp>
                <p:nvGrpSpPr>
                  <p:cNvPr id="53" name="Group 30"/>
                  <p:cNvGrpSpPr>
                    <a:grpSpLocks/>
                  </p:cNvGrpSpPr>
                  <p:nvPr/>
                </p:nvGrpSpPr>
                <p:grpSpPr bwMode="auto">
                  <a:xfrm>
                    <a:off x="6887" y="12048"/>
                    <a:ext cx="3190" cy="1464"/>
                    <a:chOff x="6890" y="12048"/>
                    <a:chExt cx="3190" cy="1464"/>
                  </a:xfrm>
                </p:grpSpPr>
                <p:sp>
                  <p:nvSpPr>
                    <p:cNvPr id="62" name="Text Box 31"/>
                    <p:cNvSpPr txBox="1">
                      <a:spLocks noChangeArrowheads="1"/>
                    </p:cNvSpPr>
                    <p:nvPr/>
                  </p:nvSpPr>
                  <p:spPr bwMode="auto">
                    <a:xfrm>
                      <a:off x="9360" y="12742"/>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p>
                      <a:pPr algn="just"/>
                      <a:r>
                        <a:rPr lang="en-US" altLang="zh-CN" sz="1600">
                          <a:latin typeface="Times New Roman" panose="02020603050405020304" pitchFamily="18" charset="0"/>
                        </a:rPr>
                        <a:t>z</a:t>
                      </a:r>
                      <a:r>
                        <a:rPr lang="en-US" altLang="zh-CN" sz="1600" baseline="-25000">
                          <a:latin typeface="Times New Roman" panose="02020603050405020304" pitchFamily="18" charset="0"/>
                        </a:rPr>
                        <a:t>view</a:t>
                      </a:r>
                      <a:endParaRPr lang="en-US" altLang="zh-CN" sz="1600"/>
                    </a:p>
                  </p:txBody>
                </p:sp>
                <p:sp>
                  <p:nvSpPr>
                    <p:cNvPr id="63" name="Text Box 32"/>
                    <p:cNvSpPr txBox="1">
                      <a:spLocks noChangeArrowheads="1"/>
                    </p:cNvSpPr>
                    <p:nvPr/>
                  </p:nvSpPr>
                  <p:spPr bwMode="auto">
                    <a:xfrm>
                      <a:off x="6890" y="13044"/>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p>
                      <a:pPr algn="just"/>
                      <a:r>
                        <a:rPr lang="en-US" altLang="zh-CN" sz="1600">
                          <a:latin typeface="Times New Roman" panose="02020603050405020304" pitchFamily="18" charset="0"/>
                        </a:rPr>
                        <a:t>x</a:t>
                      </a:r>
                      <a:r>
                        <a:rPr lang="en-US" altLang="zh-CN" sz="1600" baseline="-25000">
                          <a:latin typeface="Times New Roman" panose="02020603050405020304" pitchFamily="18" charset="0"/>
                        </a:rPr>
                        <a:t>view</a:t>
                      </a:r>
                      <a:endParaRPr lang="en-US" altLang="zh-CN" sz="1600"/>
                    </a:p>
                  </p:txBody>
                </p:sp>
                <p:sp>
                  <p:nvSpPr>
                    <p:cNvPr id="64" name="Text Box 33"/>
                    <p:cNvSpPr txBox="1">
                      <a:spLocks noChangeArrowheads="1"/>
                    </p:cNvSpPr>
                    <p:nvPr/>
                  </p:nvSpPr>
                  <p:spPr bwMode="auto">
                    <a:xfrm>
                      <a:off x="7870" y="12048"/>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p>
                      <a:pPr algn="just"/>
                      <a:r>
                        <a:rPr lang="en-US" altLang="zh-CN" sz="1600">
                          <a:latin typeface="Times New Roman" panose="02020603050405020304" pitchFamily="18" charset="0"/>
                        </a:rPr>
                        <a:t>y</a:t>
                      </a:r>
                      <a:r>
                        <a:rPr lang="en-US" altLang="zh-CN" sz="1600" baseline="-25000">
                          <a:latin typeface="Times New Roman" panose="02020603050405020304" pitchFamily="18" charset="0"/>
                        </a:rPr>
                        <a:t>view</a:t>
                      </a:r>
                      <a:endParaRPr lang="en-US" altLang="zh-CN" sz="1600"/>
                    </a:p>
                  </p:txBody>
                </p:sp>
              </p:grpSp>
              <p:grpSp>
                <p:nvGrpSpPr>
                  <p:cNvPr id="54" name="Group 34"/>
                  <p:cNvGrpSpPr>
                    <a:grpSpLocks/>
                  </p:cNvGrpSpPr>
                  <p:nvPr/>
                </p:nvGrpSpPr>
                <p:grpSpPr bwMode="auto">
                  <a:xfrm>
                    <a:off x="2157" y="11713"/>
                    <a:ext cx="4080" cy="4009"/>
                    <a:chOff x="2157" y="11713"/>
                    <a:chExt cx="4080" cy="4009"/>
                  </a:xfrm>
                </p:grpSpPr>
                <p:sp>
                  <p:nvSpPr>
                    <p:cNvPr id="55" name="Text Box 35"/>
                    <p:cNvSpPr txBox="1">
                      <a:spLocks noChangeArrowheads="1"/>
                    </p:cNvSpPr>
                    <p:nvPr/>
                  </p:nvSpPr>
                  <p:spPr bwMode="auto">
                    <a:xfrm>
                      <a:off x="2277" y="11713"/>
                      <a:ext cx="108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p>
                      <a:pPr algn="just"/>
                      <a:r>
                        <a:rPr lang="zh-CN" altLang="en-US" sz="1600" b="1" dirty="0">
                          <a:latin typeface="Times New Roman" panose="02020603050405020304" pitchFamily="18" charset="0"/>
                        </a:rPr>
                        <a:t>观察平面</a:t>
                      </a:r>
                      <a:endParaRPr lang="zh-CN" altLang="en-US" sz="1600" b="1" dirty="0"/>
                    </a:p>
                  </p:txBody>
                </p:sp>
                <p:sp>
                  <p:nvSpPr>
                    <p:cNvPr id="56" name="Text Box 36"/>
                    <p:cNvSpPr txBox="1">
                      <a:spLocks noChangeArrowheads="1"/>
                    </p:cNvSpPr>
                    <p:nvPr/>
                  </p:nvSpPr>
                  <p:spPr bwMode="auto">
                    <a:xfrm>
                      <a:off x="2157" y="15254"/>
                      <a:ext cx="108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p>
                      <a:pPr algn="just"/>
                      <a:r>
                        <a:rPr lang="en-US" altLang="zh-CN" sz="1600">
                          <a:latin typeface="宋体" panose="02010600030101010101" pitchFamily="2" charset="-122"/>
                        </a:rPr>
                        <a:t>(x</a:t>
                      </a:r>
                      <a:r>
                        <a:rPr lang="zh-CN" altLang="en-US" sz="1600">
                          <a:latin typeface="宋体" panose="02010600030101010101" pitchFamily="2" charset="-122"/>
                        </a:rPr>
                        <a:t>，</a:t>
                      </a:r>
                      <a:r>
                        <a:rPr lang="en-US" altLang="zh-CN" sz="1600">
                          <a:latin typeface="宋体" panose="02010600030101010101" pitchFamily="2" charset="-122"/>
                        </a:rPr>
                        <a:t>y</a:t>
                      </a:r>
                      <a:r>
                        <a:rPr lang="zh-CN" altLang="en-US" sz="1600">
                          <a:latin typeface="宋体" panose="02010600030101010101" pitchFamily="2" charset="-122"/>
                        </a:rPr>
                        <a:t>，</a:t>
                      </a:r>
                      <a:r>
                        <a:rPr lang="en-US" altLang="zh-CN" sz="1600">
                          <a:latin typeface="宋体" panose="02010600030101010101" pitchFamily="2" charset="-122"/>
                        </a:rPr>
                        <a:t>z)</a:t>
                      </a:r>
                      <a:endParaRPr lang="en-US" altLang="zh-CN" sz="1600"/>
                    </a:p>
                  </p:txBody>
                </p:sp>
                <p:sp>
                  <p:nvSpPr>
                    <p:cNvPr id="57" name="Text Box 37"/>
                    <p:cNvSpPr txBox="1">
                      <a:spLocks noChangeArrowheads="1"/>
                    </p:cNvSpPr>
                    <p:nvPr/>
                  </p:nvSpPr>
                  <p:spPr bwMode="auto">
                    <a:xfrm>
                      <a:off x="3357" y="12350"/>
                      <a:ext cx="1260" cy="468"/>
                    </a:xfrm>
                    <a:prstGeom prst="rect">
                      <a:avLst/>
                    </a:prstGeom>
                    <a:noFill/>
                    <a:ln>
                      <a:noFill/>
                    </a:ln>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FFCC00"/>
                          </a:solidFill>
                          <a:miter lim="800000"/>
                          <a:headEnd/>
                          <a:tailEnd/>
                        </a14:hiddenLine>
                      </a:ext>
                    </a:extLst>
                  </p:spPr>
                  <p:txBody>
                    <a:bodyPr/>
                    <a:lstStyle/>
                    <a:p>
                      <a:pPr algn="just"/>
                      <a:r>
                        <a:rPr lang="en-US" altLang="zh-CN" sz="1600">
                          <a:latin typeface="Times New Roman" panose="02020603050405020304" pitchFamily="18" charset="0"/>
                        </a:rPr>
                        <a:t>(x</a:t>
                      </a:r>
                      <a:r>
                        <a:rPr lang="en-US" altLang="zh-CN" sz="1600" baseline="-25000">
                          <a:latin typeface="Times New Roman" panose="02020603050405020304" pitchFamily="18" charset="0"/>
                        </a:rPr>
                        <a:t>p</a:t>
                      </a:r>
                      <a:r>
                        <a:rPr lang="zh-CN" altLang="en-US" sz="1600">
                          <a:latin typeface="Times New Roman" panose="02020603050405020304" pitchFamily="18" charset="0"/>
                        </a:rPr>
                        <a:t>，</a:t>
                      </a:r>
                      <a:r>
                        <a:rPr lang="en-US" altLang="zh-CN" sz="1600">
                          <a:latin typeface="Times New Roman" panose="02020603050405020304" pitchFamily="18" charset="0"/>
                        </a:rPr>
                        <a:t>y</a:t>
                      </a:r>
                      <a:r>
                        <a:rPr lang="en-US" altLang="zh-CN" sz="1600" baseline="-25000">
                          <a:latin typeface="Times New Roman" panose="02020603050405020304" pitchFamily="18" charset="0"/>
                        </a:rPr>
                        <a:t>p</a:t>
                      </a:r>
                      <a:r>
                        <a:rPr lang="zh-CN" altLang="en-US" sz="1600">
                          <a:latin typeface="Times New Roman" panose="02020603050405020304" pitchFamily="18" charset="0"/>
                        </a:rPr>
                        <a:t>，</a:t>
                      </a:r>
                      <a:r>
                        <a:rPr lang="en-US" altLang="zh-CN" sz="1600">
                          <a:latin typeface="Times New Roman" panose="02020603050405020304" pitchFamily="18" charset="0"/>
                        </a:rPr>
                        <a:t>z</a:t>
                      </a:r>
                      <a:r>
                        <a:rPr lang="en-US" altLang="zh-CN" sz="1600" baseline="-25000">
                          <a:latin typeface="Times New Roman" panose="02020603050405020304" pitchFamily="18" charset="0"/>
                        </a:rPr>
                        <a:t>vp </a:t>
                      </a:r>
                      <a:r>
                        <a:rPr lang="en-US" altLang="zh-CN" sz="1600">
                          <a:latin typeface="Times New Roman" panose="02020603050405020304" pitchFamily="18" charset="0"/>
                        </a:rPr>
                        <a:t>)</a:t>
                      </a:r>
                    </a:p>
                    <a:p>
                      <a:endParaRPr lang="en-US" altLang="zh-CN" sz="1600"/>
                    </a:p>
                  </p:txBody>
                </p:sp>
                <p:sp>
                  <p:nvSpPr>
                    <p:cNvPr id="58" name="Text Box 38"/>
                    <p:cNvSpPr txBox="1">
                      <a:spLocks noChangeArrowheads="1"/>
                    </p:cNvSpPr>
                    <p:nvPr/>
                  </p:nvSpPr>
                  <p:spPr bwMode="auto">
                    <a:xfrm>
                      <a:off x="5157" y="14514"/>
                      <a:ext cx="1080" cy="468"/>
                    </a:xfrm>
                    <a:prstGeom prst="rect">
                      <a:avLst/>
                    </a:prstGeom>
                    <a:noFill/>
                    <a:ln>
                      <a:noFill/>
                    </a:ln>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FFCC00"/>
                          </a:solidFill>
                          <a:miter lim="800000"/>
                          <a:headEnd/>
                          <a:tailEnd/>
                        </a14:hiddenLine>
                      </a:ext>
                    </a:extLst>
                  </p:spPr>
                  <p:txBody>
                    <a:bodyPr/>
                    <a:lstStyle/>
                    <a:p>
                      <a:pPr algn="just"/>
                      <a:r>
                        <a:rPr lang="en-US" altLang="zh-CN" sz="1600" dirty="0">
                          <a:latin typeface="Times New Roman" panose="02020603050405020304" pitchFamily="18" charset="0"/>
                        </a:rPr>
                        <a:t>(x</a:t>
                      </a:r>
                      <a:r>
                        <a:rPr lang="zh-CN" altLang="en-US" sz="1600" dirty="0">
                          <a:latin typeface="Times New Roman" panose="02020603050405020304" pitchFamily="18" charset="0"/>
                        </a:rPr>
                        <a:t>，</a:t>
                      </a:r>
                      <a:r>
                        <a:rPr lang="en-US" altLang="zh-CN" sz="1600" dirty="0">
                          <a:latin typeface="Times New Roman" panose="02020603050405020304" pitchFamily="18" charset="0"/>
                        </a:rPr>
                        <a:t>y</a:t>
                      </a:r>
                      <a:r>
                        <a:rPr lang="zh-CN" altLang="en-US" sz="1600" dirty="0">
                          <a:latin typeface="Times New Roman" panose="02020603050405020304" pitchFamily="18" charset="0"/>
                        </a:rPr>
                        <a:t>，</a:t>
                      </a:r>
                      <a:r>
                        <a:rPr lang="en-US" altLang="zh-CN" sz="1600" dirty="0" err="1">
                          <a:latin typeface="Times New Roman" panose="02020603050405020304" pitchFamily="18" charset="0"/>
                        </a:rPr>
                        <a:t>z</a:t>
                      </a:r>
                      <a:r>
                        <a:rPr lang="en-US" altLang="zh-CN" sz="1600" baseline="-25000" dirty="0" err="1">
                          <a:latin typeface="Times New Roman" panose="02020603050405020304" pitchFamily="18" charset="0"/>
                        </a:rPr>
                        <a:t>vp</a:t>
                      </a:r>
                      <a:r>
                        <a:rPr lang="en-US" altLang="zh-CN" sz="1600" dirty="0">
                          <a:latin typeface="Times New Roman" panose="02020603050405020304" pitchFamily="18" charset="0"/>
                        </a:rPr>
                        <a:t>)</a:t>
                      </a:r>
                    </a:p>
                    <a:p>
                      <a:endParaRPr lang="en-US" altLang="zh-CN" sz="1600" dirty="0"/>
                    </a:p>
                  </p:txBody>
                </p:sp>
                <p:sp>
                  <p:nvSpPr>
                    <p:cNvPr id="59" name="Text Box 39"/>
                    <p:cNvSpPr txBox="1">
                      <a:spLocks noChangeArrowheads="1"/>
                    </p:cNvSpPr>
                    <p:nvPr/>
                  </p:nvSpPr>
                  <p:spPr bwMode="auto">
                    <a:xfrm>
                      <a:off x="3787" y="13093"/>
                      <a:ext cx="363" cy="468"/>
                    </a:xfrm>
                    <a:prstGeom prst="rect">
                      <a:avLst/>
                    </a:prstGeom>
                    <a:noFill/>
                    <a:ln>
                      <a:noFill/>
                    </a:ln>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FFCC00"/>
                          </a:solidFill>
                          <a:miter lim="800000"/>
                          <a:headEnd/>
                          <a:tailEnd/>
                        </a14:hiddenLine>
                      </a:ext>
                    </a:extLst>
                  </p:spPr>
                  <p:txBody>
                    <a:bodyPr/>
                    <a:lstStyle/>
                    <a:p>
                      <a:pPr algn="just"/>
                      <a:r>
                        <a:rPr lang="en-US" altLang="zh-CN" sz="1600">
                          <a:latin typeface="Times New Roman" panose="02020603050405020304" pitchFamily="18" charset="0"/>
                        </a:rPr>
                        <a:t>α</a:t>
                      </a:r>
                      <a:endParaRPr lang="en-US" altLang="zh-CN" sz="1600"/>
                    </a:p>
                  </p:txBody>
                </p:sp>
                <p:sp>
                  <p:nvSpPr>
                    <p:cNvPr id="60" name="Text Box 40"/>
                    <p:cNvSpPr txBox="1">
                      <a:spLocks noChangeArrowheads="1"/>
                    </p:cNvSpPr>
                    <p:nvPr/>
                  </p:nvSpPr>
                  <p:spPr bwMode="auto">
                    <a:xfrm>
                      <a:off x="4470" y="13804"/>
                      <a:ext cx="360" cy="468"/>
                    </a:xfrm>
                    <a:prstGeom prst="rect">
                      <a:avLst/>
                    </a:prstGeom>
                    <a:noFill/>
                    <a:ln>
                      <a:noFill/>
                    </a:ln>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FFCC00"/>
                          </a:solidFill>
                          <a:miter lim="800000"/>
                          <a:headEnd/>
                          <a:tailEnd/>
                        </a14:hiddenLine>
                      </a:ext>
                    </a:extLst>
                  </p:spPr>
                  <p:txBody>
                    <a:bodyPr/>
                    <a:lstStyle/>
                    <a:p>
                      <a:endParaRPr lang="zh-CN" altLang="zh-CN" sz="1600"/>
                    </a:p>
                  </p:txBody>
                </p:sp>
                <p:sp>
                  <p:nvSpPr>
                    <p:cNvPr id="61" name="Text Box 41"/>
                    <p:cNvSpPr txBox="1">
                      <a:spLocks noChangeArrowheads="1"/>
                    </p:cNvSpPr>
                    <p:nvPr/>
                  </p:nvSpPr>
                  <p:spPr bwMode="auto">
                    <a:xfrm>
                      <a:off x="4677" y="13296"/>
                      <a:ext cx="360" cy="468"/>
                    </a:xfrm>
                    <a:prstGeom prst="rect">
                      <a:avLst/>
                    </a:prstGeom>
                    <a:noFill/>
                    <a:ln>
                      <a:noFill/>
                    </a:ln>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FFCC00"/>
                          </a:solidFill>
                          <a:miter lim="800000"/>
                          <a:headEnd/>
                          <a:tailEnd/>
                        </a14:hiddenLine>
                      </a:ext>
                    </a:extLst>
                  </p:spPr>
                  <p:txBody>
                    <a:bodyPr/>
                    <a:lstStyle/>
                    <a:p>
                      <a:pPr algn="just"/>
                      <a:r>
                        <a:rPr lang="en-US" altLang="zh-CN" sz="1600">
                          <a:latin typeface="宋体" panose="02010600030101010101" pitchFamily="2" charset="-122"/>
                        </a:rPr>
                        <a:t>L</a:t>
                      </a:r>
                      <a:endParaRPr lang="en-US" altLang="zh-CN" sz="1600"/>
                    </a:p>
                  </p:txBody>
                </p:sp>
              </p:grpSp>
            </p:grpSp>
            <p:sp>
              <p:nvSpPr>
                <p:cNvPr id="52" name="Freeform 42"/>
                <p:cNvSpPr>
                  <a:spLocks/>
                </p:cNvSpPr>
                <p:nvPr/>
              </p:nvSpPr>
              <p:spPr bwMode="auto">
                <a:xfrm>
                  <a:off x="4760" y="14096"/>
                  <a:ext cx="378" cy="203"/>
                </a:xfrm>
                <a:custGeom>
                  <a:avLst/>
                  <a:gdLst>
                    <a:gd name="T0" fmla="*/ 18 w 378"/>
                    <a:gd name="T1" fmla="*/ 203 h 203"/>
                    <a:gd name="T2" fmla="*/ 3 w 378"/>
                    <a:gd name="T3" fmla="*/ 143 h 203"/>
                    <a:gd name="T4" fmla="*/ 33 w 378"/>
                    <a:gd name="T5" fmla="*/ 98 h 203"/>
                    <a:gd name="T6" fmla="*/ 378 w 378"/>
                    <a:gd name="T7" fmla="*/ 23 h 203"/>
                  </a:gdLst>
                  <a:ahLst/>
                  <a:cxnLst>
                    <a:cxn ang="0">
                      <a:pos x="T0" y="T1"/>
                    </a:cxn>
                    <a:cxn ang="0">
                      <a:pos x="T2" y="T3"/>
                    </a:cxn>
                    <a:cxn ang="0">
                      <a:pos x="T4" y="T5"/>
                    </a:cxn>
                    <a:cxn ang="0">
                      <a:pos x="T6" y="T7"/>
                    </a:cxn>
                  </a:cxnLst>
                  <a:rect l="0" t="0" r="r" b="b"/>
                  <a:pathLst>
                    <a:path w="378" h="203">
                      <a:moveTo>
                        <a:pt x="18" y="203"/>
                      </a:moveTo>
                      <a:cubicBezTo>
                        <a:pt x="13" y="183"/>
                        <a:pt x="0" y="163"/>
                        <a:pt x="3" y="143"/>
                      </a:cubicBezTo>
                      <a:cubicBezTo>
                        <a:pt x="6" y="125"/>
                        <a:pt x="19" y="110"/>
                        <a:pt x="33" y="98"/>
                      </a:cubicBezTo>
                      <a:cubicBezTo>
                        <a:pt x="145" y="0"/>
                        <a:pt x="225" y="23"/>
                        <a:pt x="378" y="23"/>
                      </a:cubicBezTo>
                    </a:path>
                  </a:pathLst>
                </a:custGeom>
                <a:noFill/>
                <a:ln w="952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41" name="Freeform 43"/>
            <p:cNvSpPr>
              <a:spLocks/>
            </p:cNvSpPr>
            <p:nvPr/>
          </p:nvSpPr>
          <p:spPr bwMode="auto">
            <a:xfrm>
              <a:off x="3697" y="2748"/>
              <a:ext cx="363" cy="68"/>
            </a:xfrm>
            <a:custGeom>
              <a:avLst/>
              <a:gdLst>
                <a:gd name="T0" fmla="*/ 0 w 540"/>
                <a:gd name="T1" fmla="*/ 0 h 182"/>
                <a:gd name="T2" fmla="*/ 180 w 540"/>
                <a:gd name="T3" fmla="*/ 156 h 182"/>
                <a:gd name="T4" fmla="*/ 360 w 540"/>
                <a:gd name="T5" fmla="*/ 156 h 182"/>
                <a:gd name="T6" fmla="*/ 540 w 540"/>
                <a:gd name="T7" fmla="*/ 0 h 182"/>
              </a:gdLst>
              <a:ahLst/>
              <a:cxnLst>
                <a:cxn ang="0">
                  <a:pos x="T0" y="T1"/>
                </a:cxn>
                <a:cxn ang="0">
                  <a:pos x="T2" y="T3"/>
                </a:cxn>
                <a:cxn ang="0">
                  <a:pos x="T4" y="T5"/>
                </a:cxn>
                <a:cxn ang="0">
                  <a:pos x="T6" y="T7"/>
                </a:cxn>
              </a:cxnLst>
              <a:rect l="0" t="0" r="r" b="b"/>
              <a:pathLst>
                <a:path w="540" h="182">
                  <a:moveTo>
                    <a:pt x="0" y="0"/>
                  </a:moveTo>
                  <a:cubicBezTo>
                    <a:pt x="60" y="65"/>
                    <a:pt x="120" y="130"/>
                    <a:pt x="180" y="156"/>
                  </a:cubicBezTo>
                  <a:cubicBezTo>
                    <a:pt x="240" y="182"/>
                    <a:pt x="300" y="182"/>
                    <a:pt x="360" y="156"/>
                  </a:cubicBezTo>
                  <a:cubicBezTo>
                    <a:pt x="420" y="130"/>
                    <a:pt x="510" y="26"/>
                    <a:pt x="540" y="0"/>
                  </a:cubicBezTo>
                </a:path>
              </a:pathLst>
            </a:custGeom>
            <a:noFill/>
            <a:ln w="9525"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mc:AlternateContent xmlns:mc="http://schemas.openxmlformats.org/markup-compatibility/2006">
        <mc:Choice xmlns:a14="http://schemas.microsoft.com/office/drawing/2010/main" Requires="a14">
          <p:sp>
            <p:nvSpPr>
              <p:cNvPr id="3" name="矩形 2"/>
              <p:cNvSpPr/>
              <p:nvPr/>
            </p:nvSpPr>
            <p:spPr>
              <a:xfrm>
                <a:off x="3210572" y="2362645"/>
                <a:ext cx="399597"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𝜙</m:t>
                      </m:r>
                    </m:oMath>
                  </m:oMathPara>
                </a14:m>
                <a:endParaRPr lang="zh-CN" altLang="en-US" dirty="0"/>
              </a:p>
            </p:txBody>
          </p:sp>
        </mc:Choice>
        <mc:Fallback>
          <p:sp>
            <p:nvSpPr>
              <p:cNvPr id="3" name="矩形 2"/>
              <p:cNvSpPr>
                <a:spLocks noRot="1" noChangeAspect="1" noMove="1" noResize="1" noEditPoints="1" noAdjustHandles="1" noChangeArrowheads="1" noChangeShapeType="1" noTextEdit="1"/>
              </p:cNvSpPr>
              <p:nvPr/>
            </p:nvSpPr>
            <p:spPr>
              <a:xfrm>
                <a:off x="3210572" y="2362645"/>
                <a:ext cx="399597" cy="369332"/>
              </a:xfrm>
              <a:prstGeom prst="rect">
                <a:avLst/>
              </a:prstGeom>
              <a:blipFill>
                <a:blip r:embed="rId5"/>
                <a:stretch>
                  <a:fillRect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75196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8" name="Rectangle 8"/>
          <p:cNvSpPr>
            <a:spLocks noGrp="1" noChangeArrowheads="1"/>
          </p:cNvSpPr>
          <p:nvPr>
            <p:ph type="title"/>
          </p:nvPr>
        </p:nvSpPr>
        <p:spPr>
          <a:xfrm>
            <a:off x="914627" y="535214"/>
            <a:ext cx="6868660" cy="678996"/>
          </a:xfrm>
        </p:spPr>
        <p:txBody>
          <a:bodyPr/>
          <a:lstStyle/>
          <a:p>
            <a:r>
              <a:rPr lang="zh-CN" altLang="en-US" b="1" dirty="0"/>
              <a:t>（</a:t>
            </a:r>
            <a:r>
              <a:rPr lang="en-US" altLang="zh-CN" b="1" dirty="0"/>
              <a:t>2</a:t>
            </a:r>
            <a:r>
              <a:rPr lang="zh-CN" altLang="en-US" b="1" dirty="0"/>
              <a:t>）斜投影</a:t>
            </a:r>
            <a:br>
              <a:rPr lang="zh-CN" altLang="en-US" b="1" dirty="0"/>
            </a:br>
            <a:r>
              <a:rPr lang="zh-CN" altLang="en-US" b="1" dirty="0"/>
              <a:t/>
            </a:r>
            <a:br>
              <a:rPr lang="zh-CN" altLang="en-US" b="1" dirty="0"/>
            </a:br>
            <a:endParaRPr lang="zh-CN" altLang="zh-CN" dirty="0"/>
          </a:p>
        </p:txBody>
      </p:sp>
      <p:sp>
        <p:nvSpPr>
          <p:cNvPr id="66563" name="Rectangle 3"/>
          <p:cNvSpPr>
            <a:spLocks noGrp="1" noChangeArrowheads="1"/>
          </p:cNvSpPr>
          <p:nvPr>
            <p:ph type="body" sz="half" idx="1"/>
          </p:nvPr>
        </p:nvSpPr>
        <p:spPr>
          <a:xfrm>
            <a:off x="457201" y="1289605"/>
            <a:ext cx="8218487" cy="4169230"/>
          </a:xfrm>
        </p:spPr>
        <p:txBody>
          <a:bodyPr/>
          <a:lstStyle/>
          <a:p>
            <a:pPr>
              <a:buClr>
                <a:srgbClr val="FF9300"/>
              </a:buClr>
              <a:buFont typeface="Wingdings" panose="05000000000000000000" pitchFamily="2" charset="2"/>
              <a:buChar char="n"/>
            </a:pPr>
            <a:r>
              <a:rPr lang="zh-CN" altLang="en-US" dirty="0"/>
              <a:t>通常选取，以显示物体的前面、侧面和顶面的视图</a:t>
            </a:r>
            <a:r>
              <a:rPr lang="en-US" altLang="zh-CN" i="1" dirty="0">
                <a:latin typeface="Times New Roman" panose="02020603050405020304" pitchFamily="18" charset="0"/>
                <a:ea typeface="Batang" pitchFamily="18" charset="-127"/>
              </a:rPr>
              <a:t>ϕ</a:t>
            </a:r>
            <a:r>
              <a:rPr lang="en-US" altLang="zh-CN" dirty="0"/>
              <a:t>=30°</a:t>
            </a:r>
            <a:r>
              <a:rPr lang="zh-CN" altLang="en-US" dirty="0"/>
              <a:t>或</a:t>
            </a:r>
            <a:r>
              <a:rPr lang="en-US" altLang="zh-CN" dirty="0"/>
              <a:t>45 °</a:t>
            </a:r>
            <a:r>
              <a:rPr lang="zh-CN" altLang="en-US" dirty="0"/>
              <a:t>，以显示物体的前面、侧面和顶面的视图</a:t>
            </a:r>
          </a:p>
          <a:p>
            <a:pPr>
              <a:buClr>
                <a:srgbClr val="FF9300"/>
              </a:buClr>
              <a:buFont typeface="Wingdings" panose="05000000000000000000" pitchFamily="2" charset="2"/>
              <a:buChar char="n"/>
            </a:pPr>
            <a:r>
              <a:rPr lang="zh-CN" altLang="en-US" dirty="0" smtClean="0"/>
              <a:t>当</a:t>
            </a:r>
            <a:r>
              <a:rPr lang="en-US" altLang="zh-CN" dirty="0"/>
              <a:t>tan</a:t>
            </a:r>
            <a:r>
              <a:rPr lang="en-US" altLang="zh-CN" i="1" dirty="0"/>
              <a:t>α</a:t>
            </a:r>
            <a:r>
              <a:rPr lang="en-US" altLang="zh-CN" dirty="0"/>
              <a:t>=1 </a:t>
            </a:r>
            <a:r>
              <a:rPr lang="zh-CN" altLang="en-US" dirty="0" smtClean="0"/>
              <a:t>时，所得</a:t>
            </a:r>
            <a:r>
              <a:rPr lang="zh-CN" altLang="en-US" dirty="0"/>
              <a:t>的视图为斜等测投影</a:t>
            </a:r>
          </a:p>
          <a:p>
            <a:pPr>
              <a:buClr>
                <a:srgbClr val="FF9300"/>
              </a:buClr>
              <a:buFont typeface="Wingdings" panose="05000000000000000000" pitchFamily="2" charset="2"/>
              <a:buChar char="n"/>
            </a:pPr>
            <a:r>
              <a:rPr lang="zh-CN" altLang="en-US" dirty="0"/>
              <a:t>当</a:t>
            </a:r>
            <a:r>
              <a:rPr lang="en-US" altLang="zh-CN" dirty="0"/>
              <a:t>tan</a:t>
            </a:r>
            <a:r>
              <a:rPr lang="en-US" altLang="zh-CN" i="1" dirty="0"/>
              <a:t>α</a:t>
            </a:r>
            <a:r>
              <a:rPr lang="en-US" altLang="zh-CN" dirty="0"/>
              <a:t>=2 </a:t>
            </a:r>
            <a:r>
              <a:rPr lang="zh-CN" altLang="en-US" dirty="0" smtClean="0"/>
              <a:t>时，所得</a:t>
            </a:r>
            <a:r>
              <a:rPr lang="zh-CN" altLang="en-US" dirty="0"/>
              <a:t>的视图为斜二测投影</a:t>
            </a:r>
          </a:p>
          <a:p>
            <a:pPr marL="0" indent="0">
              <a:buClr>
                <a:srgbClr val="FF9300"/>
              </a:buClr>
              <a:buNone/>
            </a:pPr>
            <a:endParaRPr lang="zh-CN" altLang="en-US" dirty="0"/>
          </a:p>
          <a:p>
            <a:pPr marL="0" indent="0">
              <a:buClr>
                <a:srgbClr val="FF9300"/>
              </a:buClr>
              <a:buNone/>
            </a:pPr>
            <a:r>
              <a:rPr kumimoji="1" lang="zh-CN" altLang="en-US" sz="2400" dirty="0"/>
              <a:t>　</a:t>
            </a:r>
          </a:p>
        </p:txBody>
      </p:sp>
      <p:pic>
        <p:nvPicPr>
          <p:cNvPr id="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288" y="3789363"/>
            <a:ext cx="1944687" cy="14493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1413" y="3795713"/>
            <a:ext cx="1944687" cy="14335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7-3-13"/>
          <p:cNvPicPr>
            <a:picLocks noChangeAspect="1" noChangeArrowheads="1"/>
          </p:cNvPicPr>
          <p:nvPr/>
        </p:nvPicPr>
        <p:blipFill>
          <a:blip r:embed="rId4" cstate="print">
            <a:extLst>
              <a:ext uri="{28A0092B-C50C-407E-A947-70E740481C1C}">
                <a14:useLocalDpi xmlns:a14="http://schemas.microsoft.com/office/drawing/2010/main" val="0"/>
              </a:ext>
            </a:extLst>
          </a:blip>
          <a:srcRect l="902" t="52632" r="61734" b="6741"/>
          <a:stretch>
            <a:fillRect/>
          </a:stretch>
        </p:blipFill>
        <p:spPr bwMode="auto">
          <a:xfrm>
            <a:off x="4716463" y="3833813"/>
            <a:ext cx="1971675" cy="14668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7-3-13"/>
          <p:cNvPicPr>
            <a:picLocks noChangeAspect="1" noChangeArrowheads="1"/>
          </p:cNvPicPr>
          <p:nvPr/>
        </p:nvPicPr>
        <p:blipFill>
          <a:blip r:embed="rId4" cstate="print">
            <a:extLst>
              <a:ext uri="{28A0092B-C50C-407E-A947-70E740481C1C}">
                <a14:useLocalDpi xmlns:a14="http://schemas.microsoft.com/office/drawing/2010/main" val="0"/>
              </a:ext>
            </a:extLst>
          </a:blip>
          <a:srcRect l="38266" t="52632" r="24188" b="6741"/>
          <a:stretch>
            <a:fillRect/>
          </a:stretch>
        </p:blipFill>
        <p:spPr bwMode="auto">
          <a:xfrm>
            <a:off x="6694488" y="3833813"/>
            <a:ext cx="1981200" cy="14668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4"/>
          <p:cNvSpPr>
            <a:spLocks noChangeArrowheads="1"/>
          </p:cNvSpPr>
          <p:nvPr/>
        </p:nvSpPr>
        <p:spPr bwMode="auto">
          <a:xfrm>
            <a:off x="1403350" y="5443816"/>
            <a:ext cx="23294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b="1" dirty="0"/>
              <a:t>斜等测立方体投影图 </a:t>
            </a:r>
          </a:p>
        </p:txBody>
      </p:sp>
      <p:sp>
        <p:nvSpPr>
          <p:cNvPr id="10" name="Rectangle 15"/>
          <p:cNvSpPr>
            <a:spLocks noChangeArrowheads="1"/>
          </p:cNvSpPr>
          <p:nvPr/>
        </p:nvSpPr>
        <p:spPr bwMode="auto">
          <a:xfrm>
            <a:off x="5507038" y="5443816"/>
            <a:ext cx="23294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b="1" dirty="0"/>
              <a:t>斜二测立方体投影图 </a:t>
            </a:r>
          </a:p>
        </p:txBody>
      </p:sp>
    </p:spTree>
    <p:extLst>
      <p:ext uri="{BB962C8B-B14F-4D97-AF65-F5344CB8AC3E}">
        <p14:creationId xmlns:p14="http://schemas.microsoft.com/office/powerpoint/2010/main" val="25098184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58686" y="2862943"/>
            <a:ext cx="6520543" cy="3483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568" name="Rectangle 8"/>
          <p:cNvSpPr>
            <a:spLocks noGrp="1" noChangeArrowheads="1"/>
          </p:cNvSpPr>
          <p:nvPr>
            <p:ph type="title"/>
          </p:nvPr>
        </p:nvSpPr>
        <p:spPr>
          <a:xfrm>
            <a:off x="914627" y="535214"/>
            <a:ext cx="6868660" cy="678996"/>
          </a:xfrm>
        </p:spPr>
        <p:txBody>
          <a:bodyPr/>
          <a:lstStyle/>
          <a:p>
            <a:r>
              <a:rPr lang="en-US" altLang="zh-CN" dirty="0">
                <a:latin typeface="黑体" panose="02010609060101010101" pitchFamily="49" charset="-122"/>
                <a:ea typeface="黑体" panose="02010609060101010101" pitchFamily="49" charset="-122"/>
              </a:rPr>
              <a:t>6.3.3 </a:t>
            </a:r>
            <a:r>
              <a:rPr lang="zh-CN" altLang="en-US" dirty="0" smtClean="0">
                <a:latin typeface="黑体" panose="02010609060101010101" pitchFamily="49" charset="-122"/>
                <a:ea typeface="黑体" panose="02010609060101010101" pitchFamily="49" charset="-122"/>
              </a:rPr>
              <a:t>透视投影</a:t>
            </a:r>
            <a:endParaRPr lang="zh-CN" altLang="zh-CN" dirty="0">
              <a:latin typeface="黑体" panose="02010609060101010101" pitchFamily="49" charset="-122"/>
              <a:ea typeface="黑体" panose="02010609060101010101" pitchFamily="49" charset="-122"/>
            </a:endParaRPr>
          </a:p>
        </p:txBody>
      </p:sp>
      <p:sp>
        <p:nvSpPr>
          <p:cNvPr id="66563" name="Rectangle 3"/>
          <p:cNvSpPr>
            <a:spLocks noGrp="1" noChangeArrowheads="1"/>
          </p:cNvSpPr>
          <p:nvPr>
            <p:ph type="body" sz="half" idx="1"/>
          </p:nvPr>
        </p:nvSpPr>
        <p:spPr>
          <a:xfrm>
            <a:off x="457201" y="1289605"/>
            <a:ext cx="8349342" cy="4169230"/>
          </a:xfrm>
        </p:spPr>
        <p:txBody>
          <a:bodyPr/>
          <a:lstStyle/>
          <a:p>
            <a:pPr>
              <a:buClr>
                <a:srgbClr val="FF9300"/>
              </a:buClr>
              <a:buFont typeface="Wingdings" panose="05000000000000000000" pitchFamily="2" charset="2"/>
              <a:buChar char="n"/>
            </a:pPr>
            <a:r>
              <a:rPr lang="zh-CN" altLang="en-US" dirty="0"/>
              <a:t>投影线与投影平面的交点就是物体上点的透视投影。观察者的眼睛位置称为</a:t>
            </a:r>
            <a:r>
              <a:rPr lang="zh-CN" altLang="en-US" b="1" dirty="0">
                <a:solidFill>
                  <a:srgbClr val="FF0000"/>
                </a:solidFill>
              </a:rPr>
              <a:t>视点</a:t>
            </a:r>
            <a:r>
              <a:rPr lang="zh-CN" altLang="en-US" dirty="0"/>
              <a:t>，视点在投影平面的垂足称为</a:t>
            </a:r>
            <a:r>
              <a:rPr lang="zh-CN" altLang="en-US" b="1" dirty="0">
                <a:solidFill>
                  <a:srgbClr val="FF0000"/>
                </a:solidFill>
              </a:rPr>
              <a:t>视心</a:t>
            </a:r>
            <a:r>
              <a:rPr lang="zh-CN" altLang="en-US" dirty="0"/>
              <a:t>，视点到视心的距离称为</a:t>
            </a:r>
            <a:r>
              <a:rPr lang="zh-CN" altLang="en-US" b="1" dirty="0">
                <a:solidFill>
                  <a:srgbClr val="FF0000"/>
                </a:solidFill>
              </a:rPr>
              <a:t>视距</a:t>
            </a:r>
            <a:r>
              <a:rPr lang="zh-CN" altLang="en-US" dirty="0"/>
              <a:t>。 </a:t>
            </a:r>
          </a:p>
          <a:p>
            <a:pPr marL="0" indent="0">
              <a:buClr>
                <a:srgbClr val="FF9300"/>
              </a:buClr>
              <a:buNone/>
            </a:pPr>
            <a:endParaRPr lang="zh-CN" altLang="en-US" dirty="0"/>
          </a:p>
          <a:p>
            <a:pPr marL="0" indent="0">
              <a:buClr>
                <a:srgbClr val="FF9300"/>
              </a:buClr>
              <a:buNone/>
            </a:pPr>
            <a:r>
              <a:rPr kumimoji="1" lang="zh-CN" altLang="en-US" sz="2400" dirty="0"/>
              <a:t>　</a:t>
            </a:r>
          </a:p>
        </p:txBody>
      </p:sp>
      <p:grpSp>
        <p:nvGrpSpPr>
          <p:cNvPr id="11" name="Group 6"/>
          <p:cNvGrpSpPr>
            <a:grpSpLocks/>
          </p:cNvGrpSpPr>
          <p:nvPr/>
        </p:nvGrpSpPr>
        <p:grpSpPr bwMode="auto">
          <a:xfrm>
            <a:off x="1619250" y="3068638"/>
            <a:ext cx="6121400" cy="3024187"/>
            <a:chOff x="1620" y="7680"/>
            <a:chExt cx="4320" cy="2180"/>
          </a:xfrm>
        </p:grpSpPr>
        <p:grpSp>
          <p:nvGrpSpPr>
            <p:cNvPr id="12" name="Group 8"/>
            <p:cNvGrpSpPr>
              <a:grpSpLocks/>
            </p:cNvGrpSpPr>
            <p:nvPr/>
          </p:nvGrpSpPr>
          <p:grpSpPr bwMode="auto">
            <a:xfrm>
              <a:off x="1620" y="7680"/>
              <a:ext cx="4320" cy="2180"/>
              <a:chOff x="1620" y="7680"/>
              <a:chExt cx="4320" cy="2180"/>
            </a:xfrm>
          </p:grpSpPr>
          <p:graphicFrame>
            <p:nvGraphicFramePr>
              <p:cNvPr id="14" name="Object 1"/>
              <p:cNvGraphicFramePr>
                <a:graphicFrameLocks noChangeAspect="1"/>
              </p:cNvGraphicFramePr>
              <p:nvPr/>
            </p:nvGraphicFramePr>
            <p:xfrm>
              <a:off x="1620" y="7834"/>
              <a:ext cx="4320" cy="2026"/>
            </p:xfrm>
            <a:graphic>
              <a:graphicData uri="http://schemas.openxmlformats.org/presentationml/2006/ole">
                <mc:AlternateContent xmlns:mc="http://schemas.openxmlformats.org/markup-compatibility/2006">
                  <mc:Choice xmlns:v="urn:schemas-microsoft-com:vml" Requires="v">
                    <p:oleObj spid="_x0000_s53272" r:id="rId3" imgW="10116617" imgH="4906975" progId="Visio.Drawing.11">
                      <p:embed/>
                    </p:oleObj>
                  </mc:Choice>
                  <mc:Fallback>
                    <p:oleObj r:id="rId3" imgW="10116617" imgH="4906975" progId="Visio.Drawing.11">
                      <p:embed/>
                      <p:pic>
                        <p:nvPicPr>
                          <p:cNvPr id="0" name=""/>
                          <p:cNvPicPr>
                            <a:picLocks noChangeAspect="1" noChangeArrowheads="1"/>
                          </p:cNvPicPr>
                          <p:nvPr/>
                        </p:nvPicPr>
                        <p:blipFill>
                          <a:blip r:embed="rId4">
                            <a:grayscl/>
                            <a:extLst>
                              <a:ext uri="{28A0092B-C50C-407E-A947-70E740481C1C}">
                                <a14:useLocalDpi xmlns:a14="http://schemas.microsoft.com/office/drawing/2010/main" val="0"/>
                              </a:ext>
                            </a:extLst>
                          </a:blip>
                          <a:srcRect r="-3645"/>
                          <a:stretch>
                            <a:fillRect/>
                          </a:stretch>
                        </p:blipFill>
                        <p:spPr bwMode="auto">
                          <a:xfrm>
                            <a:off x="1620" y="7834"/>
                            <a:ext cx="4320" cy="20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 Box 13"/>
              <p:cNvSpPr txBox="1">
                <a:spLocks noChangeArrowheads="1"/>
              </p:cNvSpPr>
              <p:nvPr/>
            </p:nvSpPr>
            <p:spPr bwMode="auto">
              <a:xfrm>
                <a:off x="5040" y="8148"/>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r>
                  <a:rPr lang="zh-CN" altLang="en-US" sz="2000" dirty="0">
                    <a:solidFill>
                      <a:srgbClr val="FF0000"/>
                    </a:solidFill>
                    <a:latin typeface="Times New Roman" panose="02020603050405020304" pitchFamily="18" charset="0"/>
                    <a:cs typeface="Times New Roman" panose="02020603050405020304" pitchFamily="18" charset="0"/>
                  </a:rPr>
                  <a:t>视点</a:t>
                </a:r>
                <a:endParaRPr lang="zh-CN" altLang="en-US" sz="2000" dirty="0">
                  <a:solidFill>
                    <a:srgbClr val="FF0000"/>
                  </a:solidFill>
                </a:endParaRPr>
              </a:p>
            </p:txBody>
          </p:sp>
          <p:sp>
            <p:nvSpPr>
              <p:cNvPr id="16" name="Text Box 12"/>
              <p:cNvSpPr txBox="1">
                <a:spLocks noChangeArrowheads="1"/>
              </p:cNvSpPr>
              <p:nvPr/>
            </p:nvSpPr>
            <p:spPr bwMode="auto">
              <a:xfrm>
                <a:off x="3240" y="8928"/>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000" dirty="0">
                    <a:solidFill>
                      <a:srgbClr val="FF0000"/>
                    </a:solidFill>
                    <a:latin typeface="Times New Roman" panose="02020603050405020304" pitchFamily="18" charset="0"/>
                    <a:cs typeface="Times New Roman" panose="02020603050405020304" pitchFamily="18" charset="0"/>
                  </a:rPr>
                  <a:t>视心</a:t>
                </a:r>
                <a:endParaRPr lang="zh-CN" altLang="en-US" sz="2000" dirty="0">
                  <a:solidFill>
                    <a:srgbClr val="FF0000"/>
                  </a:solidFill>
                </a:endParaRPr>
              </a:p>
            </p:txBody>
          </p:sp>
          <p:sp>
            <p:nvSpPr>
              <p:cNvPr id="17" name="Text Box 11"/>
              <p:cNvSpPr txBox="1">
                <a:spLocks noChangeArrowheads="1"/>
              </p:cNvSpPr>
              <p:nvPr/>
            </p:nvSpPr>
            <p:spPr bwMode="auto">
              <a:xfrm>
                <a:off x="4305" y="8901"/>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000" dirty="0">
                    <a:solidFill>
                      <a:srgbClr val="FF0000"/>
                    </a:solidFill>
                    <a:latin typeface="Times New Roman" panose="02020603050405020304" pitchFamily="18" charset="0"/>
                    <a:cs typeface="Times New Roman" panose="02020603050405020304" pitchFamily="18" charset="0"/>
                  </a:rPr>
                  <a:t>视距</a:t>
                </a:r>
                <a:endParaRPr lang="zh-CN" altLang="en-US" sz="2000" dirty="0">
                  <a:solidFill>
                    <a:srgbClr val="FF0000"/>
                  </a:solidFill>
                </a:endParaRPr>
              </a:p>
            </p:txBody>
          </p:sp>
          <p:sp>
            <p:nvSpPr>
              <p:cNvPr id="18" name="Text Box 10"/>
              <p:cNvSpPr txBox="1">
                <a:spLocks noChangeArrowheads="1"/>
              </p:cNvSpPr>
              <p:nvPr/>
            </p:nvSpPr>
            <p:spPr bwMode="auto">
              <a:xfrm>
                <a:off x="2700" y="7680"/>
                <a:ext cx="108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000">
                    <a:latin typeface="Times New Roman" panose="02020603050405020304" pitchFamily="18" charset="0"/>
                    <a:cs typeface="Times New Roman" panose="02020603050405020304" pitchFamily="18" charset="0"/>
                  </a:rPr>
                  <a:t>投影平面</a:t>
                </a:r>
                <a:endParaRPr lang="zh-CN" altLang="en-US" sz="2000"/>
              </a:p>
            </p:txBody>
          </p:sp>
          <p:sp>
            <p:nvSpPr>
              <p:cNvPr id="19" name="Line 9"/>
              <p:cNvSpPr>
                <a:spLocks noChangeShapeType="1"/>
              </p:cNvSpPr>
              <p:nvPr/>
            </p:nvSpPr>
            <p:spPr bwMode="auto">
              <a:xfrm>
                <a:off x="3870" y="8928"/>
                <a:ext cx="1553" cy="0"/>
              </a:xfrm>
              <a:prstGeom prst="line">
                <a:avLst/>
              </a:prstGeom>
              <a:noFill/>
              <a:ln w="12700">
                <a:solidFill>
                  <a:srgbClr val="FF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3" name="AutoShape 7"/>
            <p:cNvSpPr>
              <a:spLocks noChangeAspect="1" noChangeArrowheads="1"/>
            </p:cNvSpPr>
            <p:nvPr/>
          </p:nvSpPr>
          <p:spPr bwMode="auto">
            <a:xfrm flipV="1">
              <a:off x="3800" y="8800"/>
              <a:ext cx="130" cy="113"/>
            </a:xfrm>
            <a:prstGeom prst="flowChartConnector">
              <a:avLst/>
            </a:prstGeom>
            <a:solidFill>
              <a:srgbClr val="000000"/>
            </a:solidFill>
            <a:ln w="12700">
              <a:solidFill>
                <a:srgbClr val="000000"/>
              </a:solidFill>
              <a:round/>
              <a:headEnd/>
              <a:tailEnd/>
            </a:ln>
          </p:spPr>
          <p:txBody>
            <a:bodyPr/>
            <a:lstStyle/>
            <a:p>
              <a:endParaRPr lang="zh-CN" altLang="en-US"/>
            </a:p>
          </p:txBody>
        </p:sp>
      </p:grpSp>
    </p:spTree>
    <p:extLst>
      <p:ext uri="{BB962C8B-B14F-4D97-AF65-F5344CB8AC3E}">
        <p14:creationId xmlns:p14="http://schemas.microsoft.com/office/powerpoint/2010/main" val="15665846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8052" y="2376656"/>
            <a:ext cx="7910953" cy="3891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568" name="Rectangle 8"/>
          <p:cNvSpPr>
            <a:spLocks noGrp="1" noChangeArrowheads="1"/>
          </p:cNvSpPr>
          <p:nvPr>
            <p:ph type="title"/>
          </p:nvPr>
        </p:nvSpPr>
        <p:spPr>
          <a:xfrm>
            <a:off x="914627" y="535214"/>
            <a:ext cx="6868660" cy="577809"/>
          </a:xfrm>
        </p:spPr>
        <p:txBody>
          <a:bodyPr/>
          <a:lstStyle/>
          <a:p>
            <a:r>
              <a:rPr lang="en-US" altLang="zh-CN" sz="3600" dirty="0" smtClean="0">
                <a:latin typeface="黑体" panose="02010609060101010101" pitchFamily="49" charset="-122"/>
                <a:ea typeface="黑体" panose="02010609060101010101" pitchFamily="49" charset="-122"/>
              </a:rPr>
              <a:t>1.</a:t>
            </a:r>
            <a:r>
              <a:rPr lang="zh-CN" altLang="en-US" sz="3600" dirty="0" smtClean="0">
                <a:latin typeface="黑体" panose="02010609060101010101" pitchFamily="49" charset="-122"/>
                <a:ea typeface="黑体" panose="02010609060101010101" pitchFamily="49" charset="-122"/>
              </a:rPr>
              <a:t>点的</a:t>
            </a:r>
            <a:r>
              <a:rPr lang="zh-CN" altLang="en-US" sz="3600" dirty="0">
                <a:latin typeface="黑体" panose="02010609060101010101" pitchFamily="49" charset="-122"/>
                <a:ea typeface="黑体" panose="02010609060101010101" pitchFamily="49" charset="-122"/>
              </a:rPr>
              <a:t>透视投影</a:t>
            </a:r>
            <a:endParaRPr lang="zh-CN" altLang="zh-CN" sz="3600" dirty="0">
              <a:latin typeface="黑体" panose="02010609060101010101" pitchFamily="49" charset="-122"/>
              <a:ea typeface="黑体" panose="02010609060101010101" pitchFamily="49" charset="-122"/>
            </a:endParaRPr>
          </a:p>
        </p:txBody>
      </p:sp>
      <p:sp>
        <p:nvSpPr>
          <p:cNvPr id="66563" name="Rectangle 3"/>
          <p:cNvSpPr>
            <a:spLocks noGrp="1" noChangeArrowheads="1"/>
          </p:cNvSpPr>
          <p:nvPr>
            <p:ph type="body" sz="half" idx="1"/>
          </p:nvPr>
        </p:nvSpPr>
        <p:spPr>
          <a:xfrm>
            <a:off x="457201" y="1289605"/>
            <a:ext cx="8349342" cy="4169230"/>
          </a:xfrm>
        </p:spPr>
        <p:txBody>
          <a:bodyPr/>
          <a:lstStyle/>
          <a:p>
            <a:pPr>
              <a:buClr>
                <a:srgbClr val="FF9300"/>
              </a:buClr>
              <a:buFont typeface="Wingdings" panose="05000000000000000000" pitchFamily="2" charset="2"/>
              <a:buChar char="n"/>
            </a:pPr>
            <a:r>
              <a:rPr lang="zh-CN" altLang="en-US" dirty="0" smtClean="0">
                <a:latin typeface="Times New Roman" panose="02020603050405020304" pitchFamily="18" charset="0"/>
                <a:cs typeface="Times New Roman" panose="02020603050405020304" pitchFamily="18" charset="0"/>
              </a:rPr>
              <a:t>点</a:t>
            </a:r>
            <a:r>
              <a:rPr lang="en-US" altLang="zh-CN" i="1" dirty="0" smtClean="0">
                <a:latin typeface="Times New Roman" panose="02020603050405020304" pitchFamily="18" charset="0"/>
                <a:cs typeface="Times New Roman" panose="02020603050405020304" pitchFamily="18" charset="0"/>
              </a:rPr>
              <a:t>P</a:t>
            </a:r>
            <a:r>
              <a:rPr lang="en-US" altLang="zh-CN" baseline="-25000" dirty="0" smtClean="0">
                <a:latin typeface="Times New Roman" panose="02020603050405020304" pitchFamily="18" charset="0"/>
                <a:cs typeface="Times New Roman" panose="02020603050405020304" pitchFamily="18" charset="0"/>
              </a:rPr>
              <a:t>0</a:t>
            </a:r>
            <a:r>
              <a:rPr lang="zh-CN" altLang="en-US" dirty="0" smtClean="0">
                <a:latin typeface="Times New Roman" panose="02020603050405020304" pitchFamily="18" charset="0"/>
                <a:cs typeface="Times New Roman" panose="02020603050405020304" pitchFamily="18" charset="0"/>
              </a:rPr>
              <a:t>的透视投影： </a:t>
            </a:r>
            <a:endParaRPr lang="zh-CN" altLang="en-US" dirty="0">
              <a:latin typeface="Times New Roman" panose="02020603050405020304" pitchFamily="18" charset="0"/>
              <a:cs typeface="Times New Roman" panose="02020603050405020304" pitchFamily="18" charset="0"/>
            </a:endParaRPr>
          </a:p>
          <a:p>
            <a:pPr marL="0" indent="0">
              <a:buClr>
                <a:srgbClr val="FF9300"/>
              </a:buClr>
              <a:buNone/>
            </a:pPr>
            <a:endParaRPr lang="zh-CN" altLang="en-US" dirty="0">
              <a:latin typeface="Times New Roman" panose="02020603050405020304" pitchFamily="18" charset="0"/>
              <a:cs typeface="Times New Roman" panose="02020603050405020304" pitchFamily="18" charset="0"/>
            </a:endParaRPr>
          </a:p>
          <a:p>
            <a:pPr marL="0" indent="0">
              <a:buClr>
                <a:srgbClr val="FF9300"/>
              </a:buClr>
              <a:buNone/>
            </a:pPr>
            <a:endParaRPr lang="zh-CN" altLang="en-US" dirty="0"/>
          </a:p>
          <a:p>
            <a:pPr marL="0" indent="0">
              <a:buClr>
                <a:srgbClr val="FF9300"/>
              </a:buClr>
              <a:buNone/>
            </a:pPr>
            <a:r>
              <a:rPr kumimoji="1" lang="zh-CN" altLang="en-US" sz="2400" dirty="0"/>
              <a:t>　</a:t>
            </a:r>
          </a:p>
        </p:txBody>
      </p:sp>
      <p:grpSp>
        <p:nvGrpSpPr>
          <p:cNvPr id="20" name="Group 50"/>
          <p:cNvGrpSpPr>
            <a:grpSpLocks/>
          </p:cNvGrpSpPr>
          <p:nvPr/>
        </p:nvGrpSpPr>
        <p:grpSpPr bwMode="auto">
          <a:xfrm>
            <a:off x="699510" y="2414353"/>
            <a:ext cx="7606304" cy="3816350"/>
            <a:chOff x="2080" y="1440"/>
            <a:chExt cx="6142" cy="3744"/>
          </a:xfrm>
        </p:grpSpPr>
        <p:grpSp>
          <p:nvGrpSpPr>
            <p:cNvPr id="21" name="Group 53"/>
            <p:cNvGrpSpPr>
              <a:grpSpLocks/>
            </p:cNvGrpSpPr>
            <p:nvPr/>
          </p:nvGrpSpPr>
          <p:grpSpPr bwMode="auto">
            <a:xfrm>
              <a:off x="2080" y="1440"/>
              <a:ext cx="6142" cy="3744"/>
              <a:chOff x="2080" y="1440"/>
              <a:chExt cx="6142" cy="3744"/>
            </a:xfrm>
          </p:grpSpPr>
          <p:grpSp>
            <p:nvGrpSpPr>
              <p:cNvPr id="24" name="Group 56"/>
              <p:cNvGrpSpPr>
                <a:grpSpLocks/>
              </p:cNvGrpSpPr>
              <p:nvPr/>
            </p:nvGrpSpPr>
            <p:grpSpPr bwMode="auto">
              <a:xfrm>
                <a:off x="2080" y="1440"/>
                <a:ext cx="6142" cy="3744"/>
                <a:chOff x="2080" y="1440"/>
                <a:chExt cx="6142" cy="3744"/>
              </a:xfrm>
            </p:grpSpPr>
            <p:sp>
              <p:nvSpPr>
                <p:cNvPr id="27" name="Freeform 93"/>
                <p:cNvSpPr>
                  <a:spLocks/>
                </p:cNvSpPr>
                <p:nvPr/>
              </p:nvSpPr>
              <p:spPr bwMode="auto">
                <a:xfrm>
                  <a:off x="8083" y="3934"/>
                  <a:ext cx="139" cy="139"/>
                </a:xfrm>
                <a:custGeom>
                  <a:avLst/>
                  <a:gdLst>
                    <a:gd name="T0" fmla="*/ 199 w 199"/>
                    <a:gd name="T1" fmla="*/ 100 h 200"/>
                    <a:gd name="T2" fmla="*/ 0 w 199"/>
                    <a:gd name="T3" fmla="*/ 200 h 200"/>
                    <a:gd name="T4" fmla="*/ 0 w 199"/>
                    <a:gd name="T5" fmla="*/ 0 h 200"/>
                    <a:gd name="T6" fmla="*/ 199 w 199"/>
                    <a:gd name="T7" fmla="*/ 100 h 200"/>
                  </a:gdLst>
                  <a:ahLst/>
                  <a:cxnLst>
                    <a:cxn ang="0">
                      <a:pos x="T0" y="T1"/>
                    </a:cxn>
                    <a:cxn ang="0">
                      <a:pos x="T2" y="T3"/>
                    </a:cxn>
                    <a:cxn ang="0">
                      <a:pos x="T4" y="T5"/>
                    </a:cxn>
                    <a:cxn ang="0">
                      <a:pos x="T6" y="T7"/>
                    </a:cxn>
                  </a:cxnLst>
                  <a:rect l="0" t="0" r="r" b="b"/>
                  <a:pathLst>
                    <a:path w="199" h="200">
                      <a:moveTo>
                        <a:pt x="199" y="100"/>
                      </a:moveTo>
                      <a:lnTo>
                        <a:pt x="0" y="200"/>
                      </a:lnTo>
                      <a:cubicBezTo>
                        <a:pt x="31" y="137"/>
                        <a:pt x="31" y="63"/>
                        <a:pt x="0" y="0"/>
                      </a:cubicBezTo>
                      <a:lnTo>
                        <a:pt x="199" y="100"/>
                      </a:lnTo>
                      <a:close/>
                    </a:path>
                  </a:pathLst>
                </a:custGeom>
                <a:solidFill>
                  <a:srgbClr val="000000"/>
                </a:solidFill>
                <a:ln w="0">
                  <a:solidFill>
                    <a:srgbClr val="000000"/>
                  </a:solidFill>
                  <a:round/>
                  <a:headEnd/>
                  <a:tailEnd/>
                </a:ln>
              </p:spPr>
              <p:txBody>
                <a:bodyPr/>
                <a:lstStyle/>
                <a:p>
                  <a:endParaRPr lang="zh-CN" altLang="en-US"/>
                </a:p>
              </p:txBody>
            </p:sp>
            <p:sp>
              <p:nvSpPr>
                <p:cNvPr id="28" name="Freeform 92"/>
                <p:cNvSpPr>
                  <a:spLocks/>
                </p:cNvSpPr>
                <p:nvPr/>
              </p:nvSpPr>
              <p:spPr bwMode="auto">
                <a:xfrm>
                  <a:off x="2877" y="1679"/>
                  <a:ext cx="139" cy="140"/>
                </a:xfrm>
                <a:custGeom>
                  <a:avLst/>
                  <a:gdLst>
                    <a:gd name="T0" fmla="*/ 99 w 199"/>
                    <a:gd name="T1" fmla="*/ 0 h 200"/>
                    <a:gd name="T2" fmla="*/ 199 w 199"/>
                    <a:gd name="T3" fmla="*/ 200 h 200"/>
                    <a:gd name="T4" fmla="*/ 0 w 199"/>
                    <a:gd name="T5" fmla="*/ 200 h 200"/>
                    <a:gd name="T6" fmla="*/ 0 w 199"/>
                    <a:gd name="T7" fmla="*/ 200 h 200"/>
                    <a:gd name="T8" fmla="*/ 99 w 199"/>
                    <a:gd name="T9" fmla="*/ 0 h 200"/>
                  </a:gdLst>
                  <a:ahLst/>
                  <a:cxnLst>
                    <a:cxn ang="0">
                      <a:pos x="T0" y="T1"/>
                    </a:cxn>
                    <a:cxn ang="0">
                      <a:pos x="T2" y="T3"/>
                    </a:cxn>
                    <a:cxn ang="0">
                      <a:pos x="T4" y="T5"/>
                    </a:cxn>
                    <a:cxn ang="0">
                      <a:pos x="T6" y="T7"/>
                    </a:cxn>
                    <a:cxn ang="0">
                      <a:pos x="T8" y="T9"/>
                    </a:cxn>
                  </a:cxnLst>
                  <a:rect l="0" t="0" r="r" b="b"/>
                  <a:pathLst>
                    <a:path w="199" h="200">
                      <a:moveTo>
                        <a:pt x="99" y="0"/>
                      </a:moveTo>
                      <a:lnTo>
                        <a:pt x="199" y="200"/>
                      </a:lnTo>
                      <a:cubicBezTo>
                        <a:pt x="136" y="168"/>
                        <a:pt x="62" y="168"/>
                        <a:pt x="0" y="200"/>
                      </a:cubicBezTo>
                      <a:lnTo>
                        <a:pt x="0" y="200"/>
                      </a:lnTo>
                      <a:lnTo>
                        <a:pt x="99" y="0"/>
                      </a:lnTo>
                      <a:close/>
                    </a:path>
                  </a:pathLst>
                </a:custGeom>
                <a:solidFill>
                  <a:srgbClr val="000000"/>
                </a:solidFill>
                <a:ln w="0">
                  <a:solidFill>
                    <a:srgbClr val="000000"/>
                  </a:solidFill>
                  <a:round/>
                  <a:headEnd/>
                  <a:tailEnd/>
                </a:ln>
              </p:spPr>
              <p:txBody>
                <a:bodyPr/>
                <a:lstStyle/>
                <a:p>
                  <a:endParaRPr lang="zh-CN" altLang="en-US"/>
                </a:p>
              </p:txBody>
            </p:sp>
            <p:sp>
              <p:nvSpPr>
                <p:cNvPr id="29" name="Freeform 91"/>
                <p:cNvSpPr>
                  <a:spLocks/>
                </p:cNvSpPr>
                <p:nvPr/>
              </p:nvSpPr>
              <p:spPr bwMode="auto">
                <a:xfrm>
                  <a:off x="2102" y="4701"/>
                  <a:ext cx="148" cy="148"/>
                </a:xfrm>
                <a:custGeom>
                  <a:avLst/>
                  <a:gdLst>
                    <a:gd name="T0" fmla="*/ 0 w 212"/>
                    <a:gd name="T1" fmla="*/ 212 h 212"/>
                    <a:gd name="T2" fmla="*/ 70 w 212"/>
                    <a:gd name="T3" fmla="*/ 0 h 212"/>
                    <a:gd name="T4" fmla="*/ 212 w 212"/>
                    <a:gd name="T5" fmla="*/ 141 h 212"/>
                    <a:gd name="T6" fmla="*/ 212 w 212"/>
                    <a:gd name="T7" fmla="*/ 141 h 212"/>
                    <a:gd name="T8" fmla="*/ 0 w 212"/>
                    <a:gd name="T9" fmla="*/ 212 h 212"/>
                  </a:gdLst>
                  <a:ahLst/>
                  <a:cxnLst>
                    <a:cxn ang="0">
                      <a:pos x="T0" y="T1"/>
                    </a:cxn>
                    <a:cxn ang="0">
                      <a:pos x="T2" y="T3"/>
                    </a:cxn>
                    <a:cxn ang="0">
                      <a:pos x="T4" y="T5"/>
                    </a:cxn>
                    <a:cxn ang="0">
                      <a:pos x="T6" y="T7"/>
                    </a:cxn>
                    <a:cxn ang="0">
                      <a:pos x="T8" y="T9"/>
                    </a:cxn>
                  </a:cxnLst>
                  <a:rect l="0" t="0" r="r" b="b"/>
                  <a:pathLst>
                    <a:path w="212" h="212">
                      <a:moveTo>
                        <a:pt x="0" y="212"/>
                      </a:moveTo>
                      <a:lnTo>
                        <a:pt x="70" y="0"/>
                      </a:lnTo>
                      <a:cubicBezTo>
                        <a:pt x="93" y="66"/>
                        <a:pt x="145" y="119"/>
                        <a:pt x="212" y="141"/>
                      </a:cubicBezTo>
                      <a:lnTo>
                        <a:pt x="212" y="141"/>
                      </a:lnTo>
                      <a:lnTo>
                        <a:pt x="0" y="212"/>
                      </a:lnTo>
                      <a:close/>
                    </a:path>
                  </a:pathLst>
                </a:custGeom>
                <a:solidFill>
                  <a:srgbClr val="000000"/>
                </a:solidFill>
                <a:ln w="0">
                  <a:solidFill>
                    <a:srgbClr val="000000"/>
                  </a:solidFill>
                  <a:round/>
                  <a:headEnd/>
                  <a:tailEnd/>
                </a:ln>
              </p:spPr>
              <p:txBody>
                <a:bodyPr/>
                <a:lstStyle/>
                <a:p>
                  <a:endParaRPr lang="zh-CN" altLang="en-US"/>
                </a:p>
              </p:txBody>
            </p:sp>
            <p:sp>
              <p:nvSpPr>
                <p:cNvPr id="30" name="Rectangle 90"/>
                <p:cNvSpPr>
                  <a:spLocks noChangeArrowheads="1"/>
                </p:cNvSpPr>
                <p:nvPr/>
              </p:nvSpPr>
              <p:spPr bwMode="auto">
                <a:xfrm>
                  <a:off x="2676" y="3768"/>
                  <a:ext cx="368"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i="1" dirty="0">
                      <a:solidFill>
                        <a:srgbClr val="000000"/>
                      </a:solidFill>
                      <a:latin typeface="Times New Roman" panose="02020603050405020304" pitchFamily="18" charset="0"/>
                      <a:cs typeface="Times New Roman" panose="02020603050405020304" pitchFamily="18" charset="0"/>
                    </a:rPr>
                    <a:t>O</a:t>
                  </a:r>
                  <a:r>
                    <a:rPr lang="en-US" altLang="zh-CN" i="1" baseline="-30000" dirty="0">
                      <a:solidFill>
                        <a:srgbClr val="000000"/>
                      </a:solidFill>
                      <a:latin typeface="Times New Roman" panose="02020603050405020304" pitchFamily="18" charset="0"/>
                      <a:cs typeface="Times New Roman" panose="02020603050405020304" pitchFamily="18" charset="0"/>
                    </a:rPr>
                    <a:t>S</a:t>
                  </a:r>
                  <a:endParaRPr lang="en-US" altLang="zh-CN" i="1" dirty="0"/>
                </a:p>
              </p:txBody>
            </p:sp>
            <p:sp>
              <p:nvSpPr>
                <p:cNvPr id="31" name="Rectangle 89"/>
                <p:cNvSpPr>
                  <a:spLocks noChangeArrowheads="1"/>
                </p:cNvSpPr>
                <p:nvPr/>
              </p:nvSpPr>
              <p:spPr bwMode="auto">
                <a:xfrm>
                  <a:off x="2080" y="4328"/>
                  <a:ext cx="15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b="1" i="1" dirty="0" err="1">
                      <a:latin typeface="Times New Roman" panose="02020603050405020304" pitchFamily="18" charset="0"/>
                      <a:cs typeface="Times New Roman" panose="02020603050405020304" pitchFamily="18" charset="0"/>
                    </a:rPr>
                    <a:t>x</a:t>
                  </a:r>
                  <a:r>
                    <a:rPr lang="en-US" altLang="zh-CN" b="1" i="1" baseline="-25000" dirty="0" err="1">
                      <a:latin typeface="Times New Roman" panose="02020603050405020304" pitchFamily="18" charset="0"/>
                      <a:cs typeface="Times New Roman" panose="02020603050405020304" pitchFamily="18" charset="0"/>
                    </a:rPr>
                    <a:t>s</a:t>
                  </a:r>
                  <a:endParaRPr lang="en-US" altLang="zh-CN" b="1" dirty="0"/>
                </a:p>
              </p:txBody>
            </p:sp>
            <p:sp>
              <p:nvSpPr>
                <p:cNvPr id="33" name="Rectangle 87"/>
                <p:cNvSpPr>
                  <a:spLocks noChangeArrowheads="1"/>
                </p:cNvSpPr>
                <p:nvPr/>
              </p:nvSpPr>
              <p:spPr bwMode="auto">
                <a:xfrm>
                  <a:off x="2571" y="1585"/>
                  <a:ext cx="131"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i="1" dirty="0" err="1">
                      <a:latin typeface="Times New Roman" panose="02020603050405020304" pitchFamily="18" charset="0"/>
                      <a:cs typeface="Times New Roman" panose="02020603050405020304" pitchFamily="18" charset="0"/>
                    </a:rPr>
                    <a:t>y</a:t>
                  </a:r>
                  <a:r>
                    <a:rPr lang="en-US" altLang="zh-CN" b="1" i="1" baseline="-25000" dirty="0" err="1">
                      <a:latin typeface="Times New Roman" panose="02020603050405020304" pitchFamily="18" charset="0"/>
                      <a:cs typeface="Times New Roman" panose="02020603050405020304" pitchFamily="18" charset="0"/>
                    </a:rPr>
                    <a:t>s</a:t>
                  </a:r>
                  <a:endParaRPr lang="en-US" altLang="zh-CN" b="1" dirty="0"/>
                </a:p>
              </p:txBody>
            </p:sp>
            <p:sp>
              <p:nvSpPr>
                <p:cNvPr id="35" name="Rectangle 85"/>
                <p:cNvSpPr>
                  <a:spLocks noChangeArrowheads="1"/>
                </p:cNvSpPr>
                <p:nvPr/>
              </p:nvSpPr>
              <p:spPr bwMode="auto">
                <a:xfrm>
                  <a:off x="7957" y="4072"/>
                  <a:ext cx="12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i="1" dirty="0" err="1">
                      <a:latin typeface="Times New Roman" panose="02020603050405020304" pitchFamily="18" charset="0"/>
                      <a:cs typeface="Times New Roman" panose="02020603050405020304" pitchFamily="18" charset="0"/>
                    </a:rPr>
                    <a:t>z</a:t>
                  </a:r>
                  <a:r>
                    <a:rPr lang="en-US" altLang="zh-CN" b="1" i="1" baseline="-25000" dirty="0" err="1">
                      <a:latin typeface="Times New Roman" panose="02020603050405020304" pitchFamily="18" charset="0"/>
                      <a:cs typeface="Times New Roman" panose="02020603050405020304" pitchFamily="18" charset="0"/>
                    </a:rPr>
                    <a:t>s</a:t>
                  </a:r>
                  <a:endParaRPr lang="en-US" altLang="zh-CN" b="1" dirty="0"/>
                </a:p>
              </p:txBody>
            </p:sp>
            <p:sp>
              <p:nvSpPr>
                <p:cNvPr id="37" name="Rectangle 83"/>
                <p:cNvSpPr>
                  <a:spLocks noChangeArrowheads="1"/>
                </p:cNvSpPr>
                <p:nvPr/>
              </p:nvSpPr>
              <p:spPr bwMode="auto">
                <a:xfrm flipH="1">
                  <a:off x="4210" y="4667"/>
                  <a:ext cx="20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b="1" i="1" dirty="0" err="1" smtClean="0">
                      <a:solidFill>
                        <a:srgbClr val="FF0000"/>
                      </a:solidFill>
                      <a:latin typeface="Times New Roman" panose="02020603050405020304" pitchFamily="18" charset="0"/>
                      <a:cs typeface="Times New Roman" panose="02020603050405020304" pitchFamily="18" charset="0"/>
                    </a:rPr>
                    <a:t>x</a:t>
                  </a:r>
                  <a:r>
                    <a:rPr lang="en-US" altLang="zh-CN" b="1" i="1" baseline="-25000" dirty="0" err="1" smtClean="0">
                      <a:solidFill>
                        <a:srgbClr val="FF0000"/>
                      </a:solidFill>
                      <a:latin typeface="Times New Roman" panose="02020603050405020304" pitchFamily="18" charset="0"/>
                      <a:cs typeface="Times New Roman" panose="02020603050405020304" pitchFamily="18" charset="0"/>
                    </a:rPr>
                    <a:t>p</a:t>
                  </a:r>
                  <a:endParaRPr lang="en-US" altLang="zh-CN" b="1" i="1" baseline="-25000" dirty="0">
                    <a:solidFill>
                      <a:srgbClr val="FF0000"/>
                    </a:solidFill>
                  </a:endParaRPr>
                </a:p>
              </p:txBody>
            </p:sp>
            <p:sp>
              <p:nvSpPr>
                <p:cNvPr id="39" name="Rectangle 81"/>
                <p:cNvSpPr>
                  <a:spLocks noChangeArrowheads="1"/>
                </p:cNvSpPr>
                <p:nvPr/>
              </p:nvSpPr>
              <p:spPr bwMode="auto">
                <a:xfrm>
                  <a:off x="4995" y="1617"/>
                  <a:ext cx="14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i="1" dirty="0" err="1" smtClean="0">
                      <a:solidFill>
                        <a:srgbClr val="FF0000"/>
                      </a:solidFill>
                      <a:latin typeface="Times New Roman" panose="02020603050405020304" pitchFamily="18" charset="0"/>
                      <a:cs typeface="Times New Roman" panose="02020603050405020304" pitchFamily="18" charset="0"/>
                    </a:rPr>
                    <a:t>y</a:t>
                  </a:r>
                  <a:r>
                    <a:rPr lang="en-US" altLang="zh-CN" b="1" i="1" baseline="-25000" dirty="0" err="1" smtClean="0">
                      <a:solidFill>
                        <a:srgbClr val="FF0000"/>
                      </a:solidFill>
                      <a:latin typeface="Times New Roman" panose="02020603050405020304" pitchFamily="18" charset="0"/>
                      <a:cs typeface="Times New Roman" panose="02020603050405020304" pitchFamily="18" charset="0"/>
                    </a:rPr>
                    <a:t>p</a:t>
                  </a:r>
                  <a:endParaRPr lang="en-US" altLang="zh-CN" b="1" dirty="0">
                    <a:solidFill>
                      <a:srgbClr val="FF0000"/>
                    </a:solidFill>
                  </a:endParaRPr>
                </a:p>
              </p:txBody>
            </p:sp>
            <p:sp>
              <p:nvSpPr>
                <p:cNvPr id="43" name="Rectangle 77"/>
                <p:cNvSpPr>
                  <a:spLocks noChangeArrowheads="1"/>
                </p:cNvSpPr>
                <p:nvPr/>
              </p:nvSpPr>
              <p:spPr bwMode="auto">
                <a:xfrm>
                  <a:off x="5004" y="3696"/>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altLang="zh-CN" i="1" dirty="0">
                      <a:solidFill>
                        <a:srgbClr val="000000"/>
                      </a:solidFill>
                      <a:latin typeface="Times New Roman" panose="02020603050405020304" pitchFamily="18" charset="0"/>
                      <a:cs typeface="Times New Roman" panose="02020603050405020304" pitchFamily="18" charset="0"/>
                    </a:rPr>
                    <a:t>O</a:t>
                  </a:r>
                  <a:r>
                    <a:rPr lang="en-US" altLang="zh-CN" i="1" baseline="-30000" dirty="0">
                      <a:solidFill>
                        <a:srgbClr val="000000"/>
                      </a:solidFill>
                      <a:latin typeface="Times New Roman" panose="02020603050405020304" pitchFamily="18" charset="0"/>
                      <a:cs typeface="Times New Roman" panose="02020603050405020304" pitchFamily="18" charset="0"/>
                    </a:rPr>
                    <a:t>p</a:t>
                  </a:r>
                  <a:endParaRPr lang="en-US" altLang="zh-CN" i="1" dirty="0"/>
                </a:p>
              </p:txBody>
            </p:sp>
            <p:sp>
              <p:nvSpPr>
                <p:cNvPr id="44" name="Freeform 76"/>
                <p:cNvSpPr>
                  <a:spLocks/>
                </p:cNvSpPr>
                <p:nvPr/>
              </p:nvSpPr>
              <p:spPr bwMode="auto">
                <a:xfrm>
                  <a:off x="4424" y="4701"/>
                  <a:ext cx="148" cy="148"/>
                </a:xfrm>
                <a:custGeom>
                  <a:avLst/>
                  <a:gdLst>
                    <a:gd name="T0" fmla="*/ 0 w 212"/>
                    <a:gd name="T1" fmla="*/ 212 h 212"/>
                    <a:gd name="T2" fmla="*/ 70 w 212"/>
                    <a:gd name="T3" fmla="*/ 0 h 212"/>
                    <a:gd name="T4" fmla="*/ 212 w 212"/>
                    <a:gd name="T5" fmla="*/ 141 h 212"/>
                    <a:gd name="T6" fmla="*/ 0 w 212"/>
                    <a:gd name="T7" fmla="*/ 212 h 212"/>
                  </a:gdLst>
                  <a:ahLst/>
                  <a:cxnLst>
                    <a:cxn ang="0">
                      <a:pos x="T0" y="T1"/>
                    </a:cxn>
                    <a:cxn ang="0">
                      <a:pos x="T2" y="T3"/>
                    </a:cxn>
                    <a:cxn ang="0">
                      <a:pos x="T4" y="T5"/>
                    </a:cxn>
                    <a:cxn ang="0">
                      <a:pos x="T6" y="T7"/>
                    </a:cxn>
                  </a:cxnLst>
                  <a:rect l="0" t="0" r="r" b="b"/>
                  <a:pathLst>
                    <a:path w="212" h="212">
                      <a:moveTo>
                        <a:pt x="0" y="212"/>
                      </a:moveTo>
                      <a:lnTo>
                        <a:pt x="70" y="0"/>
                      </a:lnTo>
                      <a:cubicBezTo>
                        <a:pt x="93" y="66"/>
                        <a:pt x="145" y="119"/>
                        <a:pt x="212" y="141"/>
                      </a:cubicBezTo>
                      <a:lnTo>
                        <a:pt x="0" y="212"/>
                      </a:lnTo>
                      <a:close/>
                    </a:path>
                  </a:pathLst>
                </a:custGeom>
                <a:solidFill>
                  <a:srgbClr val="FF0000"/>
                </a:solidFill>
                <a:ln w="0">
                  <a:solidFill>
                    <a:srgbClr val="000000"/>
                  </a:solidFill>
                  <a:round/>
                  <a:headEnd/>
                  <a:tailEnd/>
                </a:ln>
              </p:spPr>
              <p:txBody>
                <a:bodyPr/>
                <a:lstStyle/>
                <a:p>
                  <a:endParaRPr lang="zh-CN" altLang="en-US"/>
                </a:p>
              </p:txBody>
            </p:sp>
            <p:sp>
              <p:nvSpPr>
                <p:cNvPr id="45" name="Freeform 75"/>
                <p:cNvSpPr>
                  <a:spLocks/>
                </p:cNvSpPr>
                <p:nvPr/>
              </p:nvSpPr>
              <p:spPr bwMode="auto">
                <a:xfrm>
                  <a:off x="5198" y="1679"/>
                  <a:ext cx="139" cy="140"/>
                </a:xfrm>
                <a:custGeom>
                  <a:avLst/>
                  <a:gdLst>
                    <a:gd name="T0" fmla="*/ 100 w 200"/>
                    <a:gd name="T1" fmla="*/ 0 h 200"/>
                    <a:gd name="T2" fmla="*/ 200 w 200"/>
                    <a:gd name="T3" fmla="*/ 200 h 200"/>
                    <a:gd name="T4" fmla="*/ 0 w 200"/>
                    <a:gd name="T5" fmla="*/ 200 h 200"/>
                    <a:gd name="T6" fmla="*/ 0 w 200"/>
                    <a:gd name="T7" fmla="*/ 200 h 200"/>
                    <a:gd name="T8" fmla="*/ 100 w 200"/>
                    <a:gd name="T9" fmla="*/ 0 h 200"/>
                  </a:gdLst>
                  <a:ahLst/>
                  <a:cxnLst>
                    <a:cxn ang="0">
                      <a:pos x="T0" y="T1"/>
                    </a:cxn>
                    <a:cxn ang="0">
                      <a:pos x="T2" y="T3"/>
                    </a:cxn>
                    <a:cxn ang="0">
                      <a:pos x="T4" y="T5"/>
                    </a:cxn>
                    <a:cxn ang="0">
                      <a:pos x="T6" y="T7"/>
                    </a:cxn>
                    <a:cxn ang="0">
                      <a:pos x="T8" y="T9"/>
                    </a:cxn>
                  </a:cxnLst>
                  <a:rect l="0" t="0" r="r" b="b"/>
                  <a:pathLst>
                    <a:path w="200" h="200">
                      <a:moveTo>
                        <a:pt x="100" y="0"/>
                      </a:moveTo>
                      <a:lnTo>
                        <a:pt x="200" y="200"/>
                      </a:lnTo>
                      <a:cubicBezTo>
                        <a:pt x="137" y="168"/>
                        <a:pt x="63" y="168"/>
                        <a:pt x="0" y="200"/>
                      </a:cubicBezTo>
                      <a:lnTo>
                        <a:pt x="0" y="200"/>
                      </a:lnTo>
                      <a:lnTo>
                        <a:pt x="100" y="0"/>
                      </a:lnTo>
                      <a:close/>
                    </a:path>
                  </a:pathLst>
                </a:custGeom>
                <a:solidFill>
                  <a:srgbClr val="FF0000"/>
                </a:solidFill>
                <a:ln w="0">
                  <a:solidFill>
                    <a:srgbClr val="000000"/>
                  </a:solidFill>
                  <a:round/>
                  <a:headEnd/>
                  <a:tailEnd/>
                </a:ln>
              </p:spPr>
              <p:txBody>
                <a:bodyPr/>
                <a:lstStyle/>
                <a:p>
                  <a:endParaRPr lang="zh-CN" altLang="en-US"/>
                </a:p>
              </p:txBody>
            </p:sp>
            <p:sp>
              <p:nvSpPr>
                <p:cNvPr id="46" name="Rectangle 74"/>
                <p:cNvSpPr>
                  <a:spLocks noChangeArrowheads="1"/>
                </p:cNvSpPr>
                <p:nvPr/>
              </p:nvSpPr>
              <p:spPr bwMode="auto">
                <a:xfrm>
                  <a:off x="5839" y="3615"/>
                  <a:ext cx="13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i="1" dirty="0" err="1" smtClean="0">
                      <a:solidFill>
                        <a:srgbClr val="FF0000"/>
                      </a:solidFill>
                      <a:latin typeface="Times New Roman" panose="02020603050405020304" pitchFamily="18" charset="0"/>
                      <a:cs typeface="Times New Roman" panose="02020603050405020304" pitchFamily="18" charset="0"/>
                    </a:rPr>
                    <a:t>z</a:t>
                  </a:r>
                  <a:r>
                    <a:rPr lang="en-US" altLang="zh-CN" b="1" i="1" baseline="-25000" dirty="0" err="1" smtClean="0">
                      <a:solidFill>
                        <a:srgbClr val="FF0000"/>
                      </a:solidFill>
                      <a:latin typeface="Times New Roman" panose="02020603050405020304" pitchFamily="18" charset="0"/>
                      <a:cs typeface="Times New Roman" panose="02020603050405020304" pitchFamily="18" charset="0"/>
                    </a:rPr>
                    <a:t>p</a:t>
                  </a:r>
                  <a:endParaRPr lang="en-US" altLang="zh-CN" b="1" i="1" baseline="-25000" dirty="0">
                    <a:solidFill>
                      <a:srgbClr val="FF0000"/>
                    </a:solidFill>
                  </a:endParaRPr>
                </a:p>
              </p:txBody>
            </p:sp>
            <p:sp>
              <p:nvSpPr>
                <p:cNvPr id="48" name="Freeform 72"/>
                <p:cNvSpPr>
                  <a:spLocks/>
                </p:cNvSpPr>
                <p:nvPr/>
              </p:nvSpPr>
              <p:spPr bwMode="auto">
                <a:xfrm>
                  <a:off x="5978" y="3955"/>
                  <a:ext cx="144" cy="97"/>
                </a:xfrm>
                <a:custGeom>
                  <a:avLst/>
                  <a:gdLst>
                    <a:gd name="T0" fmla="*/ 0 w 144"/>
                    <a:gd name="T1" fmla="*/ 0 h 97"/>
                    <a:gd name="T2" fmla="*/ 144 w 144"/>
                    <a:gd name="T3" fmla="*/ 48 h 97"/>
                    <a:gd name="T4" fmla="*/ 0 w 144"/>
                    <a:gd name="T5" fmla="*/ 97 h 97"/>
                    <a:gd name="T6" fmla="*/ 0 w 144"/>
                    <a:gd name="T7" fmla="*/ 0 h 97"/>
                  </a:gdLst>
                  <a:ahLst/>
                  <a:cxnLst>
                    <a:cxn ang="0">
                      <a:pos x="T0" y="T1"/>
                    </a:cxn>
                    <a:cxn ang="0">
                      <a:pos x="T2" y="T3"/>
                    </a:cxn>
                    <a:cxn ang="0">
                      <a:pos x="T4" y="T5"/>
                    </a:cxn>
                    <a:cxn ang="0">
                      <a:pos x="T6" y="T7"/>
                    </a:cxn>
                  </a:cxnLst>
                  <a:rect l="0" t="0" r="r" b="b"/>
                  <a:pathLst>
                    <a:path w="144" h="97">
                      <a:moveTo>
                        <a:pt x="0" y="0"/>
                      </a:moveTo>
                      <a:lnTo>
                        <a:pt x="144" y="48"/>
                      </a:lnTo>
                      <a:lnTo>
                        <a:pt x="0" y="97"/>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9" name="Group 58"/>
                <p:cNvGrpSpPr>
                  <a:grpSpLocks/>
                </p:cNvGrpSpPr>
                <p:nvPr/>
              </p:nvGrpSpPr>
              <p:grpSpPr bwMode="auto">
                <a:xfrm>
                  <a:off x="2160" y="1440"/>
                  <a:ext cx="5923" cy="3744"/>
                  <a:chOff x="2169" y="1440"/>
                  <a:chExt cx="5923" cy="3744"/>
                </a:xfrm>
              </p:grpSpPr>
              <p:sp>
                <p:nvSpPr>
                  <p:cNvPr id="51" name="Line 71"/>
                  <p:cNvSpPr>
                    <a:spLocks noChangeShapeType="1"/>
                  </p:cNvSpPr>
                  <p:nvPr/>
                </p:nvSpPr>
                <p:spPr bwMode="auto">
                  <a:xfrm>
                    <a:off x="2922" y="4008"/>
                    <a:ext cx="5170" cy="0"/>
                  </a:xfrm>
                  <a:prstGeom prst="line">
                    <a:avLst/>
                  </a:prstGeom>
                  <a:noFill/>
                  <a:ln w="2032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70"/>
                  <p:cNvSpPr>
                    <a:spLocks noChangeShapeType="1"/>
                  </p:cNvSpPr>
                  <p:nvPr/>
                </p:nvSpPr>
                <p:spPr bwMode="auto">
                  <a:xfrm flipV="1">
                    <a:off x="2946" y="1785"/>
                    <a:ext cx="0" cy="2218"/>
                  </a:xfrm>
                  <a:prstGeom prst="line">
                    <a:avLst/>
                  </a:prstGeom>
                  <a:noFill/>
                  <a:ln w="2032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69"/>
                  <p:cNvSpPr>
                    <a:spLocks noChangeShapeType="1"/>
                  </p:cNvSpPr>
                  <p:nvPr/>
                </p:nvSpPr>
                <p:spPr bwMode="auto">
                  <a:xfrm flipH="1">
                    <a:off x="2177" y="4003"/>
                    <a:ext cx="769" cy="771"/>
                  </a:xfrm>
                  <a:prstGeom prst="line">
                    <a:avLst/>
                  </a:prstGeom>
                  <a:noFill/>
                  <a:ln w="2032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68"/>
                  <p:cNvSpPr>
                    <a:spLocks noChangeShapeType="1"/>
                  </p:cNvSpPr>
                  <p:nvPr/>
                </p:nvSpPr>
                <p:spPr bwMode="auto">
                  <a:xfrm flipV="1">
                    <a:off x="2968" y="2313"/>
                    <a:ext cx="4199" cy="1690"/>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67"/>
                  <p:cNvSpPr>
                    <a:spLocks noChangeShapeType="1"/>
                  </p:cNvSpPr>
                  <p:nvPr/>
                </p:nvSpPr>
                <p:spPr bwMode="auto">
                  <a:xfrm>
                    <a:off x="2925" y="4003"/>
                    <a:ext cx="4242" cy="846"/>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66"/>
                  <p:cNvSpPr>
                    <a:spLocks noChangeShapeType="1"/>
                  </p:cNvSpPr>
                  <p:nvPr/>
                </p:nvSpPr>
                <p:spPr bwMode="auto">
                  <a:xfrm>
                    <a:off x="7157" y="2317"/>
                    <a:ext cx="10" cy="2532"/>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65"/>
                  <p:cNvSpPr>
                    <a:spLocks noChangeShapeType="1"/>
                  </p:cNvSpPr>
                  <p:nvPr/>
                </p:nvSpPr>
                <p:spPr bwMode="auto">
                  <a:xfrm flipH="1">
                    <a:off x="4498" y="4003"/>
                    <a:ext cx="769" cy="771"/>
                  </a:xfrm>
                  <a:prstGeom prst="line">
                    <a:avLst/>
                  </a:prstGeom>
                  <a:noFill/>
                  <a:ln w="2032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64"/>
                  <p:cNvSpPr>
                    <a:spLocks noChangeShapeType="1"/>
                  </p:cNvSpPr>
                  <p:nvPr/>
                </p:nvSpPr>
                <p:spPr bwMode="auto">
                  <a:xfrm flipV="1">
                    <a:off x="5267" y="1785"/>
                    <a:ext cx="0" cy="2218"/>
                  </a:xfrm>
                  <a:prstGeom prst="line">
                    <a:avLst/>
                  </a:prstGeom>
                  <a:noFill/>
                  <a:ln w="2032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59" name="Picture 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9" y="3688"/>
                    <a:ext cx="457" cy="313"/>
                  </a:xfrm>
                  <a:prstGeom prst="rect">
                    <a:avLst/>
                  </a:prstGeom>
                  <a:noFill/>
                  <a:extLst>
                    <a:ext uri="{909E8E84-426E-40DD-AFC4-6F175D3DCCD1}">
                      <a14:hiddenFill xmlns:a14="http://schemas.microsoft.com/office/drawing/2010/main">
                        <a:solidFill>
                          <a:srgbClr val="FFFFFF"/>
                        </a:solidFill>
                      </a14:hiddenFill>
                    </a:ext>
                  </a:extLst>
                </p:spPr>
              </p:pic>
              <p:sp>
                <p:nvSpPr>
                  <p:cNvPr id="60" name="Line 62"/>
                  <p:cNvSpPr>
                    <a:spLocks noChangeShapeType="1"/>
                  </p:cNvSpPr>
                  <p:nvPr/>
                </p:nvSpPr>
                <p:spPr bwMode="auto">
                  <a:xfrm flipV="1">
                    <a:off x="7167" y="4003"/>
                    <a:ext cx="422" cy="846"/>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61"/>
                  <p:cNvSpPr>
                    <a:spLocks noChangeShapeType="1"/>
                  </p:cNvSpPr>
                  <p:nvPr/>
                </p:nvSpPr>
                <p:spPr bwMode="auto">
                  <a:xfrm flipV="1">
                    <a:off x="4857" y="3243"/>
                    <a:ext cx="0" cy="1150"/>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60"/>
                  <p:cNvSpPr>
                    <a:spLocks noChangeShapeType="1"/>
                  </p:cNvSpPr>
                  <p:nvPr/>
                </p:nvSpPr>
                <p:spPr bwMode="auto">
                  <a:xfrm>
                    <a:off x="5241" y="3998"/>
                    <a:ext cx="749" cy="5"/>
                  </a:xfrm>
                  <a:prstGeom prst="line">
                    <a:avLst/>
                  </a:prstGeom>
                  <a:noFill/>
                  <a:ln w="285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Freeform 59"/>
                  <p:cNvSpPr>
                    <a:spLocks noChangeAspect="1"/>
                  </p:cNvSpPr>
                  <p:nvPr/>
                </p:nvSpPr>
                <p:spPr bwMode="auto">
                  <a:xfrm>
                    <a:off x="4368" y="1440"/>
                    <a:ext cx="975" cy="3744"/>
                  </a:xfrm>
                  <a:custGeom>
                    <a:avLst/>
                    <a:gdLst>
                      <a:gd name="T0" fmla="*/ 1474 w 1474"/>
                      <a:gd name="T1" fmla="*/ 0 h 3380"/>
                      <a:gd name="T2" fmla="*/ 1474 w 1474"/>
                      <a:gd name="T3" fmla="*/ 2705 h 3380"/>
                      <a:gd name="T4" fmla="*/ 0 w 1474"/>
                      <a:gd name="T5" fmla="*/ 3380 h 3380"/>
                      <a:gd name="T6" fmla="*/ 0 w 1474"/>
                      <a:gd name="T7" fmla="*/ 676 h 3380"/>
                      <a:gd name="T8" fmla="*/ 1474 w 1474"/>
                      <a:gd name="T9" fmla="*/ 0 h 3380"/>
                    </a:gdLst>
                    <a:ahLst/>
                    <a:cxnLst>
                      <a:cxn ang="0">
                        <a:pos x="T0" y="T1"/>
                      </a:cxn>
                      <a:cxn ang="0">
                        <a:pos x="T2" y="T3"/>
                      </a:cxn>
                      <a:cxn ang="0">
                        <a:pos x="T4" y="T5"/>
                      </a:cxn>
                      <a:cxn ang="0">
                        <a:pos x="T6" y="T7"/>
                      </a:cxn>
                      <a:cxn ang="0">
                        <a:pos x="T8" y="T9"/>
                      </a:cxn>
                    </a:cxnLst>
                    <a:rect l="0" t="0" r="r" b="b"/>
                    <a:pathLst>
                      <a:path w="1474" h="3380">
                        <a:moveTo>
                          <a:pt x="1474" y="0"/>
                        </a:moveTo>
                        <a:lnTo>
                          <a:pt x="1474" y="2705"/>
                        </a:lnTo>
                        <a:lnTo>
                          <a:pt x="0" y="3380"/>
                        </a:lnTo>
                        <a:lnTo>
                          <a:pt x="0" y="676"/>
                        </a:lnTo>
                        <a:lnTo>
                          <a:pt x="1474" y="0"/>
                        </a:lnTo>
                        <a:close/>
                      </a:path>
                    </a:pathLst>
                  </a:custGeom>
                  <a:noFill/>
                  <a:ln w="6350" cap="rnd">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0" name="Text Box 10"/>
                <p:cNvSpPr txBox="1">
                  <a:spLocks noChangeAspect="1" noChangeArrowheads="1"/>
                </p:cNvSpPr>
                <p:nvPr/>
              </p:nvSpPr>
              <p:spPr bwMode="auto">
                <a:xfrm>
                  <a:off x="4140" y="3725"/>
                  <a:ext cx="167"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altLang="zh-CN" b="1" i="1" dirty="0">
                      <a:latin typeface="Times New Roman" panose="02020603050405020304" pitchFamily="18" charset="0"/>
                      <a:cs typeface="Times New Roman" panose="02020603050405020304" pitchFamily="18" charset="0"/>
                    </a:rPr>
                    <a:t>d</a:t>
                  </a:r>
                  <a:endParaRPr lang="en-US" altLang="zh-CN" b="1" i="1" dirty="0"/>
                </a:p>
              </p:txBody>
            </p:sp>
          </p:grpSp>
          <p:sp>
            <p:nvSpPr>
              <p:cNvPr id="25" name="Text Box 11"/>
              <p:cNvSpPr txBox="1">
                <a:spLocks noChangeAspect="1" noChangeArrowheads="1"/>
              </p:cNvSpPr>
              <p:nvPr/>
            </p:nvSpPr>
            <p:spPr bwMode="auto">
              <a:xfrm>
                <a:off x="6846" y="1945"/>
                <a:ext cx="1376"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altLang="zh-CN" b="1" i="1" dirty="0" smtClean="0">
                    <a:solidFill>
                      <a:srgbClr val="0033CC"/>
                    </a:solidFill>
                    <a:latin typeface="Times New Roman" panose="02020603050405020304" pitchFamily="18" charset="0"/>
                    <a:cs typeface="Times New Roman" panose="02020603050405020304" pitchFamily="18" charset="0"/>
                  </a:rPr>
                  <a:t>P</a:t>
                </a:r>
                <a:r>
                  <a:rPr lang="en-US" altLang="zh-CN" b="1" baseline="-25000" dirty="0" smtClean="0">
                    <a:solidFill>
                      <a:srgbClr val="0033CC"/>
                    </a:solidFill>
                    <a:latin typeface="Times New Roman" panose="02020603050405020304" pitchFamily="18" charset="0"/>
                    <a:cs typeface="Times New Roman" panose="02020603050405020304" pitchFamily="18" charset="0"/>
                  </a:rPr>
                  <a:t>0</a:t>
                </a:r>
                <a:r>
                  <a:rPr lang="en-US" altLang="zh-CN" b="1" dirty="0">
                    <a:solidFill>
                      <a:srgbClr val="0033CC"/>
                    </a:solidFill>
                    <a:latin typeface="Times New Roman" panose="02020603050405020304" pitchFamily="18" charset="0"/>
                    <a:cs typeface="Times New Roman" panose="02020603050405020304" pitchFamily="18" charset="0"/>
                  </a:rPr>
                  <a:t>(</a:t>
                </a:r>
                <a:r>
                  <a:rPr lang="en-US" altLang="zh-CN" b="1" i="1" dirty="0" err="1" smtClean="0">
                    <a:solidFill>
                      <a:srgbClr val="0033CC"/>
                    </a:solidFill>
                    <a:latin typeface="Times New Roman" panose="02020603050405020304" pitchFamily="18" charset="0"/>
                    <a:cs typeface="Times New Roman" panose="02020603050405020304" pitchFamily="18" charset="0"/>
                  </a:rPr>
                  <a:t>x</a:t>
                </a:r>
                <a:r>
                  <a:rPr lang="en-US" altLang="zh-CN" b="1" i="1" baseline="-25000" dirty="0" err="1" smtClean="0">
                    <a:solidFill>
                      <a:srgbClr val="0033CC"/>
                    </a:solidFill>
                    <a:latin typeface="Times New Roman" panose="02020603050405020304" pitchFamily="18" charset="0"/>
                    <a:cs typeface="Times New Roman" panose="02020603050405020304" pitchFamily="18" charset="0"/>
                  </a:rPr>
                  <a:t>s</a:t>
                </a:r>
                <a:r>
                  <a:rPr lang="zh-CN" altLang="en-US" b="1" dirty="0">
                    <a:solidFill>
                      <a:srgbClr val="0033CC"/>
                    </a:solidFill>
                    <a:latin typeface="Times New Roman" panose="02020603050405020304" pitchFamily="18" charset="0"/>
                    <a:cs typeface="Times New Roman" panose="02020603050405020304" pitchFamily="18" charset="0"/>
                  </a:rPr>
                  <a:t>，</a:t>
                </a:r>
                <a:r>
                  <a:rPr lang="en-US" altLang="zh-CN" b="1" i="1" dirty="0" err="1">
                    <a:solidFill>
                      <a:srgbClr val="0033CC"/>
                    </a:solidFill>
                    <a:latin typeface="Times New Roman" panose="02020603050405020304" pitchFamily="18" charset="0"/>
                    <a:cs typeface="Times New Roman" panose="02020603050405020304" pitchFamily="18" charset="0"/>
                  </a:rPr>
                  <a:t>y</a:t>
                </a:r>
                <a:r>
                  <a:rPr lang="en-US" altLang="zh-CN" b="1" i="1" baseline="-25000" dirty="0" err="1">
                    <a:solidFill>
                      <a:srgbClr val="0033CC"/>
                    </a:solidFill>
                    <a:latin typeface="Times New Roman" panose="02020603050405020304" pitchFamily="18" charset="0"/>
                    <a:cs typeface="Times New Roman" panose="02020603050405020304" pitchFamily="18" charset="0"/>
                  </a:rPr>
                  <a:t>s</a:t>
                </a:r>
                <a:r>
                  <a:rPr lang="zh-CN" altLang="en-US" b="1" dirty="0">
                    <a:solidFill>
                      <a:srgbClr val="0033CC"/>
                    </a:solidFill>
                    <a:latin typeface="Times New Roman" panose="02020603050405020304" pitchFamily="18" charset="0"/>
                    <a:cs typeface="Times New Roman" panose="02020603050405020304" pitchFamily="18" charset="0"/>
                  </a:rPr>
                  <a:t>，</a:t>
                </a:r>
                <a:r>
                  <a:rPr lang="en-US" altLang="zh-CN" b="1" i="1" dirty="0" err="1" smtClean="0">
                    <a:solidFill>
                      <a:srgbClr val="0033CC"/>
                    </a:solidFill>
                    <a:latin typeface="Times New Roman" panose="02020603050405020304" pitchFamily="18" charset="0"/>
                    <a:cs typeface="Times New Roman" panose="02020603050405020304" pitchFamily="18" charset="0"/>
                  </a:rPr>
                  <a:t>z</a:t>
                </a:r>
                <a:r>
                  <a:rPr lang="en-US" altLang="zh-CN" b="1" i="1" baseline="-25000" dirty="0" err="1" smtClean="0">
                    <a:solidFill>
                      <a:srgbClr val="0033CC"/>
                    </a:solidFill>
                    <a:latin typeface="Times New Roman" panose="02020603050405020304" pitchFamily="18" charset="0"/>
                    <a:cs typeface="Times New Roman" panose="02020603050405020304" pitchFamily="18" charset="0"/>
                  </a:rPr>
                  <a:t>s</a:t>
                </a:r>
                <a:r>
                  <a:rPr lang="en-US" altLang="zh-CN" b="1" dirty="0" smtClean="0">
                    <a:solidFill>
                      <a:srgbClr val="0033CC"/>
                    </a:solidFill>
                    <a:latin typeface="Times New Roman" panose="02020603050405020304" pitchFamily="18" charset="0"/>
                    <a:cs typeface="Times New Roman" panose="02020603050405020304" pitchFamily="18" charset="0"/>
                  </a:rPr>
                  <a:t>)</a:t>
                </a:r>
                <a:endParaRPr lang="zh-CN" altLang="en-US" b="1" dirty="0">
                  <a:solidFill>
                    <a:srgbClr val="0033CC"/>
                  </a:solidFill>
                </a:endParaRPr>
              </a:p>
            </p:txBody>
          </p:sp>
          <p:sp>
            <p:nvSpPr>
              <p:cNvPr id="26" name="Text Box 7"/>
              <p:cNvSpPr txBox="1">
                <a:spLocks noChangeAspect="1" noChangeArrowheads="1"/>
              </p:cNvSpPr>
              <p:nvPr/>
            </p:nvSpPr>
            <p:spPr bwMode="auto">
              <a:xfrm>
                <a:off x="4279" y="2750"/>
                <a:ext cx="1083"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altLang="zh-CN" b="1" i="1" dirty="0">
                    <a:solidFill>
                      <a:srgbClr val="FF0000"/>
                    </a:solidFill>
                    <a:latin typeface="Times New Roman" panose="02020603050405020304" pitchFamily="18" charset="0"/>
                    <a:cs typeface="Times New Roman" panose="02020603050405020304" pitchFamily="18" charset="0"/>
                  </a:rPr>
                  <a:t>P</a:t>
                </a:r>
                <a:r>
                  <a:rPr lang="en-US" altLang="zh-CN" b="1" i="1" baseline="-25000" dirty="0">
                    <a:solidFill>
                      <a:srgbClr val="FF0000"/>
                    </a:solidFill>
                    <a:latin typeface="Times New Roman" panose="02020603050405020304" pitchFamily="18" charset="0"/>
                    <a:cs typeface="Times New Roman" panose="02020603050405020304" pitchFamily="18" charset="0"/>
                  </a:rPr>
                  <a:t>p</a:t>
                </a:r>
                <a:r>
                  <a:rPr lang="zh-CN" altLang="en-US" b="1" dirty="0">
                    <a:solidFill>
                      <a:srgbClr val="FF0000"/>
                    </a:solidFill>
                    <a:latin typeface="Times New Roman" panose="02020603050405020304" pitchFamily="18" charset="0"/>
                    <a:cs typeface="Times New Roman" panose="02020603050405020304" pitchFamily="18" charset="0"/>
                  </a:rPr>
                  <a:t>（</a:t>
                </a:r>
                <a:r>
                  <a:rPr lang="en-US" altLang="zh-CN" b="1" i="1" dirty="0" err="1">
                    <a:solidFill>
                      <a:srgbClr val="FF0000"/>
                    </a:solidFill>
                    <a:latin typeface="Times New Roman" panose="02020603050405020304" pitchFamily="18" charset="0"/>
                    <a:cs typeface="Times New Roman" panose="02020603050405020304" pitchFamily="18" charset="0"/>
                  </a:rPr>
                  <a:t>x</a:t>
                </a:r>
                <a:r>
                  <a:rPr lang="en-US" altLang="zh-CN" b="1" i="1" baseline="-25000" dirty="0" err="1">
                    <a:solidFill>
                      <a:srgbClr val="FF0000"/>
                    </a:solidFill>
                    <a:latin typeface="Times New Roman" panose="02020603050405020304" pitchFamily="18" charset="0"/>
                    <a:cs typeface="Times New Roman" panose="02020603050405020304" pitchFamily="18" charset="0"/>
                  </a:rPr>
                  <a:t>p</a:t>
                </a:r>
                <a:r>
                  <a:rPr lang="zh-CN" altLang="en-US" b="1" dirty="0">
                    <a:solidFill>
                      <a:srgbClr val="FF0000"/>
                    </a:solidFill>
                    <a:latin typeface="Times New Roman" panose="02020603050405020304" pitchFamily="18" charset="0"/>
                    <a:cs typeface="Times New Roman" panose="02020603050405020304" pitchFamily="18" charset="0"/>
                  </a:rPr>
                  <a:t>，</a:t>
                </a:r>
                <a:r>
                  <a:rPr lang="en-US" altLang="zh-CN" b="1" i="1" dirty="0" err="1">
                    <a:solidFill>
                      <a:srgbClr val="FF0000"/>
                    </a:solidFill>
                    <a:latin typeface="Times New Roman" panose="02020603050405020304" pitchFamily="18" charset="0"/>
                    <a:cs typeface="Times New Roman" panose="02020603050405020304" pitchFamily="18" charset="0"/>
                  </a:rPr>
                  <a:t>y</a:t>
                </a:r>
                <a:r>
                  <a:rPr lang="en-US" altLang="zh-CN" b="1" i="1" baseline="-25000" dirty="0" err="1">
                    <a:solidFill>
                      <a:srgbClr val="FF0000"/>
                    </a:solidFill>
                    <a:latin typeface="Times New Roman" panose="02020603050405020304" pitchFamily="18" charset="0"/>
                    <a:cs typeface="Times New Roman" panose="02020603050405020304" pitchFamily="18" charset="0"/>
                  </a:rPr>
                  <a:t>p</a:t>
                </a:r>
                <a:r>
                  <a:rPr lang="zh-CN" altLang="en-US" b="1" dirty="0">
                    <a:solidFill>
                      <a:srgbClr val="FF0000"/>
                    </a:solidFill>
                    <a:latin typeface="Times New Roman" panose="02020603050405020304" pitchFamily="18" charset="0"/>
                    <a:cs typeface="Times New Roman" panose="02020603050405020304" pitchFamily="18" charset="0"/>
                  </a:rPr>
                  <a:t>）</a:t>
                </a:r>
                <a:endParaRPr lang="zh-CN" altLang="en-US" b="1" dirty="0">
                  <a:solidFill>
                    <a:srgbClr val="FF0000"/>
                  </a:solidFill>
                </a:endParaRPr>
              </a:p>
            </p:txBody>
          </p:sp>
        </p:grpSp>
        <p:sp>
          <p:nvSpPr>
            <p:cNvPr id="22" name="Text Box 9"/>
            <p:cNvSpPr txBox="1">
              <a:spLocks noChangeAspect="1" noChangeArrowheads="1"/>
            </p:cNvSpPr>
            <p:nvPr/>
          </p:nvSpPr>
          <p:spPr bwMode="auto">
            <a:xfrm>
              <a:off x="4643" y="4095"/>
              <a:ext cx="264"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altLang="zh-CN" i="1" dirty="0" err="1">
                  <a:latin typeface="Times New Roman" panose="02020603050405020304" pitchFamily="18" charset="0"/>
                  <a:cs typeface="Times New Roman" panose="02020603050405020304" pitchFamily="18" charset="0"/>
                </a:rPr>
                <a:t>P</a:t>
              </a:r>
              <a:r>
                <a:rPr lang="en-US" altLang="zh-CN" dirty="0" err="1">
                  <a:cs typeface="Times New Roman" panose="02020603050405020304" pitchFamily="18" charset="0"/>
                </a:rPr>
                <a:t>’</a:t>
              </a:r>
              <a:r>
                <a:rPr lang="en-US" altLang="zh-CN" dirty="0" err="1">
                  <a:solidFill>
                    <a:srgbClr val="FFFFFF"/>
                  </a:solidFill>
                  <a:latin typeface="Times New Roman" panose="02020603050405020304" pitchFamily="18" charset="0"/>
                  <a:cs typeface="Times New Roman" panose="02020603050405020304" pitchFamily="18" charset="0"/>
                </a:rPr>
                <a:t>e</a:t>
              </a:r>
              <a:endParaRPr lang="en-US" altLang="zh-CN" dirty="0"/>
            </a:p>
          </p:txBody>
        </p:sp>
        <p:sp>
          <p:nvSpPr>
            <p:cNvPr id="23" name="Text Box 8"/>
            <p:cNvSpPr txBox="1">
              <a:spLocks noChangeAspect="1" noChangeArrowheads="1"/>
            </p:cNvSpPr>
            <p:nvPr/>
          </p:nvSpPr>
          <p:spPr bwMode="auto">
            <a:xfrm>
              <a:off x="6960" y="4534"/>
              <a:ext cx="19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altLang="zh-CN" i="1" dirty="0" smtClean="0">
                  <a:latin typeface="Times New Roman" panose="02020603050405020304" pitchFamily="18" charset="0"/>
                  <a:cs typeface="Times New Roman" panose="02020603050405020304" pitchFamily="18" charset="0"/>
                </a:rPr>
                <a:t>P</a:t>
              </a:r>
              <a:endParaRPr lang="en-US" altLang="zh-CN" dirty="0"/>
            </a:p>
          </p:txBody>
        </p:sp>
      </p:grpSp>
      <p:sp>
        <p:nvSpPr>
          <p:cNvPr id="3" name="椭圆 2"/>
          <p:cNvSpPr/>
          <p:nvPr/>
        </p:nvSpPr>
        <p:spPr>
          <a:xfrm>
            <a:off x="4576186" y="4038600"/>
            <a:ext cx="88344" cy="11974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927048" y="3254477"/>
            <a:ext cx="88344" cy="119743"/>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65575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652462" y="468311"/>
            <a:ext cx="7955643" cy="646331"/>
          </a:xfrm>
          <a:prstGeom prst="rect">
            <a:avLst/>
          </a:prstGeom>
        </p:spPr>
        <p:txBody>
          <a:bodyPr wrap="square">
            <a:spAutoFit/>
          </a:bodyPr>
          <a:lstStyle/>
          <a:p>
            <a:pPr lvl="0"/>
            <a:r>
              <a:rPr lang="zh-CN" altLang="en-US" sz="3600" b="1" dirty="0" smtClean="0">
                <a:latin typeface="Tahoma" panose="020B0604030504040204" pitchFamily="34" charset="0"/>
                <a:ea typeface="宋体" pitchFamily="2" charset="-122"/>
                <a:cs typeface="Tahoma" panose="020B0604030504040204" pitchFamily="34" charset="0"/>
              </a:rPr>
              <a:t>§</a:t>
            </a:r>
            <a:r>
              <a:rPr lang="en-US" altLang="zh-CN" sz="3600" b="1" dirty="0" smtClean="0">
                <a:latin typeface="黑体" panose="02010609060101010101" pitchFamily="49" charset="-122"/>
                <a:ea typeface="黑体" panose="02010609060101010101" pitchFamily="49" charset="-122"/>
              </a:rPr>
              <a:t>6.1 </a:t>
            </a:r>
            <a:r>
              <a:rPr lang="zh-CN" altLang="en-US" sz="3600" b="1" dirty="0" smtClean="0">
                <a:latin typeface="黑体" panose="02010609060101010101" pitchFamily="49" charset="-122"/>
                <a:ea typeface="黑体" panose="02010609060101010101" pitchFamily="49" charset="-122"/>
              </a:rPr>
              <a:t>三维</a:t>
            </a:r>
            <a:r>
              <a:rPr lang="zh-CN" altLang="en-US" sz="3600" b="1" dirty="0">
                <a:latin typeface="黑体" panose="02010609060101010101" pitchFamily="49" charset="-122"/>
                <a:ea typeface="黑体" panose="02010609060101010101" pitchFamily="49" charset="-122"/>
              </a:rPr>
              <a:t>观察流水线</a:t>
            </a:r>
            <a:endParaRPr lang="zh-CN" altLang="en-US" sz="3600" b="1" dirty="0">
              <a:latin typeface="黑体" panose="02010609060101010101" pitchFamily="49" charset="-122"/>
              <a:ea typeface="黑体" panose="02010609060101010101" pitchFamily="49" charset="-122"/>
              <a:cs typeface="Tahoma" panose="020B0604030504040204" pitchFamily="34" charset="0"/>
            </a:endParaRPr>
          </a:p>
        </p:txBody>
      </p:sp>
      <p:sp>
        <p:nvSpPr>
          <p:cNvPr id="22" name="Rectangle 3"/>
          <p:cNvSpPr txBox="1">
            <a:spLocks noChangeArrowheads="1"/>
          </p:cNvSpPr>
          <p:nvPr/>
        </p:nvSpPr>
        <p:spPr>
          <a:xfrm>
            <a:off x="476250" y="1415142"/>
            <a:ext cx="5838599" cy="1511571"/>
          </a:xfrm>
          <a:prstGeom prst="rect">
            <a:avLst/>
          </a:prstGeom>
        </p:spPr>
        <p:txBody>
          <a:bodyPr/>
          <a:lst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9300"/>
              </a:buClr>
              <a:buFont typeface="Wingdings" panose="05000000000000000000" pitchFamily="2" charset="2"/>
              <a:buChar char="n"/>
            </a:pPr>
            <a:r>
              <a:rPr lang="zh-CN" altLang="en-US" dirty="0"/>
              <a:t>通常图形输出设备（显示器，绘图仪等）都是二维的</a:t>
            </a:r>
            <a:r>
              <a:rPr lang="en-US" altLang="zh-CN" dirty="0"/>
              <a:t>,</a:t>
            </a:r>
            <a:r>
              <a:rPr lang="zh-CN" altLang="en-US" dirty="0"/>
              <a:t>所以要将三维坐标系下图形上各点的坐标转化为某一平面坐标系下的二维坐标</a:t>
            </a:r>
          </a:p>
        </p:txBody>
      </p:sp>
      <p:pic>
        <p:nvPicPr>
          <p:cNvPr id="17" name="Picture 3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44981" t="38962" r="18884" b="39952"/>
          <a:stretch>
            <a:fillRect/>
          </a:stretch>
        </p:blipFill>
        <p:spPr bwMode="auto">
          <a:xfrm>
            <a:off x="752139" y="3407229"/>
            <a:ext cx="7204411" cy="236333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pic>
        <p:nvPicPr>
          <p:cNvPr id="20" name="Picture 9" descr="6"/>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14849" y="1114642"/>
            <a:ext cx="2592387" cy="177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957879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4" name="Rectangle 3"/>
          <p:cNvSpPr>
            <a:spLocks noGrp="1" noChangeArrowheads="1"/>
          </p:cNvSpPr>
          <p:nvPr>
            <p:ph type="body" idx="4294967295"/>
          </p:nvPr>
        </p:nvSpPr>
        <p:spPr>
          <a:xfrm>
            <a:off x="337457" y="1306553"/>
            <a:ext cx="8580765" cy="4670779"/>
          </a:xfrm>
          <a:prstGeom prst="rect">
            <a:avLst/>
          </a:prstGeom>
        </p:spPr>
        <p:txBody>
          <a:bodyPr/>
          <a:lstStyle/>
          <a:p>
            <a:pPr eaLnBrk="1" hangingPunct="1">
              <a:buClr>
                <a:srgbClr val="FF9300"/>
              </a:buClr>
              <a:buFont typeface="Wingdings" panose="05000000000000000000" pitchFamily="2" charset="2"/>
              <a:buChar char="n"/>
            </a:pPr>
            <a:r>
              <a:rPr lang="zh-CN" altLang="en-US" sz="2400" dirty="0"/>
              <a:t>据相似三角形对应边成比例的关系，有 </a:t>
            </a:r>
          </a:p>
          <a:p>
            <a:pPr eaLnBrk="1" hangingPunct="1">
              <a:buClr>
                <a:srgbClr val="FF9300"/>
              </a:buClr>
              <a:buFont typeface="Wingdings" panose="05000000000000000000" pitchFamily="2" charset="2"/>
              <a:buChar char="n"/>
            </a:pPr>
            <a:r>
              <a:rPr lang="zh-CN" altLang="en-US" sz="2400" b="1" dirty="0"/>
              <a:t>于是有</a:t>
            </a:r>
            <a:r>
              <a:rPr lang="zh-CN" altLang="en-US" sz="2400" b="1" dirty="0" smtClean="0"/>
              <a:t>：</a:t>
            </a:r>
            <a:endParaRPr lang="en-US" altLang="zh-CN" sz="2400" b="1" dirty="0" smtClean="0"/>
          </a:p>
          <a:p>
            <a:pPr eaLnBrk="1" hangingPunct="1">
              <a:buClr>
                <a:srgbClr val="FF9300"/>
              </a:buClr>
              <a:buFont typeface="Wingdings" panose="05000000000000000000" pitchFamily="2" charset="2"/>
              <a:buChar char="n"/>
            </a:pPr>
            <a:endParaRPr lang="en-US" altLang="zh-CN" sz="2400" b="1" dirty="0">
              <a:ea typeface="宋体" panose="02010600030101010101" pitchFamily="2" charset="-122"/>
            </a:endParaRPr>
          </a:p>
          <a:p>
            <a:pPr eaLnBrk="1" hangingPunct="1">
              <a:buClr>
                <a:srgbClr val="FF9300"/>
              </a:buClr>
              <a:buFont typeface="Wingdings" panose="05000000000000000000" pitchFamily="2" charset="2"/>
              <a:buChar char="n"/>
            </a:pPr>
            <a:endParaRPr lang="en-US" altLang="zh-CN" sz="2400" b="1" dirty="0" smtClean="0">
              <a:ea typeface="宋体" panose="02010600030101010101" pitchFamily="2" charset="-122"/>
            </a:endParaRPr>
          </a:p>
          <a:p>
            <a:pPr eaLnBrk="1" hangingPunct="1">
              <a:buClr>
                <a:srgbClr val="FF9300"/>
              </a:buClr>
              <a:buFont typeface="Wingdings" panose="05000000000000000000" pitchFamily="2" charset="2"/>
              <a:buChar char="n"/>
            </a:pPr>
            <a:endParaRPr lang="en-US" altLang="zh-CN" sz="2400" b="1" dirty="0" smtClean="0">
              <a:ea typeface="宋体" panose="02010600030101010101" pitchFamily="2" charset="-122"/>
            </a:endParaRPr>
          </a:p>
          <a:p>
            <a:pPr eaLnBrk="1" hangingPunct="1">
              <a:buClr>
                <a:srgbClr val="FF9300"/>
              </a:buClr>
              <a:buFont typeface="Wingdings" panose="05000000000000000000" pitchFamily="2" charset="2"/>
              <a:buChar char="n"/>
            </a:pPr>
            <a:endParaRPr lang="en-US" altLang="zh-CN" sz="2400" b="1" dirty="0">
              <a:ea typeface="宋体" panose="02010600030101010101" pitchFamily="2" charset="-122"/>
            </a:endParaRPr>
          </a:p>
          <a:p>
            <a:pPr eaLnBrk="1" hangingPunct="1">
              <a:buClr>
                <a:srgbClr val="FF930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矩阵形式为： </a:t>
            </a:r>
          </a:p>
          <a:p>
            <a:pPr eaLnBrk="1" hangingPunct="1">
              <a:buClr>
                <a:srgbClr val="FF9300"/>
              </a:buClr>
              <a:buFont typeface="Wingdings" panose="05000000000000000000" pitchFamily="2" charset="2"/>
              <a:buChar char="n"/>
            </a:pPr>
            <a:endParaRPr lang="en-US" altLang="zh-CN" sz="2400" b="1" dirty="0" smtClean="0">
              <a:ea typeface="宋体" panose="02010600030101010101" pitchFamily="2" charset="-122"/>
            </a:endParaRPr>
          </a:p>
        </p:txBody>
      </p:sp>
      <p:sp>
        <p:nvSpPr>
          <p:cNvPr id="19462" name="AutoShape 10" descr="http://t1.baidu.com/it/u=2792966006,3953403218&amp;fm=52&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华文彩云" panose="02010800040101010101" pitchFamily="2" charset="-122"/>
              </a:defRPr>
            </a:lvl1pPr>
            <a:lvl2pPr marL="742950" indent="-285750" eaLnBrk="0" hangingPunct="0">
              <a:defRPr>
                <a:solidFill>
                  <a:schemeClr val="tx1"/>
                </a:solidFill>
                <a:latin typeface="Arial" panose="020B0604020202020204" pitchFamily="34" charset="0"/>
                <a:ea typeface="华文彩云" panose="02010800040101010101" pitchFamily="2" charset="-122"/>
              </a:defRPr>
            </a:lvl2pPr>
            <a:lvl3pPr marL="1143000" indent="-228600" eaLnBrk="0" hangingPunct="0">
              <a:defRPr>
                <a:solidFill>
                  <a:schemeClr val="tx1"/>
                </a:solidFill>
                <a:latin typeface="Arial" panose="020B0604020202020204" pitchFamily="34" charset="0"/>
                <a:ea typeface="华文彩云" panose="02010800040101010101" pitchFamily="2" charset="-122"/>
              </a:defRPr>
            </a:lvl3pPr>
            <a:lvl4pPr marL="1600200" indent="-228600" eaLnBrk="0" hangingPunct="0">
              <a:defRPr>
                <a:solidFill>
                  <a:schemeClr val="tx1"/>
                </a:solidFill>
                <a:latin typeface="Arial" panose="020B0604020202020204" pitchFamily="34" charset="0"/>
                <a:ea typeface="华文彩云" panose="02010800040101010101" pitchFamily="2" charset="-122"/>
              </a:defRPr>
            </a:lvl4pPr>
            <a:lvl5pPr marL="2057400" indent="-228600" eaLnBrk="0" hangingPunct="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pPr eaLnBrk="1" hangingPunct="1"/>
            <a:endParaRPr lang="zh-CN" altLang="en-US"/>
          </a:p>
        </p:txBody>
      </p:sp>
      <p:graphicFrame>
        <p:nvGraphicFramePr>
          <p:cNvPr id="6" name="Object 4"/>
          <p:cNvGraphicFramePr>
            <a:graphicFrameLocks/>
          </p:cNvGraphicFramePr>
          <p:nvPr>
            <p:extLst>
              <p:ext uri="{D42A27DB-BD31-4B8C-83A1-F6EECF244321}">
                <p14:modId xmlns:p14="http://schemas.microsoft.com/office/powerpoint/2010/main" val="1436919783"/>
              </p:ext>
            </p:extLst>
          </p:nvPr>
        </p:nvGraphicFramePr>
        <p:xfrm>
          <a:off x="6074002" y="1114642"/>
          <a:ext cx="2232025" cy="1008062"/>
        </p:xfrm>
        <a:graphic>
          <a:graphicData uri="http://schemas.openxmlformats.org/presentationml/2006/ole">
            <mc:AlternateContent xmlns:mc="http://schemas.openxmlformats.org/markup-compatibility/2006">
              <mc:Choice xmlns:v="urn:schemas-microsoft-com:vml" Requires="v">
                <p:oleObj spid="_x0000_s16490" name="公式" r:id="rId3" imgW="863225" imgH="457002" progId="Equation.3">
                  <p:embed/>
                </p:oleObj>
              </mc:Choice>
              <mc:Fallback>
                <p:oleObj name="公式" r:id="rId3" imgW="863225" imgH="457002" progId="Equation.3">
                  <p:embed/>
                  <p:pic>
                    <p:nvPicPr>
                      <p:cNvPr id="0" name=""/>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4002" y="1114642"/>
                        <a:ext cx="2232025" cy="1008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7"/>
          <p:cNvGraphicFramePr>
            <a:graphicFrameLocks/>
          </p:cNvGraphicFramePr>
          <p:nvPr>
            <p:extLst>
              <p:ext uri="{D42A27DB-BD31-4B8C-83A1-F6EECF244321}">
                <p14:modId xmlns:p14="http://schemas.microsoft.com/office/powerpoint/2010/main" val="716569904"/>
              </p:ext>
            </p:extLst>
          </p:nvPr>
        </p:nvGraphicFramePr>
        <p:xfrm>
          <a:off x="2260827" y="1863745"/>
          <a:ext cx="1655762" cy="1655763"/>
        </p:xfrm>
        <a:graphic>
          <a:graphicData uri="http://schemas.openxmlformats.org/presentationml/2006/ole">
            <mc:AlternateContent xmlns:mc="http://schemas.openxmlformats.org/markup-compatibility/2006">
              <mc:Choice xmlns:v="urn:schemas-microsoft-com:vml" Requires="v">
                <p:oleObj spid="_x0000_s16491" name="公式" r:id="rId5" imgW="698500" imgH="889000" progId="Equation.3">
                  <p:embed/>
                </p:oleObj>
              </mc:Choice>
              <mc:Fallback>
                <p:oleObj name="公式" r:id="rId5" imgW="698500" imgH="889000" progId="Equation.3">
                  <p:embed/>
                  <p:pic>
                    <p:nvPicPr>
                      <p:cNvPr id="0" name=""/>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0827" y="1863745"/>
                        <a:ext cx="1655762" cy="165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9"/>
          <p:cNvGraphicFramePr>
            <a:graphicFrameLocks/>
          </p:cNvGraphicFramePr>
          <p:nvPr>
            <p:extLst>
              <p:ext uri="{D42A27DB-BD31-4B8C-83A1-F6EECF244321}">
                <p14:modId xmlns:p14="http://schemas.microsoft.com/office/powerpoint/2010/main" val="2278063362"/>
              </p:ext>
            </p:extLst>
          </p:nvPr>
        </p:nvGraphicFramePr>
        <p:xfrm>
          <a:off x="2830286" y="4245429"/>
          <a:ext cx="5342164" cy="1918834"/>
        </p:xfrm>
        <a:graphic>
          <a:graphicData uri="http://schemas.openxmlformats.org/presentationml/2006/ole">
            <mc:AlternateContent xmlns:mc="http://schemas.openxmlformats.org/markup-compatibility/2006">
              <mc:Choice xmlns:v="urn:schemas-microsoft-com:vml" Requires="v">
                <p:oleObj spid="_x0000_s16492" name="公式" r:id="rId7" imgW="3606800" imgH="965200" progId="Equation.3">
                  <p:embed/>
                </p:oleObj>
              </mc:Choice>
              <mc:Fallback>
                <p:oleObj name="公式" r:id="rId7" imgW="3606800" imgH="965200" progId="Equation.3">
                  <p:embed/>
                  <p:pic>
                    <p:nvPicPr>
                      <p:cNvPr id="0" name=""/>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0286" y="4245429"/>
                        <a:ext cx="5342164" cy="1918834"/>
                      </a:xfrm>
                      <a:prstGeom prst="rect">
                        <a:avLst/>
                      </a:prstGeom>
                      <a:noFill/>
                    </p:spPr>
                  </p:pic>
                </p:oleObj>
              </mc:Fallback>
            </mc:AlternateContent>
          </a:graphicData>
        </a:graphic>
      </p:graphicFrame>
    </p:spTree>
    <p:extLst>
      <p:ext uri="{BB962C8B-B14F-4D97-AF65-F5344CB8AC3E}">
        <p14:creationId xmlns:p14="http://schemas.microsoft.com/office/powerpoint/2010/main" val="336040108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294">
                                            <p:txEl>
                                              <p:pRg st="0" end="0"/>
                                            </p:txEl>
                                          </p:spTgt>
                                        </p:tgtEl>
                                        <p:attrNameLst>
                                          <p:attrName>style.visibility</p:attrName>
                                        </p:attrNameLst>
                                      </p:cBhvr>
                                      <p:to>
                                        <p:strVal val="visible"/>
                                      </p:to>
                                    </p:set>
                                    <p:animEffect transition="in" filter="wipe(left)">
                                      <p:cBhvr>
                                        <p:cTn id="7" dur="500"/>
                                        <p:tgtEl>
                                          <p:spTgt spid="12294">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294">
                                            <p:txEl>
                                              <p:pRg st="1" end="1"/>
                                            </p:txEl>
                                          </p:spTgt>
                                        </p:tgtEl>
                                        <p:attrNameLst>
                                          <p:attrName>style.visibility</p:attrName>
                                        </p:attrNameLst>
                                      </p:cBhvr>
                                      <p:to>
                                        <p:strVal val="visible"/>
                                      </p:to>
                                    </p:set>
                                    <p:animEffect transition="in" filter="wipe(left)">
                                      <p:cBhvr>
                                        <p:cTn id="11" dur="500"/>
                                        <p:tgtEl>
                                          <p:spTgt spid="12294">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294">
                                            <p:txEl>
                                              <p:pRg st="6" end="6"/>
                                            </p:txEl>
                                          </p:spTgt>
                                        </p:tgtEl>
                                        <p:attrNameLst>
                                          <p:attrName>style.visibility</p:attrName>
                                        </p:attrNameLst>
                                      </p:cBhvr>
                                      <p:to>
                                        <p:strVal val="visible"/>
                                      </p:to>
                                    </p:set>
                                    <p:animEffect transition="in" filter="wipe(left)">
                                      <p:cBhvr>
                                        <p:cTn id="15" dur="500"/>
                                        <p:tgtEl>
                                          <p:spTgt spid="1229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3"/>
          <p:cNvSpPr>
            <a:spLocks noGrp="1" noChangeArrowheads="1"/>
          </p:cNvSpPr>
          <p:nvPr>
            <p:ph type="body" sz="half" idx="1"/>
          </p:nvPr>
        </p:nvSpPr>
        <p:spPr>
          <a:xfrm>
            <a:off x="150935" y="1188428"/>
            <a:ext cx="8826011" cy="4983773"/>
          </a:xfrm>
        </p:spPr>
        <p:txBody>
          <a:bodyPr/>
          <a:lstStyle/>
          <a:p>
            <a:pPr algn="just" eaLnBrk="1" hangingPunct="1">
              <a:buClr>
                <a:srgbClr val="FF9300"/>
              </a:buClr>
              <a:buFont typeface="Wingdings" panose="05000000000000000000" pitchFamily="2" charset="2"/>
              <a:buChar char="n"/>
            </a:pPr>
            <a:endParaRPr lang="en-US" altLang="zh-CN" b="1" dirty="0" smtClean="0">
              <a:ea typeface="宋体" panose="02010600030101010101" pitchFamily="2" charset="-122"/>
            </a:endParaRPr>
          </a:p>
          <a:p>
            <a:pPr>
              <a:buClr>
                <a:srgbClr val="FF9300"/>
              </a:buClr>
              <a:buFont typeface="Wingdings" panose="05000000000000000000" pitchFamily="2" charset="2"/>
              <a:buChar char="n"/>
            </a:pPr>
            <a:r>
              <a:rPr lang="zh-CN" altLang="en-US" b="1" dirty="0">
                <a:latin typeface="Times New Roman" panose="02020603050405020304" pitchFamily="18" charset="0"/>
                <a:cs typeface="Times New Roman" panose="02020603050405020304" pitchFamily="18" charset="0"/>
              </a:rPr>
              <a:t>令</a:t>
            </a:r>
            <a:r>
              <a:rPr lang="en-US" altLang="zh-CN" b="1" i="1" dirty="0">
                <a:latin typeface="Times New Roman" panose="02020603050405020304" pitchFamily="18" charset="0"/>
                <a:cs typeface="Times New Roman" panose="02020603050405020304" pitchFamily="18" charset="0"/>
              </a:rPr>
              <a:t>r</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1/</a:t>
            </a:r>
            <a:r>
              <a:rPr lang="en-US" altLang="zh-CN" b="1" i="1" dirty="0">
                <a:latin typeface="Times New Roman" panose="02020603050405020304" pitchFamily="18" charset="0"/>
                <a:cs typeface="Times New Roman" panose="02020603050405020304" pitchFamily="18" charset="0"/>
              </a:rPr>
              <a:t>d</a:t>
            </a:r>
            <a:r>
              <a:rPr lang="zh-CN" altLang="en-US" b="1" dirty="0">
                <a:latin typeface="Times New Roman" panose="02020603050405020304" pitchFamily="18" charset="0"/>
                <a:cs typeface="Times New Roman" panose="02020603050405020304" pitchFamily="18" charset="0"/>
              </a:rPr>
              <a:t>，则上述三维点的透视投影可简化为： </a:t>
            </a:r>
          </a:p>
          <a:p>
            <a:pPr lvl="1">
              <a:buClr>
                <a:srgbClr val="FF9300"/>
              </a:buClr>
            </a:pPr>
            <a:endParaRPr kumimoji="1" lang="en-US" altLang="zh-CN" b="1" dirty="0" smtClean="0">
              <a:latin typeface="Times New Roman" panose="02020603050405020304" pitchFamily="18" charset="0"/>
              <a:ea typeface="宋体" panose="02010600030101010101" pitchFamily="2" charset="-122"/>
              <a:cs typeface="Times New Roman" panose="02020603050405020304" pitchFamily="18" charset="0"/>
            </a:endParaRPr>
          </a:p>
          <a:p>
            <a:pPr lvl="1">
              <a:buClr>
                <a:srgbClr val="FF9300"/>
              </a:buClr>
            </a:pPr>
            <a:endParaRPr kumimoji="1"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lvl="1">
              <a:buClr>
                <a:srgbClr val="FF9300"/>
              </a:buClr>
            </a:pPr>
            <a:endParaRPr kumimoji="1" lang="en-US" altLang="zh-CN" b="1" dirty="0" smtClean="0">
              <a:latin typeface="Times New Roman" panose="02020603050405020304" pitchFamily="18" charset="0"/>
              <a:ea typeface="宋体" panose="02010600030101010101" pitchFamily="2" charset="-122"/>
              <a:cs typeface="Times New Roman" panose="02020603050405020304" pitchFamily="18" charset="0"/>
            </a:endParaRPr>
          </a:p>
          <a:p>
            <a:pPr lvl="1">
              <a:buClr>
                <a:srgbClr val="FF9300"/>
              </a:buClr>
            </a:pPr>
            <a:endParaRPr kumimoji="1"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lvl="1">
              <a:buClr>
                <a:srgbClr val="FF9300"/>
              </a:buClr>
            </a:pPr>
            <a:endParaRPr kumimoji="1" lang="en-US" altLang="zh-CN" b="1" dirty="0" smtClean="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n"/>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其中， </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M</a:t>
            </a:r>
            <a:r>
              <a:rPr lang="en-US" altLang="zh-CN" i="1" baseline="-25000" dirty="0">
                <a:latin typeface="Times New Roman" panose="02020603050405020304" pitchFamily="18" charset="0"/>
                <a:ea typeface="黑体" panose="02010609060101010101" pitchFamily="49" charset="-122"/>
                <a:cs typeface="Times New Roman" panose="02020603050405020304" pitchFamily="18" charset="0"/>
              </a:rPr>
              <a:t>XOY</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为正投影；</a:t>
            </a:r>
            <a:r>
              <a:rPr lang="en-US" altLang="zh-CN" i="1" dirty="0" err="1">
                <a:latin typeface="Times New Roman" panose="02020603050405020304" pitchFamily="18" charset="0"/>
                <a:ea typeface="黑体" panose="02010609060101010101" pitchFamily="49" charset="-122"/>
                <a:cs typeface="Times New Roman" panose="02020603050405020304" pitchFamily="18" charset="0"/>
              </a:rPr>
              <a:t>M</a:t>
            </a:r>
            <a:r>
              <a:rPr lang="en-US" altLang="zh-CN" i="1" baseline="-25000" dirty="0" err="1">
                <a:latin typeface="Times New Roman" panose="02020603050405020304" pitchFamily="18" charset="0"/>
                <a:ea typeface="黑体" panose="02010609060101010101" pitchFamily="49" charset="-122"/>
                <a:cs typeface="Times New Roman" panose="02020603050405020304" pitchFamily="18" charset="0"/>
              </a:rPr>
              <a:t>r</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为透视变换矩阵</a:t>
            </a:r>
          </a:p>
          <a:p>
            <a:pPr marL="0" indent="0">
              <a:buClr>
                <a:srgbClr val="FF9300"/>
              </a:buClr>
              <a:buNone/>
            </a:pPr>
            <a:endParaRPr lang="zh-CN" altLang="en-US" b="1" dirty="0" smtClean="0">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endParaRPr lang="zh-CN" altLang="en-US" dirty="0" smtClean="0">
              <a:latin typeface="Times New Roman" panose="02020603050405020304" pitchFamily="18" charset="0"/>
              <a:ea typeface="宋体" panose="02010600030101010101" pitchFamily="2" charset="-122"/>
              <a:cs typeface="Times New Roman" panose="02020603050405020304" pitchFamily="18" charset="0"/>
            </a:endParaRPr>
          </a:p>
          <a:p>
            <a:pPr eaLnBrk="1" hangingPunct="1"/>
            <a:endParaRPr lang="zh-CN" altLang="en-US" sz="2585"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316" name="标题 5"/>
          <p:cNvSpPr>
            <a:spLocks noGrp="1"/>
          </p:cNvSpPr>
          <p:nvPr>
            <p:ph type="title"/>
          </p:nvPr>
        </p:nvSpPr>
        <p:spPr>
          <a:xfrm>
            <a:off x="903111" y="480368"/>
            <a:ext cx="8012289" cy="510232"/>
          </a:xfrm>
        </p:spPr>
        <p:txBody>
          <a:bodyPr/>
          <a:lstStyle/>
          <a:p>
            <a:pPr lvl="0"/>
            <a:endParaRPr lang="zh-CN" altLang="en-US" sz="3600" b="1" dirty="0" smtClean="0">
              <a:latin typeface="黑体" panose="02010609060101010101" pitchFamily="49" charset="-122"/>
              <a:ea typeface="黑体" panose="02010609060101010101" pitchFamily="49" charset="-122"/>
            </a:endParaRPr>
          </a:p>
        </p:txBody>
      </p:sp>
      <p:sp>
        <p:nvSpPr>
          <p:cNvPr id="13317" name="Rectangle 4"/>
          <p:cNvSpPr>
            <a:spLocks noChangeArrowheads="1"/>
          </p:cNvSpPr>
          <p:nvPr/>
        </p:nvSpPr>
        <p:spPr bwMode="auto">
          <a:xfrm>
            <a:off x="4479635" y="47172"/>
            <a:ext cx="184731"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endParaRPr kumimoji="1" lang="zh-CN" altLang="en-US" sz="2215">
              <a:solidFill>
                <a:schemeClr val="accent2"/>
              </a:solidFill>
              <a:latin typeface="宋体" panose="02010600030101010101" pitchFamily="2" charset="-122"/>
              <a:ea typeface="宋体" panose="02010600030101010101" pitchFamily="2" charset="-122"/>
            </a:endParaRPr>
          </a:p>
        </p:txBody>
      </p:sp>
      <p:graphicFrame>
        <p:nvGraphicFramePr>
          <p:cNvPr id="6" name="Object 4"/>
          <p:cNvGraphicFramePr>
            <a:graphicFrameLocks/>
          </p:cNvGraphicFramePr>
          <p:nvPr>
            <p:extLst>
              <p:ext uri="{D42A27DB-BD31-4B8C-83A1-F6EECF244321}">
                <p14:modId xmlns:p14="http://schemas.microsoft.com/office/powerpoint/2010/main" val="4238475443"/>
              </p:ext>
            </p:extLst>
          </p:nvPr>
        </p:nvGraphicFramePr>
        <p:xfrm>
          <a:off x="2035630" y="2307771"/>
          <a:ext cx="3907970" cy="1719943"/>
        </p:xfrm>
        <a:graphic>
          <a:graphicData uri="http://schemas.openxmlformats.org/presentationml/2006/ole">
            <mc:AlternateContent xmlns:mc="http://schemas.openxmlformats.org/markup-compatibility/2006">
              <mc:Choice xmlns:v="urn:schemas-microsoft-com:vml" Requires="v">
                <p:oleObj spid="_x0000_s18518" name="公式" r:id="rId3" imgW="1688760" imgH="914400" progId="Equation.3">
                  <p:embed/>
                </p:oleObj>
              </mc:Choice>
              <mc:Fallback>
                <p:oleObj name="公式" r:id="rId3" imgW="1688760" imgH="914400" progId="Equation.3">
                  <p:embed/>
                  <p:pic>
                    <p:nvPicPr>
                      <p:cNvPr id="0" name=""/>
                      <p:cNvPicPr preferRelativeResize="0">
                        <a:picLocks noChangeArrowheads="1"/>
                      </p:cNvPicPr>
                      <p:nvPr/>
                    </p:nvPicPr>
                    <p:blipFill>
                      <a:blip r:embed="rId4"/>
                      <a:srcRect/>
                      <a:stretch>
                        <a:fillRect/>
                      </a:stretch>
                    </p:blipFill>
                    <p:spPr bwMode="auto">
                      <a:xfrm>
                        <a:off x="2035630" y="2307771"/>
                        <a:ext cx="3907970" cy="1719943"/>
                      </a:xfrm>
                      <a:prstGeom prst="rect">
                        <a:avLst/>
                      </a:prstGeom>
                      <a:noFill/>
                    </p:spPr>
                  </p:pic>
                </p:oleObj>
              </mc:Fallback>
            </mc:AlternateContent>
          </a:graphicData>
        </a:graphic>
      </p:graphicFrame>
      <p:graphicFrame>
        <p:nvGraphicFramePr>
          <p:cNvPr id="7" name="Object 7"/>
          <p:cNvGraphicFramePr>
            <a:graphicFrameLocks noChangeAspect="1"/>
          </p:cNvGraphicFramePr>
          <p:nvPr>
            <p:extLst>
              <p:ext uri="{D42A27DB-BD31-4B8C-83A1-F6EECF244321}">
                <p14:modId xmlns:p14="http://schemas.microsoft.com/office/powerpoint/2010/main" val="573393373"/>
              </p:ext>
            </p:extLst>
          </p:nvPr>
        </p:nvGraphicFramePr>
        <p:xfrm>
          <a:off x="5770563" y="4614182"/>
          <a:ext cx="2303462" cy="1651000"/>
        </p:xfrm>
        <a:graphic>
          <a:graphicData uri="http://schemas.openxmlformats.org/presentationml/2006/ole">
            <mc:AlternateContent xmlns:mc="http://schemas.openxmlformats.org/markup-compatibility/2006">
              <mc:Choice xmlns:v="urn:schemas-microsoft-com:vml" Requires="v">
                <p:oleObj spid="_x0000_s18519" name="公式" r:id="rId5" imgW="1282700" imgH="914400" progId="Equation.3">
                  <p:embed/>
                </p:oleObj>
              </mc:Choice>
              <mc:Fallback>
                <p:oleObj name="公式" r:id="rId5" imgW="1282700" imgH="914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0563" y="4614182"/>
                        <a:ext cx="2303462" cy="165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40633660"/>
      </p:ext>
    </p:extLst>
  </p:cSld>
  <p:clrMapOvr>
    <a:masterClrMapping/>
  </p:clrMapOvr>
  <p:transition spd="slow">
    <p:cove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3"/>
          <p:cNvSpPr>
            <a:spLocks noGrp="1" noChangeArrowheads="1"/>
          </p:cNvSpPr>
          <p:nvPr>
            <p:ph type="body" sz="half" idx="1"/>
          </p:nvPr>
        </p:nvSpPr>
        <p:spPr>
          <a:xfrm>
            <a:off x="150935" y="1188428"/>
            <a:ext cx="8826011" cy="4983773"/>
          </a:xfrm>
        </p:spPr>
        <p:txBody>
          <a:bodyPr/>
          <a:lstStyle/>
          <a:p>
            <a:pPr>
              <a:buClr>
                <a:srgbClr val="FF9300"/>
              </a:buClr>
              <a:buFont typeface="Wingdings" panose="05000000000000000000" pitchFamily="2" charset="2"/>
              <a:buChar char="n"/>
            </a:pPr>
            <a:r>
              <a:rPr lang="zh-CN" altLang="en-US" b="1" dirty="0" smtClean="0">
                <a:latin typeface="Times New Roman" panose="02020603050405020304" pitchFamily="18" charset="0"/>
                <a:cs typeface="Times New Roman" panose="02020603050405020304" pitchFamily="18" charset="0"/>
              </a:rPr>
              <a:t>同理</a:t>
            </a:r>
            <a:r>
              <a:rPr lang="zh-CN" altLang="en-US" b="1" dirty="0">
                <a:latin typeface="Times New Roman" panose="02020603050405020304" pitchFamily="18" charset="0"/>
                <a:cs typeface="Times New Roman" panose="02020603050405020304" pitchFamily="18" charset="0"/>
              </a:rPr>
              <a:t>可写出视点在</a:t>
            </a:r>
            <a:r>
              <a:rPr lang="en-US" altLang="zh-CN" b="1" i="1" dirty="0">
                <a:latin typeface="Times New Roman" panose="02020603050405020304" pitchFamily="18" charset="0"/>
                <a:cs typeface="Times New Roman" panose="02020603050405020304" pitchFamily="18" charset="0"/>
              </a:rPr>
              <a:t>x</a:t>
            </a:r>
            <a:r>
              <a:rPr lang="zh-CN" altLang="en-US" b="1" dirty="0">
                <a:latin typeface="Times New Roman" panose="02020603050405020304" pitchFamily="18" charset="0"/>
                <a:cs typeface="Times New Roman" panose="02020603050405020304" pitchFamily="18" charset="0"/>
              </a:rPr>
              <a:t>轴上，以</a:t>
            </a:r>
            <a:r>
              <a:rPr lang="en-US" altLang="zh-CN" b="1" i="1" dirty="0">
                <a:latin typeface="Times New Roman" panose="02020603050405020304" pitchFamily="18" charset="0"/>
                <a:cs typeface="Times New Roman" panose="02020603050405020304" pitchFamily="18" charset="0"/>
              </a:rPr>
              <a:t>YOZ</a:t>
            </a:r>
            <a:r>
              <a:rPr lang="zh-CN" altLang="en-US" b="1" dirty="0">
                <a:latin typeface="Times New Roman" panose="02020603050405020304" pitchFamily="18" charset="0"/>
                <a:cs typeface="Times New Roman" panose="02020603050405020304" pitchFamily="18" charset="0"/>
              </a:rPr>
              <a:t>平面为观察平面的透视变换矩阵</a:t>
            </a:r>
            <a:r>
              <a:rPr lang="en-US" altLang="zh-CN" b="1" i="1" dirty="0" err="1">
                <a:latin typeface="Times New Roman" panose="02020603050405020304" pitchFamily="18" charset="0"/>
                <a:cs typeface="Times New Roman" panose="02020603050405020304" pitchFamily="18" charset="0"/>
              </a:rPr>
              <a:t>M</a:t>
            </a:r>
            <a:r>
              <a:rPr lang="en-US" altLang="zh-CN" b="1" i="1" baseline="-25000" dirty="0" err="1">
                <a:latin typeface="Times New Roman" panose="02020603050405020304" pitchFamily="18" charset="0"/>
                <a:cs typeface="Times New Roman" panose="02020603050405020304" pitchFamily="18" charset="0"/>
              </a:rPr>
              <a:t>p</a:t>
            </a:r>
            <a:r>
              <a:rPr lang="zh-CN" altLang="en-US" b="1" dirty="0">
                <a:latin typeface="Times New Roman" panose="02020603050405020304" pitchFamily="18" charset="0"/>
                <a:cs typeface="Times New Roman" panose="02020603050405020304" pitchFamily="18" charset="0"/>
              </a:rPr>
              <a:t>和视点在</a:t>
            </a:r>
            <a:r>
              <a:rPr lang="en-US" altLang="zh-CN" b="1" i="1" dirty="0">
                <a:latin typeface="Times New Roman" panose="02020603050405020304" pitchFamily="18" charset="0"/>
                <a:cs typeface="Times New Roman" panose="02020603050405020304" pitchFamily="18" charset="0"/>
              </a:rPr>
              <a:t>y</a:t>
            </a:r>
            <a:r>
              <a:rPr lang="zh-CN" altLang="en-US" b="1" dirty="0">
                <a:latin typeface="Times New Roman" panose="02020603050405020304" pitchFamily="18" charset="0"/>
                <a:cs typeface="Times New Roman" panose="02020603050405020304" pitchFamily="18" charset="0"/>
              </a:rPr>
              <a:t>轴上，以</a:t>
            </a:r>
            <a:r>
              <a:rPr lang="en-US" altLang="zh-CN" b="1" i="1" dirty="0">
                <a:latin typeface="Times New Roman" panose="02020603050405020304" pitchFamily="18" charset="0"/>
                <a:cs typeface="Times New Roman" panose="02020603050405020304" pitchFamily="18" charset="0"/>
              </a:rPr>
              <a:t>XOZ</a:t>
            </a:r>
            <a:r>
              <a:rPr lang="zh-CN" altLang="en-US" b="1" dirty="0">
                <a:latin typeface="Times New Roman" panose="02020603050405020304" pitchFamily="18" charset="0"/>
                <a:cs typeface="Times New Roman" panose="02020603050405020304" pitchFamily="18" charset="0"/>
              </a:rPr>
              <a:t>平面为观察平面的透视变换矩阵</a:t>
            </a:r>
            <a:r>
              <a:rPr lang="en-US" altLang="zh-CN" b="1" i="1" dirty="0" err="1">
                <a:latin typeface="Times New Roman" panose="02020603050405020304" pitchFamily="18" charset="0"/>
                <a:cs typeface="Times New Roman" panose="02020603050405020304" pitchFamily="18" charset="0"/>
              </a:rPr>
              <a:t>M</a:t>
            </a:r>
            <a:r>
              <a:rPr lang="en-US" altLang="zh-CN" b="1" i="1" baseline="-25000" dirty="0" err="1">
                <a:latin typeface="Times New Roman" panose="02020603050405020304" pitchFamily="18" charset="0"/>
                <a:cs typeface="Times New Roman" panose="02020603050405020304" pitchFamily="18" charset="0"/>
              </a:rPr>
              <a:t>q</a:t>
            </a:r>
            <a:r>
              <a:rPr lang="zh-CN" altLang="en-US" b="1" dirty="0">
                <a:latin typeface="Times New Roman" panose="02020603050405020304" pitchFamily="18" charset="0"/>
                <a:cs typeface="Times New Roman" panose="02020603050405020304" pitchFamily="18" charset="0"/>
              </a:rPr>
              <a:t>： </a:t>
            </a:r>
            <a:endParaRPr lang="zh-CN" altLang="en-US" b="1" dirty="0" smtClean="0">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endParaRPr lang="zh-CN" altLang="en-US" dirty="0" smtClean="0">
              <a:latin typeface="Times New Roman" panose="02020603050405020304" pitchFamily="18" charset="0"/>
              <a:ea typeface="宋体" panose="02010600030101010101" pitchFamily="2" charset="-122"/>
              <a:cs typeface="Times New Roman" panose="02020603050405020304" pitchFamily="18" charset="0"/>
            </a:endParaRPr>
          </a:p>
          <a:p>
            <a:pPr eaLnBrk="1" hangingPunct="1"/>
            <a:endParaRPr lang="zh-CN" altLang="en-US" sz="2585"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316" name="标题 5"/>
          <p:cNvSpPr>
            <a:spLocks noGrp="1"/>
          </p:cNvSpPr>
          <p:nvPr>
            <p:ph type="title"/>
          </p:nvPr>
        </p:nvSpPr>
        <p:spPr>
          <a:xfrm>
            <a:off x="903111" y="480368"/>
            <a:ext cx="8012289" cy="510232"/>
          </a:xfrm>
        </p:spPr>
        <p:txBody>
          <a:bodyPr/>
          <a:lstStyle/>
          <a:p>
            <a:pPr lvl="0"/>
            <a:endParaRPr lang="zh-CN" altLang="en-US" sz="3600" b="1" dirty="0" smtClean="0">
              <a:latin typeface="黑体" panose="02010609060101010101" pitchFamily="49" charset="-122"/>
              <a:ea typeface="黑体" panose="02010609060101010101" pitchFamily="49" charset="-122"/>
            </a:endParaRPr>
          </a:p>
        </p:txBody>
      </p:sp>
      <p:sp>
        <p:nvSpPr>
          <p:cNvPr id="13317" name="Rectangle 4"/>
          <p:cNvSpPr>
            <a:spLocks noChangeArrowheads="1"/>
          </p:cNvSpPr>
          <p:nvPr/>
        </p:nvSpPr>
        <p:spPr bwMode="auto">
          <a:xfrm>
            <a:off x="4479635" y="47172"/>
            <a:ext cx="184731"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endParaRPr kumimoji="1" lang="zh-CN" altLang="en-US" sz="2215">
              <a:solidFill>
                <a:schemeClr val="accent2"/>
              </a:solidFill>
              <a:latin typeface="宋体" panose="02010600030101010101" pitchFamily="2" charset="-122"/>
              <a:ea typeface="宋体" panose="02010600030101010101" pitchFamily="2" charset="-122"/>
            </a:endParaRPr>
          </a:p>
        </p:txBody>
      </p:sp>
      <p:graphicFrame>
        <p:nvGraphicFramePr>
          <p:cNvPr id="8" name="Object 4"/>
          <p:cNvGraphicFramePr>
            <a:graphicFrameLocks/>
          </p:cNvGraphicFramePr>
          <p:nvPr>
            <p:extLst>
              <p:ext uri="{D42A27DB-BD31-4B8C-83A1-F6EECF244321}">
                <p14:modId xmlns:p14="http://schemas.microsoft.com/office/powerpoint/2010/main" val="1592300426"/>
              </p:ext>
            </p:extLst>
          </p:nvPr>
        </p:nvGraphicFramePr>
        <p:xfrm>
          <a:off x="1042988" y="2608265"/>
          <a:ext cx="3455987" cy="1511300"/>
        </p:xfrm>
        <a:graphic>
          <a:graphicData uri="http://schemas.openxmlformats.org/presentationml/2006/ole">
            <mc:AlternateContent xmlns:mc="http://schemas.openxmlformats.org/markup-compatibility/2006">
              <mc:Choice xmlns:v="urn:schemas-microsoft-com:vml" Requires="v">
                <p:oleObj spid="_x0000_s54310" name="公式" r:id="rId3" imgW="1841500" imgH="914400" progId="Equation.3">
                  <p:embed/>
                </p:oleObj>
              </mc:Choice>
              <mc:Fallback>
                <p:oleObj name="公式" r:id="rId3" imgW="1841500" imgH="914400" progId="Equation.3">
                  <p:embed/>
                  <p:pic>
                    <p:nvPicPr>
                      <p:cNvPr id="0" name=""/>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2608265"/>
                        <a:ext cx="3455987" cy="151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6"/>
          <p:cNvGraphicFramePr>
            <a:graphicFrameLocks noChangeAspect="1"/>
          </p:cNvGraphicFramePr>
          <p:nvPr>
            <p:extLst>
              <p:ext uri="{D42A27DB-BD31-4B8C-83A1-F6EECF244321}">
                <p14:modId xmlns:p14="http://schemas.microsoft.com/office/powerpoint/2010/main" val="1205833660"/>
              </p:ext>
            </p:extLst>
          </p:nvPr>
        </p:nvGraphicFramePr>
        <p:xfrm>
          <a:off x="1042988" y="4191002"/>
          <a:ext cx="3384550" cy="1727200"/>
        </p:xfrm>
        <a:graphic>
          <a:graphicData uri="http://schemas.openxmlformats.org/presentationml/2006/ole">
            <mc:AlternateContent xmlns:mc="http://schemas.openxmlformats.org/markup-compatibility/2006">
              <mc:Choice xmlns:v="urn:schemas-microsoft-com:vml" Requires="v">
                <p:oleObj spid="_x0000_s54311" name="公式" r:id="rId5" imgW="1790700" imgH="914400" progId="Equation.3">
                  <p:embed/>
                </p:oleObj>
              </mc:Choice>
              <mc:Fallback>
                <p:oleObj name="公式" r:id="rId5" imgW="1790700" imgH="914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4191002"/>
                        <a:ext cx="3384550" cy="172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3728271"/>
      </p:ext>
    </p:extLst>
  </p:cSld>
  <p:clrMapOvr>
    <a:masterClrMapping/>
  </p:clrMapOvr>
  <p:transition spd="slow">
    <p:cove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3"/>
          <p:cNvSpPr>
            <a:spLocks noGrp="1" noChangeArrowheads="1"/>
          </p:cNvSpPr>
          <p:nvPr>
            <p:ph type="body" sz="half" idx="1"/>
          </p:nvPr>
        </p:nvSpPr>
        <p:spPr>
          <a:xfrm>
            <a:off x="150935" y="1188428"/>
            <a:ext cx="8826011" cy="4983773"/>
          </a:xfrm>
        </p:spPr>
        <p:txBody>
          <a:bodyPr/>
          <a:lstStyle/>
          <a:p>
            <a:pPr>
              <a:buClr>
                <a:srgbClr val="FF9300"/>
              </a:buClr>
              <a:buFont typeface="Wingdings" panose="05000000000000000000" pitchFamily="2" charset="2"/>
              <a:buChar char="n"/>
            </a:pPr>
            <a:r>
              <a:rPr lang="zh-CN" altLang="en-US" b="1" dirty="0">
                <a:latin typeface="Times New Roman" panose="02020603050405020304" pitchFamily="18" charset="0"/>
                <a:cs typeface="Times New Roman" panose="02020603050405020304" pitchFamily="18" charset="0"/>
              </a:rPr>
              <a:t>透视投影可总结为：</a:t>
            </a:r>
          </a:p>
          <a:p>
            <a:pPr marL="0" indent="0">
              <a:buClr>
                <a:srgbClr val="FF9300"/>
              </a:buClr>
              <a:buNone/>
            </a:pPr>
            <a:r>
              <a:rPr lang="zh-CN" altLang="en-US" sz="3200" b="1" dirty="0">
                <a:latin typeface="黑体" panose="02010609060101010101" pitchFamily="49" charset="-122"/>
                <a:ea typeface="黑体" panose="02010609060101010101" pitchFamily="49" charset="-122"/>
                <a:cs typeface="Times New Roman" panose="02020603050405020304" pitchFamily="18" charset="0"/>
              </a:rPr>
              <a:t>（透视投影）</a:t>
            </a:r>
            <a:r>
              <a:rPr lang="en-US" altLang="zh-CN" sz="3200" b="1" dirty="0">
                <a:latin typeface="黑体" panose="02010609060101010101" pitchFamily="49" charset="-122"/>
                <a:ea typeface="黑体" panose="02010609060101010101" pitchFamily="49" charset="-122"/>
                <a:cs typeface="Times New Roman" panose="02020603050405020304" pitchFamily="18" charset="0"/>
              </a:rPr>
              <a:t>=</a:t>
            </a:r>
            <a:r>
              <a:rPr lang="zh-CN" altLang="en-US" sz="3200" b="1" dirty="0">
                <a:latin typeface="黑体" panose="02010609060101010101" pitchFamily="49" charset="-122"/>
                <a:ea typeface="黑体" panose="02010609060101010101" pitchFamily="49" charset="-122"/>
                <a:cs typeface="Times New Roman" panose="02020603050405020304" pitchFamily="18" charset="0"/>
              </a:rPr>
              <a:t>（透视变换）</a:t>
            </a:r>
            <a:r>
              <a:rPr lang="en-US" altLang="zh-CN" sz="3200" b="1" dirty="0">
                <a:latin typeface="黑体" panose="02010609060101010101" pitchFamily="49" charset="-122"/>
                <a:ea typeface="黑体" panose="02010609060101010101" pitchFamily="49" charset="-122"/>
                <a:cs typeface="Times New Roman" panose="02020603050405020304" pitchFamily="18" charset="0"/>
              </a:rPr>
              <a:t>+</a:t>
            </a:r>
            <a:r>
              <a:rPr lang="zh-CN" altLang="en-US" sz="3200" b="1" dirty="0">
                <a:latin typeface="黑体" panose="02010609060101010101" pitchFamily="49" charset="-122"/>
                <a:ea typeface="黑体" panose="02010609060101010101" pitchFamily="49" charset="-122"/>
                <a:cs typeface="Times New Roman" panose="02020603050405020304" pitchFamily="18" charset="0"/>
              </a:rPr>
              <a:t>（正投影）</a:t>
            </a:r>
          </a:p>
          <a:p>
            <a:pPr>
              <a:buClr>
                <a:srgbClr val="FF9300"/>
              </a:buClr>
              <a:buFont typeface="Wingdings" panose="05000000000000000000" pitchFamily="2" charset="2"/>
              <a:buChar char="n"/>
            </a:pPr>
            <a:r>
              <a:rPr lang="zh-CN" altLang="en-US" b="1" dirty="0">
                <a:latin typeface="Times New Roman" panose="02020603050405020304" pitchFamily="18" charset="0"/>
                <a:cs typeface="Times New Roman" panose="02020603050405020304" pitchFamily="18" charset="0"/>
              </a:rPr>
              <a:t>即观察坐标系下的透视投影矩阵为： </a:t>
            </a:r>
          </a:p>
          <a:p>
            <a:pPr eaLnBrk="1" hangingPunct="1"/>
            <a:endParaRPr lang="zh-CN" altLang="en-US" sz="2585"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316" name="标题 5"/>
          <p:cNvSpPr>
            <a:spLocks noGrp="1"/>
          </p:cNvSpPr>
          <p:nvPr>
            <p:ph type="title"/>
          </p:nvPr>
        </p:nvSpPr>
        <p:spPr>
          <a:xfrm>
            <a:off x="903111" y="480368"/>
            <a:ext cx="8012289" cy="510232"/>
          </a:xfrm>
        </p:spPr>
        <p:txBody>
          <a:bodyPr/>
          <a:lstStyle/>
          <a:p>
            <a:pPr lvl="0"/>
            <a:endParaRPr lang="zh-CN" altLang="en-US" sz="3600" b="1" dirty="0" smtClean="0">
              <a:latin typeface="黑体" panose="02010609060101010101" pitchFamily="49" charset="-122"/>
              <a:ea typeface="黑体" panose="02010609060101010101" pitchFamily="49" charset="-122"/>
            </a:endParaRPr>
          </a:p>
        </p:txBody>
      </p:sp>
      <p:sp>
        <p:nvSpPr>
          <p:cNvPr id="13317" name="Rectangle 4"/>
          <p:cNvSpPr>
            <a:spLocks noChangeArrowheads="1"/>
          </p:cNvSpPr>
          <p:nvPr/>
        </p:nvSpPr>
        <p:spPr bwMode="auto">
          <a:xfrm>
            <a:off x="4479635" y="47172"/>
            <a:ext cx="184731"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endParaRPr kumimoji="1" lang="zh-CN" altLang="en-US" sz="2215">
              <a:solidFill>
                <a:schemeClr val="accent2"/>
              </a:solidFill>
              <a:latin typeface="宋体" panose="02010600030101010101" pitchFamily="2" charset="-122"/>
              <a:ea typeface="宋体" panose="02010600030101010101" pitchFamily="2" charset="-122"/>
            </a:endParaRPr>
          </a:p>
        </p:txBody>
      </p:sp>
      <p:graphicFrame>
        <p:nvGraphicFramePr>
          <p:cNvPr id="7" name="Object 4"/>
          <p:cNvGraphicFramePr>
            <a:graphicFrameLocks/>
          </p:cNvGraphicFramePr>
          <p:nvPr>
            <p:extLst>
              <p:ext uri="{D42A27DB-BD31-4B8C-83A1-F6EECF244321}">
                <p14:modId xmlns:p14="http://schemas.microsoft.com/office/powerpoint/2010/main" val="1168154115"/>
              </p:ext>
            </p:extLst>
          </p:nvPr>
        </p:nvGraphicFramePr>
        <p:xfrm>
          <a:off x="2134960" y="2959589"/>
          <a:ext cx="3095625" cy="720725"/>
        </p:xfrm>
        <a:graphic>
          <a:graphicData uri="http://schemas.openxmlformats.org/presentationml/2006/ole">
            <mc:AlternateContent xmlns:mc="http://schemas.openxmlformats.org/markup-compatibility/2006">
              <mc:Choice xmlns:v="urn:schemas-microsoft-com:vml" Requires="v">
                <p:oleObj spid="_x0000_s55334" name="公式" r:id="rId3" imgW="1054100" imgH="241300" progId="Equation.3">
                  <p:embed/>
                </p:oleObj>
              </mc:Choice>
              <mc:Fallback>
                <p:oleObj name="公式" r:id="rId3" imgW="1054100" imgH="241300" progId="Equation.3">
                  <p:embed/>
                  <p:pic>
                    <p:nvPicPr>
                      <p:cNvPr id="0" name=""/>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4960" y="2959589"/>
                        <a:ext cx="3095625"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6"/>
          <p:cNvSpPr>
            <a:spLocks noChangeArrowheads="1"/>
          </p:cNvSpPr>
          <p:nvPr/>
        </p:nvSpPr>
        <p:spPr bwMode="auto">
          <a:xfrm>
            <a:off x="5684158" y="3355426"/>
            <a:ext cx="2159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000" dirty="0"/>
              <a:t>（视点在</a:t>
            </a:r>
            <a:r>
              <a:rPr lang="en-US" altLang="zh-CN" sz="2000" dirty="0"/>
              <a:t>z</a:t>
            </a:r>
            <a:r>
              <a:rPr lang="zh-CN" altLang="en-US" sz="2000" dirty="0"/>
              <a:t>轴上） </a:t>
            </a:r>
          </a:p>
        </p:txBody>
      </p:sp>
      <p:graphicFrame>
        <p:nvGraphicFramePr>
          <p:cNvPr id="11" name="Object 7"/>
          <p:cNvGraphicFramePr>
            <a:graphicFrameLocks noChangeAspect="1"/>
          </p:cNvGraphicFramePr>
          <p:nvPr/>
        </p:nvGraphicFramePr>
        <p:xfrm>
          <a:off x="755650" y="4221163"/>
          <a:ext cx="7632700" cy="1501775"/>
        </p:xfrm>
        <a:graphic>
          <a:graphicData uri="http://schemas.openxmlformats.org/presentationml/2006/ole">
            <mc:AlternateContent xmlns:mc="http://schemas.openxmlformats.org/markup-compatibility/2006">
              <mc:Choice xmlns:v="urn:schemas-microsoft-com:vml" Requires="v">
                <p:oleObj spid="_x0000_s55335" name="公式" r:id="rId5" imgW="4648200" imgH="914400" progId="Equation.3">
                  <p:embed/>
                </p:oleObj>
              </mc:Choice>
              <mc:Fallback>
                <p:oleObj name="公式" r:id="rId5" imgW="4648200" imgH="914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4221163"/>
                        <a:ext cx="7632700" cy="150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89433107"/>
      </p:ext>
    </p:extLst>
  </p:cSld>
  <p:clrMapOvr>
    <a:masterClrMapping/>
  </p:clrMapOvr>
  <p:transition spd="slow">
    <p:cove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3"/>
          <p:cNvSpPr>
            <a:spLocks noGrp="1" noChangeArrowheads="1"/>
          </p:cNvSpPr>
          <p:nvPr>
            <p:ph type="body" sz="half" idx="1"/>
          </p:nvPr>
        </p:nvSpPr>
        <p:spPr>
          <a:xfrm>
            <a:off x="150935" y="1188428"/>
            <a:ext cx="8826011" cy="4983773"/>
          </a:xfrm>
        </p:spPr>
        <p:txBody>
          <a:bodyPr/>
          <a:lstStyle/>
          <a:p>
            <a:pPr>
              <a:buClr>
                <a:srgbClr val="FF9300"/>
              </a:buClr>
              <a:buFont typeface="Wingdings" panose="05000000000000000000" pitchFamily="2" charset="2"/>
              <a:buChar char="n"/>
            </a:pPr>
            <a:r>
              <a:rPr lang="zh-CN" altLang="en-US" b="1"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性质</a:t>
            </a:r>
            <a:r>
              <a:rPr lang="zh-CN" altLang="en-US" b="1" dirty="0" smtClean="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三维坐标系下的平行线段经透视变换矩阵</a:t>
            </a:r>
            <a:r>
              <a:rPr lang="en-US" altLang="zh-CN" b="1" i="1" dirty="0" err="1">
                <a:latin typeface="Times New Roman" panose="02020603050405020304" pitchFamily="18" charset="0"/>
                <a:cs typeface="Times New Roman" panose="02020603050405020304" pitchFamily="18" charset="0"/>
              </a:rPr>
              <a:t>T</a:t>
            </a:r>
            <a:r>
              <a:rPr lang="en-US" altLang="zh-CN" b="1" i="1" baseline="-25000" dirty="0" err="1">
                <a:latin typeface="Times New Roman" panose="02020603050405020304" pitchFamily="18" charset="0"/>
                <a:cs typeface="Times New Roman" panose="02020603050405020304" pitchFamily="18" charset="0"/>
              </a:rPr>
              <a:t>p</a:t>
            </a:r>
            <a:r>
              <a:rPr lang="zh-CN" altLang="en-US" b="1" dirty="0">
                <a:latin typeface="Times New Roman" panose="02020603050405020304" pitchFamily="18" charset="0"/>
                <a:cs typeface="Times New Roman" panose="02020603050405020304" pitchFamily="18" charset="0"/>
              </a:rPr>
              <a:t>作用后，原来平行于</a:t>
            </a:r>
            <a:r>
              <a:rPr lang="en-US" altLang="zh-CN" b="1" i="1" dirty="0">
                <a:latin typeface="Times New Roman" panose="02020603050405020304" pitchFamily="18" charset="0"/>
                <a:cs typeface="Times New Roman" panose="02020603050405020304" pitchFamily="18" charset="0"/>
              </a:rPr>
              <a:t>X</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轴的线段不再平行于</a:t>
            </a:r>
            <a:r>
              <a:rPr lang="en-US" altLang="zh-CN" b="1" i="1" dirty="0">
                <a:latin typeface="Times New Roman" panose="02020603050405020304" pitchFamily="18" charset="0"/>
                <a:cs typeface="Times New Roman" panose="02020603050405020304" pitchFamily="18" charset="0"/>
              </a:rPr>
              <a:t>X</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轴，而汇聚于灭点（</a:t>
            </a:r>
            <a:r>
              <a:rPr lang="en-US" altLang="zh-CN" b="1" dirty="0">
                <a:latin typeface="Times New Roman" panose="02020603050405020304" pitchFamily="18" charset="0"/>
                <a:cs typeface="Times New Roman" panose="02020603050405020304" pitchFamily="18" charset="0"/>
              </a:rPr>
              <a:t>1/</a:t>
            </a:r>
            <a:r>
              <a:rPr lang="en-US" altLang="zh-CN" b="1" i="1" dirty="0">
                <a:latin typeface="Times New Roman" panose="02020603050405020304" pitchFamily="18" charset="0"/>
                <a:cs typeface="Times New Roman" panose="02020603050405020304" pitchFamily="18" charset="0"/>
              </a:rPr>
              <a:t>p</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0</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0</a:t>
            </a:r>
            <a:r>
              <a:rPr lang="zh-CN" altLang="en-US" b="1" dirty="0">
                <a:latin typeface="Times New Roman" panose="02020603050405020304" pitchFamily="18" charset="0"/>
                <a:cs typeface="Times New Roman" panose="02020603050405020304" pitchFamily="18" charset="0"/>
              </a:rPr>
              <a:t>），但原来平行于</a:t>
            </a:r>
            <a:r>
              <a:rPr lang="en-US" altLang="zh-CN" b="1" i="1" dirty="0">
                <a:latin typeface="Times New Roman" panose="02020603050405020304" pitchFamily="18" charset="0"/>
                <a:cs typeface="Times New Roman" panose="02020603050405020304" pitchFamily="18" charset="0"/>
              </a:rPr>
              <a:t>Y</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轴（</a:t>
            </a:r>
            <a:r>
              <a:rPr lang="en-US" altLang="zh-CN" b="1" i="1" dirty="0">
                <a:latin typeface="Times New Roman" panose="02020603050405020304" pitchFamily="18" charset="0"/>
                <a:cs typeface="Times New Roman" panose="02020603050405020304" pitchFamily="18" charset="0"/>
              </a:rPr>
              <a:t>Z</a:t>
            </a:r>
            <a:r>
              <a:rPr lang="zh-CN" altLang="en-US" b="1" dirty="0">
                <a:latin typeface="Times New Roman" panose="02020603050405020304" pitchFamily="18" charset="0"/>
                <a:cs typeface="Times New Roman" panose="02020603050405020304" pitchFamily="18" charset="0"/>
              </a:rPr>
              <a:t>轴）的线段仍平行于</a:t>
            </a:r>
            <a:r>
              <a:rPr lang="en-US" altLang="zh-CN" b="1" i="1" dirty="0">
                <a:latin typeface="Times New Roman" panose="02020603050405020304" pitchFamily="18" charset="0"/>
                <a:cs typeface="Times New Roman" panose="02020603050405020304" pitchFamily="18" charset="0"/>
              </a:rPr>
              <a:t>Y</a:t>
            </a:r>
            <a:r>
              <a:rPr lang="en-US" altLang="zh-CN" b="1" dirty="0">
                <a:latin typeface="Times New Roman" panose="02020603050405020304" pitchFamily="18" charset="0"/>
                <a:cs typeface="Times New Roman" panose="02020603050405020304" pitchFamily="18" charset="0"/>
              </a:rPr>
              <a:t> </a:t>
            </a:r>
            <a:r>
              <a:rPr lang="zh-CN" altLang="en-US" b="1" dirty="0" smtClean="0">
                <a:latin typeface="Times New Roman" panose="02020603050405020304" pitchFamily="18" charset="0"/>
                <a:cs typeface="Times New Roman" panose="02020603050405020304" pitchFamily="18" charset="0"/>
              </a:rPr>
              <a:t>轴（</a:t>
            </a:r>
            <a:r>
              <a:rPr lang="en-US" altLang="zh-CN" b="1" i="1" dirty="0">
                <a:latin typeface="Times New Roman" panose="02020603050405020304" pitchFamily="18" charset="0"/>
                <a:cs typeface="Times New Roman" panose="02020603050405020304" pitchFamily="18" charset="0"/>
              </a:rPr>
              <a:t>Z</a:t>
            </a:r>
            <a:r>
              <a:rPr lang="zh-CN" altLang="en-US" b="1">
                <a:latin typeface="Times New Roman" panose="02020603050405020304" pitchFamily="18" charset="0"/>
                <a:cs typeface="Times New Roman" panose="02020603050405020304" pitchFamily="18" charset="0"/>
              </a:rPr>
              <a:t>轴</a:t>
            </a:r>
            <a:r>
              <a:rPr lang="zh-CN" altLang="en-US" b="1" smtClean="0">
                <a:latin typeface="Times New Roman" panose="02020603050405020304" pitchFamily="18" charset="0"/>
                <a:cs typeface="Times New Roman" panose="02020603050405020304" pitchFamily="18" charset="0"/>
              </a:rPr>
              <a:t>）</a:t>
            </a:r>
            <a:endParaRPr lang="en-US" altLang="zh-CN" b="1" dirty="0" smtClean="0">
              <a:latin typeface="Times New Roman" panose="02020603050405020304" pitchFamily="18" charset="0"/>
              <a:cs typeface="Times New Roman" panose="02020603050405020304" pitchFamily="18" charset="0"/>
            </a:endParaRPr>
          </a:p>
          <a:p>
            <a:pPr>
              <a:buClr>
                <a:srgbClr val="FF9300"/>
              </a:buClr>
            </a:pPr>
            <a:r>
              <a:rPr lang="zh-CN" altLang="en-US" dirty="0">
                <a:latin typeface="Times New Roman" panose="02020603050405020304" pitchFamily="18" charset="0"/>
                <a:cs typeface="Times New Roman" panose="02020603050405020304" pitchFamily="18" charset="0"/>
              </a:rPr>
              <a:t>同样地，经透视变换矩阵</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作用后，原来平行于</a:t>
            </a: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轴的线段不再平行于</a:t>
            </a: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轴，而汇聚于灭点（</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a:t>
            </a:r>
            <a:r>
              <a:rPr lang="en-US" altLang="zh-CN" i="1" dirty="0">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），但原来平行于</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轴（</a:t>
            </a:r>
            <a:r>
              <a:rPr lang="en-US" altLang="zh-CN" i="1" dirty="0">
                <a:latin typeface="Times New Roman" panose="02020603050405020304" pitchFamily="18" charset="0"/>
                <a:cs typeface="Times New Roman" panose="02020603050405020304" pitchFamily="18" charset="0"/>
              </a:rPr>
              <a:t>Z</a:t>
            </a:r>
            <a:r>
              <a:rPr lang="zh-CN" altLang="en-US" dirty="0">
                <a:latin typeface="Times New Roman" panose="02020603050405020304" pitchFamily="18" charset="0"/>
                <a:cs typeface="Times New Roman" panose="02020603050405020304" pitchFamily="18" charset="0"/>
              </a:rPr>
              <a:t>轴）的线段仍平行于</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轴（</a:t>
            </a:r>
            <a:r>
              <a:rPr lang="en-US" altLang="zh-CN" i="1" dirty="0">
                <a:latin typeface="Times New Roman" panose="02020603050405020304" pitchFamily="18" charset="0"/>
                <a:cs typeface="Times New Roman" panose="02020603050405020304" pitchFamily="18" charset="0"/>
              </a:rPr>
              <a:t>Z</a:t>
            </a:r>
            <a:r>
              <a:rPr lang="zh-CN" altLang="en-US" dirty="0">
                <a:latin typeface="Times New Roman" panose="02020603050405020304" pitchFamily="18" charset="0"/>
                <a:cs typeface="Times New Roman" panose="02020603050405020304" pitchFamily="18" charset="0"/>
              </a:rPr>
              <a:t>轴）；</a:t>
            </a:r>
          </a:p>
          <a:p>
            <a:pPr>
              <a:buClr>
                <a:srgbClr val="FF9300"/>
              </a:buClr>
            </a:pPr>
            <a:r>
              <a:rPr lang="zh-CN" altLang="en-US" dirty="0">
                <a:latin typeface="Times New Roman" panose="02020603050405020304" pitchFamily="18" charset="0"/>
                <a:cs typeface="Times New Roman" panose="02020603050405020304" pitchFamily="18" charset="0"/>
              </a:rPr>
              <a:t>经透视变换矩阵</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r</a:t>
            </a:r>
            <a:r>
              <a:rPr lang="zh-CN" altLang="en-US" dirty="0">
                <a:latin typeface="Times New Roman" panose="02020603050405020304" pitchFamily="18" charset="0"/>
                <a:cs typeface="Times New Roman" panose="02020603050405020304" pitchFamily="18" charset="0"/>
              </a:rPr>
              <a:t>作用后，原来平行于</a:t>
            </a:r>
            <a:r>
              <a:rPr lang="en-US" altLang="zh-CN" i="1" dirty="0">
                <a:latin typeface="Times New Roman" panose="02020603050405020304" pitchFamily="18" charset="0"/>
                <a:cs typeface="Times New Roman" panose="02020603050405020304" pitchFamily="18" charset="0"/>
              </a:rPr>
              <a:t>Z </a:t>
            </a:r>
            <a:r>
              <a:rPr lang="zh-CN" altLang="en-US" dirty="0">
                <a:latin typeface="Times New Roman" panose="02020603050405020304" pitchFamily="18" charset="0"/>
                <a:cs typeface="Times New Roman" panose="02020603050405020304" pitchFamily="18" charset="0"/>
              </a:rPr>
              <a:t>轴的线段不再平行于</a:t>
            </a:r>
            <a:r>
              <a:rPr lang="en-US" altLang="zh-CN" i="1" dirty="0">
                <a:latin typeface="Times New Roman" panose="02020603050405020304" pitchFamily="18" charset="0"/>
                <a:cs typeface="Times New Roman" panose="02020603050405020304" pitchFamily="18" charset="0"/>
              </a:rPr>
              <a:t>Z</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轴，而汇聚于灭点（</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a:t>
            </a:r>
            <a:r>
              <a:rPr lang="en-US" altLang="zh-CN" i="1" dirty="0">
                <a:latin typeface="Times New Roman" panose="02020603050405020304" pitchFamily="18" charset="0"/>
                <a:cs typeface="Times New Roman" panose="02020603050405020304" pitchFamily="18" charset="0"/>
              </a:rPr>
              <a:t>r</a:t>
            </a:r>
            <a:r>
              <a:rPr lang="zh-CN" altLang="en-US" dirty="0">
                <a:latin typeface="Times New Roman" panose="02020603050405020304" pitchFamily="18" charset="0"/>
                <a:cs typeface="Times New Roman" panose="02020603050405020304" pitchFamily="18" charset="0"/>
              </a:rPr>
              <a:t>），但原来平行于</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轴（</a:t>
            </a:r>
            <a:r>
              <a:rPr lang="en-US" altLang="zh-CN" i="1" dirty="0">
                <a:latin typeface="Times New Roman" panose="02020603050405020304" pitchFamily="18" charset="0"/>
                <a:cs typeface="Times New Roman" panose="02020603050405020304" pitchFamily="18" charset="0"/>
              </a:rPr>
              <a:t>Y</a:t>
            </a:r>
            <a:r>
              <a:rPr lang="zh-CN" altLang="en-US" dirty="0">
                <a:latin typeface="Times New Roman" panose="02020603050405020304" pitchFamily="18" charset="0"/>
                <a:cs typeface="Times New Roman" panose="02020603050405020304" pitchFamily="18" charset="0"/>
              </a:rPr>
              <a:t>轴）的线段仍平行于</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轴（</a:t>
            </a:r>
            <a:r>
              <a:rPr lang="en-US" altLang="zh-CN" i="1" dirty="0">
                <a:latin typeface="Times New Roman" panose="02020603050405020304" pitchFamily="18" charset="0"/>
                <a:cs typeface="Times New Roman" panose="02020603050405020304" pitchFamily="18" charset="0"/>
              </a:rPr>
              <a:t>Y</a:t>
            </a:r>
            <a:r>
              <a:rPr lang="zh-CN" altLang="en-US" dirty="0">
                <a:latin typeface="Times New Roman" panose="02020603050405020304" pitchFamily="18" charset="0"/>
                <a:cs typeface="Times New Roman" panose="02020603050405020304" pitchFamily="18" charset="0"/>
              </a:rPr>
              <a:t>轴</a:t>
            </a:r>
            <a:r>
              <a:rPr lang="zh-CN" altLang="en-US" dirty="0" smtClean="0">
                <a:latin typeface="Times New Roman" panose="02020603050405020304" pitchFamily="18" charset="0"/>
                <a:cs typeface="Times New Roman" panose="02020603050405020304" pitchFamily="18" charset="0"/>
              </a:rPr>
              <a:t>）。</a:t>
            </a:r>
            <a:endParaRPr lang="zh-CN" altLang="en-US" b="1" dirty="0">
              <a:latin typeface="Times New Roman" panose="02020603050405020304" pitchFamily="18" charset="0"/>
              <a:cs typeface="Times New Roman" panose="02020603050405020304" pitchFamily="18" charset="0"/>
            </a:endParaRPr>
          </a:p>
        </p:txBody>
      </p:sp>
      <p:sp>
        <p:nvSpPr>
          <p:cNvPr id="13316" name="标题 5"/>
          <p:cNvSpPr>
            <a:spLocks noGrp="1"/>
          </p:cNvSpPr>
          <p:nvPr>
            <p:ph type="title"/>
          </p:nvPr>
        </p:nvSpPr>
        <p:spPr>
          <a:xfrm>
            <a:off x="903111" y="480368"/>
            <a:ext cx="8012289" cy="510232"/>
          </a:xfrm>
        </p:spPr>
        <p:txBody>
          <a:bodyPr/>
          <a:lstStyle/>
          <a:p>
            <a:pPr lvl="0"/>
            <a:r>
              <a:rPr lang="en-US" altLang="zh-CN" sz="3600" b="1" dirty="0" smtClean="0">
                <a:latin typeface="黑体" panose="02010609060101010101" pitchFamily="49" charset="-122"/>
                <a:ea typeface="黑体" panose="02010609060101010101" pitchFamily="49" charset="-122"/>
              </a:rPr>
              <a:t>2.</a:t>
            </a:r>
            <a:r>
              <a:rPr lang="zh-CN" altLang="en-US" sz="3600" b="1" dirty="0" smtClean="0">
                <a:latin typeface="黑体" panose="02010609060101010101" pitchFamily="49" charset="-122"/>
                <a:ea typeface="黑体" panose="02010609060101010101" pitchFamily="49" charset="-122"/>
              </a:rPr>
              <a:t>平行</a:t>
            </a:r>
            <a:r>
              <a:rPr lang="zh-CN" altLang="en-US" sz="3600" b="1" dirty="0">
                <a:latin typeface="黑体" panose="02010609060101010101" pitchFamily="49" charset="-122"/>
                <a:ea typeface="黑体" panose="02010609060101010101" pitchFamily="49" charset="-122"/>
              </a:rPr>
              <a:t>线段的透视</a:t>
            </a:r>
            <a:r>
              <a:rPr lang="zh-CN" altLang="en-US" sz="3600" b="1" dirty="0" smtClean="0">
                <a:latin typeface="黑体" panose="02010609060101010101" pitchFamily="49" charset="-122"/>
                <a:ea typeface="黑体" panose="02010609060101010101" pitchFamily="49" charset="-122"/>
              </a:rPr>
              <a:t>变换</a:t>
            </a:r>
          </a:p>
        </p:txBody>
      </p:sp>
      <p:sp>
        <p:nvSpPr>
          <p:cNvPr id="13317" name="Rectangle 4"/>
          <p:cNvSpPr>
            <a:spLocks noChangeArrowheads="1"/>
          </p:cNvSpPr>
          <p:nvPr/>
        </p:nvSpPr>
        <p:spPr bwMode="auto">
          <a:xfrm>
            <a:off x="4479635" y="47172"/>
            <a:ext cx="184731"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endParaRPr kumimoji="1" lang="zh-CN" altLang="en-US" sz="2215">
              <a:solidFill>
                <a:schemeClr val="accent2"/>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38255221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53">
                                            <p:txEl>
                                              <p:pRg st="0" end="0"/>
                                            </p:txEl>
                                          </p:spTgt>
                                        </p:tgtEl>
                                        <p:attrNameLst>
                                          <p:attrName>style.visibility</p:attrName>
                                        </p:attrNameLst>
                                      </p:cBhvr>
                                      <p:to>
                                        <p:strVal val="visible"/>
                                      </p:to>
                                    </p:set>
                                    <p:animEffect transition="in" filter="wipe(left)">
                                      <p:cBhvr>
                                        <p:cTn id="7" dur="500"/>
                                        <p:tgtEl>
                                          <p:spTgt spid="20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53">
                                            <p:txEl>
                                              <p:pRg st="1" end="1"/>
                                            </p:txEl>
                                          </p:spTgt>
                                        </p:tgtEl>
                                        <p:attrNameLst>
                                          <p:attrName>style.visibility</p:attrName>
                                        </p:attrNameLst>
                                      </p:cBhvr>
                                      <p:to>
                                        <p:strVal val="visible"/>
                                      </p:to>
                                    </p:set>
                                    <p:animEffect transition="in" filter="wipe(left)">
                                      <p:cBhvr>
                                        <p:cTn id="12" dur="500"/>
                                        <p:tgtEl>
                                          <p:spTgt spid="205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53">
                                            <p:txEl>
                                              <p:pRg st="2" end="2"/>
                                            </p:txEl>
                                          </p:spTgt>
                                        </p:tgtEl>
                                        <p:attrNameLst>
                                          <p:attrName>style.visibility</p:attrName>
                                        </p:attrNameLst>
                                      </p:cBhvr>
                                      <p:to>
                                        <p:strVal val="visible"/>
                                      </p:to>
                                    </p:set>
                                    <p:animEffect transition="in" filter="wipe(left)">
                                      <p:cBhvr>
                                        <p:cTn id="17" dur="500"/>
                                        <p:tgtEl>
                                          <p:spTgt spid="205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3"/>
          <p:cNvSpPr>
            <a:spLocks noGrp="1" noChangeArrowheads="1"/>
          </p:cNvSpPr>
          <p:nvPr>
            <p:ph type="body" sz="half" idx="1"/>
          </p:nvPr>
        </p:nvSpPr>
        <p:spPr>
          <a:xfrm>
            <a:off x="360442" y="1204908"/>
            <a:ext cx="8826011" cy="4760463"/>
          </a:xfrm>
        </p:spPr>
        <p:txBody>
          <a:bodyPr/>
          <a:lstStyle/>
          <a:p>
            <a:pPr>
              <a:buClr>
                <a:srgbClr val="FF9300"/>
              </a:buClr>
              <a:buFont typeface="Wingdings" panose="05000000000000000000" pitchFamily="2" charset="2"/>
              <a:buChar char="n"/>
            </a:pPr>
            <a:r>
              <a:rPr lang="zh-CN" altLang="en-US" b="1" dirty="0">
                <a:latin typeface="Times New Roman" panose="02020603050405020304" pitchFamily="18" charset="0"/>
                <a:cs typeface="Times New Roman" panose="02020603050405020304" pitchFamily="18" charset="0"/>
              </a:rPr>
              <a:t>证明：考虑</a:t>
            </a:r>
            <a:r>
              <a:rPr lang="en-US" altLang="zh-CN" b="1" i="1" dirty="0" err="1">
                <a:latin typeface="Times New Roman" panose="02020603050405020304" pitchFamily="18" charset="0"/>
                <a:cs typeface="Times New Roman" panose="02020603050405020304" pitchFamily="18" charset="0"/>
              </a:rPr>
              <a:t>T</a:t>
            </a:r>
            <a:r>
              <a:rPr lang="en-US" altLang="zh-CN" b="1" i="1" baseline="-25000" dirty="0" err="1">
                <a:latin typeface="Times New Roman" panose="02020603050405020304" pitchFamily="18" charset="0"/>
                <a:cs typeface="Times New Roman" panose="02020603050405020304" pitchFamily="18" charset="0"/>
              </a:rPr>
              <a:t>p</a:t>
            </a:r>
            <a:r>
              <a:rPr lang="zh-CN" altLang="en-US" b="1" dirty="0">
                <a:latin typeface="Times New Roman" panose="02020603050405020304" pitchFamily="18" charset="0"/>
                <a:cs typeface="Times New Roman" panose="02020603050405020304" pitchFamily="18" charset="0"/>
              </a:rPr>
              <a:t>的作用</a:t>
            </a:r>
          </a:p>
          <a:p>
            <a:pPr marL="0" indent="0">
              <a:buClr>
                <a:srgbClr val="FF9300"/>
              </a:buClr>
              <a:buNone/>
            </a:pPr>
            <a:r>
              <a:rPr lang="zh-CN" altLang="en-US" b="1" dirty="0" smtClean="0">
                <a:latin typeface="Times New Roman" panose="02020603050405020304" pitchFamily="18" charset="0"/>
                <a:cs typeface="Times New Roman" panose="02020603050405020304" pitchFamily="18" charset="0"/>
              </a:rPr>
              <a:t>任</a:t>
            </a:r>
            <a:r>
              <a:rPr lang="zh-CN" altLang="en-US" b="1" dirty="0">
                <a:latin typeface="Times New Roman" panose="02020603050405020304" pitchFamily="18" charset="0"/>
                <a:cs typeface="Times New Roman" panose="02020603050405020304" pitchFamily="18" charset="0"/>
              </a:rPr>
              <a:t>取一线段</a:t>
            </a:r>
            <a:r>
              <a:rPr lang="en-US" altLang="zh-CN" b="1" i="1" dirty="0">
                <a:latin typeface="Times New Roman" panose="02020603050405020304" pitchFamily="18" charset="0"/>
                <a:cs typeface="Times New Roman" panose="02020603050405020304" pitchFamily="18" charset="0"/>
              </a:rPr>
              <a:t>AB</a:t>
            </a:r>
            <a:r>
              <a:rPr lang="zh-CN" altLang="en-US" b="1" dirty="0">
                <a:latin typeface="Times New Roman" panose="02020603050405020304" pitchFamily="18" charset="0"/>
                <a:cs typeface="Times New Roman" panose="02020603050405020304" pitchFamily="18" charset="0"/>
              </a:rPr>
              <a:t>，设它平行于</a:t>
            </a:r>
            <a:r>
              <a:rPr lang="en-US" altLang="zh-CN" b="1" i="1" dirty="0">
                <a:latin typeface="Times New Roman" panose="02020603050405020304" pitchFamily="18" charset="0"/>
                <a:cs typeface="Times New Roman" panose="02020603050405020304" pitchFamily="18" charset="0"/>
              </a:rPr>
              <a:t>X</a:t>
            </a:r>
            <a:r>
              <a:rPr lang="zh-CN" altLang="en-US" b="1" dirty="0">
                <a:latin typeface="Times New Roman" panose="02020603050405020304" pitchFamily="18" charset="0"/>
                <a:cs typeface="Times New Roman" panose="02020603050405020304" pitchFamily="18" charset="0"/>
              </a:rPr>
              <a:t>轴，则</a:t>
            </a:r>
            <a:r>
              <a:rPr lang="en-US" altLang="zh-CN" b="1" i="1" dirty="0">
                <a:latin typeface="Times New Roman" panose="02020603050405020304" pitchFamily="18" charset="0"/>
                <a:cs typeface="Times New Roman" panose="02020603050405020304" pitchFamily="18" charset="0"/>
              </a:rPr>
              <a:t>AB</a:t>
            </a:r>
            <a:r>
              <a:rPr lang="zh-CN" altLang="en-US" b="1" dirty="0">
                <a:latin typeface="Times New Roman" panose="02020603050405020304" pitchFamily="18" charset="0"/>
                <a:cs typeface="Times New Roman" panose="02020603050405020304" pitchFamily="18" charset="0"/>
              </a:rPr>
              <a:t>两端点可设为</a:t>
            </a:r>
            <a:r>
              <a:rPr lang="en-US" altLang="zh-CN" b="1" i="1" dirty="0">
                <a:latin typeface="Times New Roman" panose="02020603050405020304" pitchFamily="18" charset="0"/>
                <a:cs typeface="Times New Roman" panose="02020603050405020304" pitchFamily="18" charset="0"/>
              </a:rPr>
              <a:t>A</a:t>
            </a:r>
            <a:r>
              <a:rPr lang="zh-CN" altLang="en-US"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x</a:t>
            </a:r>
            <a:r>
              <a:rPr lang="en-US" altLang="zh-CN" b="1" baseline="-25000"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y</a:t>
            </a:r>
            <a:r>
              <a:rPr lang="en-US" altLang="zh-CN" b="1" baseline="-25000"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z</a:t>
            </a:r>
            <a:r>
              <a:rPr lang="en-US" altLang="zh-CN" b="1" baseline="-25000"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B</a:t>
            </a:r>
            <a:r>
              <a:rPr lang="zh-CN" altLang="en-US"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x</a:t>
            </a:r>
            <a:r>
              <a:rPr lang="en-US" altLang="zh-CN" b="1" baseline="-25000"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y</a:t>
            </a:r>
            <a:r>
              <a:rPr lang="en-US" altLang="zh-CN" b="1" baseline="-25000"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z</a:t>
            </a:r>
            <a:r>
              <a:rPr lang="en-US" altLang="zh-CN" b="1" baseline="-25000"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a:t>
            </a:r>
          </a:p>
          <a:p>
            <a:pPr marL="0" indent="0">
              <a:buClr>
                <a:srgbClr val="FF9300"/>
              </a:buClr>
              <a:buNone/>
            </a:pPr>
            <a:r>
              <a:rPr lang="zh-CN" altLang="en-US" b="1" dirty="0" smtClean="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如图</a:t>
            </a:r>
            <a:r>
              <a:rPr lang="en-US" altLang="zh-CN" b="1" dirty="0">
                <a:latin typeface="Times New Roman" panose="02020603050405020304" pitchFamily="18" charset="0"/>
                <a:cs typeface="Times New Roman" panose="02020603050405020304" pitchFamily="18" charset="0"/>
              </a:rPr>
              <a:t>:</a:t>
            </a:r>
          </a:p>
          <a:p>
            <a:pPr algn="just" eaLnBrk="1" hangingPunct="1">
              <a:lnSpc>
                <a:spcPct val="150000"/>
              </a:lnSpc>
              <a:buFontTx/>
              <a:buNone/>
            </a:pPr>
            <a:endParaRPr lang="zh-CN" altLang="en-US" b="1" dirty="0" smtClean="0">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endParaRPr lang="zh-CN" altLang="en-US" dirty="0" smtClean="0">
              <a:ea typeface="宋体" panose="02010600030101010101" pitchFamily="2" charset="-122"/>
            </a:endParaRPr>
          </a:p>
          <a:p>
            <a:pPr eaLnBrk="1" hangingPunct="1"/>
            <a:endParaRPr lang="zh-CN" altLang="en-US" sz="2585" dirty="0">
              <a:ea typeface="宋体" panose="02010600030101010101" pitchFamily="2" charset="-122"/>
            </a:endParaRPr>
          </a:p>
        </p:txBody>
      </p:sp>
      <p:sp>
        <p:nvSpPr>
          <p:cNvPr id="13316" name="标题 5"/>
          <p:cNvSpPr>
            <a:spLocks noGrp="1"/>
          </p:cNvSpPr>
          <p:nvPr>
            <p:ph type="title"/>
          </p:nvPr>
        </p:nvSpPr>
        <p:spPr>
          <a:xfrm>
            <a:off x="903111" y="480368"/>
            <a:ext cx="8012289" cy="510232"/>
          </a:xfrm>
        </p:spPr>
        <p:txBody>
          <a:bodyPr/>
          <a:lstStyle/>
          <a:p>
            <a:pPr lvl="0"/>
            <a:endParaRPr lang="zh-CN" altLang="en-US" sz="3600" b="1" dirty="0" smtClean="0">
              <a:latin typeface="黑体" panose="02010609060101010101" pitchFamily="49" charset="-122"/>
              <a:ea typeface="黑体" panose="02010609060101010101" pitchFamily="49" charset="-122"/>
            </a:endParaRPr>
          </a:p>
        </p:txBody>
      </p:sp>
      <p:sp>
        <p:nvSpPr>
          <p:cNvPr id="13317" name="Rectangle 4"/>
          <p:cNvSpPr>
            <a:spLocks noChangeArrowheads="1"/>
          </p:cNvSpPr>
          <p:nvPr/>
        </p:nvSpPr>
        <p:spPr bwMode="auto">
          <a:xfrm>
            <a:off x="4479635" y="47172"/>
            <a:ext cx="184731"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endParaRPr kumimoji="1" lang="zh-CN" altLang="en-US" sz="2215">
              <a:solidFill>
                <a:schemeClr val="accent2"/>
              </a:solidFill>
              <a:latin typeface="宋体" panose="02010600030101010101" pitchFamily="2" charset="-122"/>
              <a:ea typeface="宋体" panose="02010600030101010101" pitchFamily="2" charset="-122"/>
            </a:endParaRPr>
          </a:p>
        </p:txBody>
      </p:sp>
      <p:grpSp>
        <p:nvGrpSpPr>
          <p:cNvPr id="18" name="Group 52"/>
          <p:cNvGrpSpPr>
            <a:grpSpLocks/>
          </p:cNvGrpSpPr>
          <p:nvPr/>
        </p:nvGrpSpPr>
        <p:grpSpPr bwMode="auto">
          <a:xfrm>
            <a:off x="1328420" y="2465390"/>
            <a:ext cx="7488240" cy="4392610"/>
            <a:chOff x="3060" y="1440"/>
            <a:chExt cx="6468" cy="3893"/>
          </a:xfrm>
        </p:grpSpPr>
        <p:sp>
          <p:nvSpPr>
            <p:cNvPr id="19" name="Text Box 81"/>
            <p:cNvSpPr txBox="1">
              <a:spLocks noChangeArrowheads="1"/>
            </p:cNvSpPr>
            <p:nvPr/>
          </p:nvSpPr>
          <p:spPr bwMode="auto">
            <a:xfrm>
              <a:off x="8268" y="3624"/>
              <a:ext cx="12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000" dirty="0">
                  <a:solidFill>
                    <a:srgbClr val="FF0000"/>
                  </a:solidFill>
                  <a:latin typeface="Times New Roman" panose="02020603050405020304" pitchFamily="18" charset="0"/>
                  <a:cs typeface="Times New Roman" panose="02020603050405020304" pitchFamily="18" charset="0"/>
                </a:rPr>
                <a:t>(1/</a:t>
              </a:r>
              <a:r>
                <a:rPr lang="en-US" altLang="zh-CN" sz="2000" i="1" dirty="0">
                  <a:solidFill>
                    <a:srgbClr val="FF0000"/>
                  </a:solidFill>
                  <a:latin typeface="Times New Roman" panose="02020603050405020304" pitchFamily="18" charset="0"/>
                  <a:cs typeface="Times New Roman" panose="02020603050405020304" pitchFamily="18" charset="0"/>
                </a:rPr>
                <a:t>p</a:t>
              </a:r>
              <a:r>
                <a:rPr lang="zh-CN" altLang="en-US" sz="2000" dirty="0">
                  <a:solidFill>
                    <a:srgbClr val="FF0000"/>
                  </a:solidFill>
                  <a:latin typeface="Times New Roman" panose="02020603050405020304" pitchFamily="18" charset="0"/>
                  <a:cs typeface="Times New Roman" panose="02020603050405020304" pitchFamily="18" charset="0"/>
                </a:rPr>
                <a:t>，</a:t>
              </a:r>
              <a:r>
                <a:rPr lang="en-US" altLang="zh-CN" sz="2000" dirty="0">
                  <a:solidFill>
                    <a:srgbClr val="FF0000"/>
                  </a:solidFill>
                  <a:latin typeface="Times New Roman" panose="02020603050405020304" pitchFamily="18" charset="0"/>
                  <a:cs typeface="Times New Roman" panose="02020603050405020304" pitchFamily="18" charset="0"/>
                </a:rPr>
                <a:t>0</a:t>
              </a:r>
              <a:r>
                <a:rPr lang="zh-CN" altLang="en-US" sz="2000" dirty="0">
                  <a:solidFill>
                    <a:srgbClr val="FF0000"/>
                  </a:solidFill>
                  <a:latin typeface="Times New Roman" panose="02020603050405020304" pitchFamily="18" charset="0"/>
                  <a:cs typeface="Times New Roman" panose="02020603050405020304" pitchFamily="18" charset="0"/>
                </a:rPr>
                <a:t>，</a:t>
              </a:r>
              <a:r>
                <a:rPr lang="en-US" altLang="zh-CN" sz="2000" dirty="0">
                  <a:solidFill>
                    <a:srgbClr val="FF0000"/>
                  </a:solidFill>
                  <a:latin typeface="Times New Roman" panose="02020603050405020304" pitchFamily="18" charset="0"/>
                  <a:cs typeface="Times New Roman" panose="02020603050405020304" pitchFamily="18" charset="0"/>
                </a:rPr>
                <a:t>0)</a:t>
              </a:r>
              <a:endParaRPr lang="en-US" altLang="zh-CN" sz="2000" dirty="0">
                <a:solidFill>
                  <a:srgbClr val="FF0000"/>
                </a:solidFill>
              </a:endParaRPr>
            </a:p>
          </p:txBody>
        </p:sp>
        <p:grpSp>
          <p:nvGrpSpPr>
            <p:cNvPr id="20" name="Group 53"/>
            <p:cNvGrpSpPr>
              <a:grpSpLocks/>
            </p:cNvGrpSpPr>
            <p:nvPr/>
          </p:nvGrpSpPr>
          <p:grpSpPr bwMode="auto">
            <a:xfrm>
              <a:off x="3060" y="1440"/>
              <a:ext cx="5940" cy="3893"/>
              <a:chOff x="3060" y="1440"/>
              <a:chExt cx="5940" cy="3893"/>
            </a:xfrm>
          </p:grpSpPr>
          <p:sp>
            <p:nvSpPr>
              <p:cNvPr id="21" name="Text Box 80"/>
              <p:cNvSpPr txBox="1">
                <a:spLocks noChangeArrowheads="1"/>
              </p:cNvSpPr>
              <p:nvPr/>
            </p:nvSpPr>
            <p:spPr bwMode="auto">
              <a:xfrm>
                <a:off x="3591" y="3319"/>
                <a:ext cx="3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000" i="1" dirty="0">
                    <a:latin typeface="Times New Roman" panose="02020603050405020304" pitchFamily="18" charset="0"/>
                    <a:cs typeface="Times New Roman" panose="02020603050405020304" pitchFamily="18" charset="0"/>
                  </a:rPr>
                  <a:t>X</a:t>
                </a:r>
                <a:endParaRPr lang="en-US" altLang="zh-CN" sz="2000" i="1" dirty="0"/>
              </a:p>
            </p:txBody>
          </p:sp>
          <p:sp>
            <p:nvSpPr>
              <p:cNvPr id="22" name="Line 79"/>
              <p:cNvSpPr>
                <a:spLocks noChangeShapeType="1"/>
              </p:cNvSpPr>
              <p:nvPr/>
            </p:nvSpPr>
            <p:spPr bwMode="auto">
              <a:xfrm flipV="1">
                <a:off x="7557" y="3305"/>
                <a:ext cx="1440" cy="109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23" name="Line 78"/>
              <p:cNvSpPr>
                <a:spLocks noChangeShapeType="1"/>
              </p:cNvSpPr>
              <p:nvPr/>
            </p:nvSpPr>
            <p:spPr bwMode="auto">
              <a:xfrm flipH="1">
                <a:off x="6120" y="4404"/>
                <a:ext cx="1443" cy="92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24" name="Line 77"/>
              <p:cNvSpPr>
                <a:spLocks noChangeShapeType="1"/>
              </p:cNvSpPr>
              <p:nvPr/>
            </p:nvSpPr>
            <p:spPr bwMode="auto">
              <a:xfrm flipV="1">
                <a:off x="5223" y="1752"/>
                <a:ext cx="0" cy="10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25" name="Line 76"/>
              <p:cNvSpPr>
                <a:spLocks noChangeShapeType="1"/>
              </p:cNvSpPr>
              <p:nvPr/>
            </p:nvSpPr>
            <p:spPr bwMode="auto">
              <a:xfrm>
                <a:off x="5223" y="2844"/>
                <a:ext cx="1260" cy="156"/>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26" name="Line 75"/>
              <p:cNvSpPr>
                <a:spLocks noChangeShapeType="1"/>
              </p:cNvSpPr>
              <p:nvPr/>
            </p:nvSpPr>
            <p:spPr bwMode="auto">
              <a:xfrm flipH="1">
                <a:off x="3783" y="2844"/>
                <a:ext cx="1440" cy="9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27" name="Freeform 74"/>
              <p:cNvSpPr>
                <a:spLocks/>
              </p:cNvSpPr>
              <p:nvPr/>
            </p:nvSpPr>
            <p:spPr bwMode="auto">
              <a:xfrm>
                <a:off x="4140" y="2526"/>
                <a:ext cx="540" cy="319"/>
              </a:xfrm>
              <a:custGeom>
                <a:avLst/>
                <a:gdLst>
                  <a:gd name="T0" fmla="*/ 0 w 540"/>
                  <a:gd name="T1" fmla="*/ 319 h 319"/>
                  <a:gd name="T2" fmla="*/ 540 w 540"/>
                  <a:gd name="T3" fmla="*/ 0 h 319"/>
                </a:gdLst>
                <a:ahLst/>
                <a:cxnLst>
                  <a:cxn ang="0">
                    <a:pos x="T0" y="T1"/>
                  </a:cxn>
                  <a:cxn ang="0">
                    <a:pos x="T2" y="T3"/>
                  </a:cxn>
                </a:cxnLst>
                <a:rect l="0" t="0" r="r" b="b"/>
                <a:pathLst>
                  <a:path w="540" h="319">
                    <a:moveTo>
                      <a:pt x="0" y="319"/>
                    </a:moveTo>
                    <a:cubicBezTo>
                      <a:pt x="0" y="319"/>
                      <a:pt x="540" y="0"/>
                      <a:pt x="540" y="0"/>
                    </a:cubicBezTo>
                  </a:path>
                </a:pathLst>
              </a:custGeom>
              <a:noFill/>
              <a:ln w="9525">
                <a:solidFill>
                  <a:srgbClr val="FF0000"/>
                </a:solidFill>
                <a:round/>
                <a:headEnd type="oval" w="sm" len="sm"/>
                <a:tailEnd type="oval" w="sm" len="sm"/>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28" name="Freeform 73"/>
              <p:cNvSpPr>
                <a:spLocks/>
              </p:cNvSpPr>
              <p:nvPr/>
            </p:nvSpPr>
            <p:spPr bwMode="auto">
              <a:xfrm>
                <a:off x="6300" y="4241"/>
                <a:ext cx="708" cy="163"/>
              </a:xfrm>
              <a:custGeom>
                <a:avLst/>
                <a:gdLst>
                  <a:gd name="T0" fmla="*/ 0 w 711"/>
                  <a:gd name="T1" fmla="*/ 163 h 163"/>
                  <a:gd name="T2" fmla="*/ 711 w 711"/>
                  <a:gd name="T3" fmla="*/ 0 h 163"/>
                </a:gdLst>
                <a:ahLst/>
                <a:cxnLst>
                  <a:cxn ang="0">
                    <a:pos x="T0" y="T1"/>
                  </a:cxn>
                  <a:cxn ang="0">
                    <a:pos x="T2" y="T3"/>
                  </a:cxn>
                </a:cxnLst>
                <a:rect l="0" t="0" r="r" b="b"/>
                <a:pathLst>
                  <a:path w="711" h="163">
                    <a:moveTo>
                      <a:pt x="0" y="163"/>
                    </a:moveTo>
                    <a:cubicBezTo>
                      <a:pt x="0" y="163"/>
                      <a:pt x="711" y="0"/>
                      <a:pt x="711" y="0"/>
                    </a:cubicBezTo>
                  </a:path>
                </a:pathLst>
              </a:custGeom>
              <a:noFill/>
              <a:ln w="9525">
                <a:solidFill>
                  <a:srgbClr val="FF0000"/>
                </a:solidFill>
                <a:round/>
                <a:headEnd type="oval" w="sm" len="sm"/>
                <a:tailEnd type="oval" w="sm" len="sm"/>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29" name="Freeform 72"/>
              <p:cNvSpPr>
                <a:spLocks/>
              </p:cNvSpPr>
              <p:nvPr/>
            </p:nvSpPr>
            <p:spPr bwMode="auto">
              <a:xfrm>
                <a:off x="7020" y="3936"/>
                <a:ext cx="1080" cy="298"/>
              </a:xfrm>
              <a:custGeom>
                <a:avLst/>
                <a:gdLst>
                  <a:gd name="T0" fmla="*/ 0 w 1092"/>
                  <a:gd name="T1" fmla="*/ 312 h 312"/>
                  <a:gd name="T2" fmla="*/ 1092 w 1092"/>
                  <a:gd name="T3" fmla="*/ 0 h 312"/>
                </a:gdLst>
                <a:ahLst/>
                <a:cxnLst>
                  <a:cxn ang="0">
                    <a:pos x="T0" y="T1"/>
                  </a:cxn>
                  <a:cxn ang="0">
                    <a:pos x="T2" y="T3"/>
                  </a:cxn>
                </a:cxnLst>
                <a:rect l="0" t="0" r="r" b="b"/>
                <a:pathLst>
                  <a:path w="1092" h="312">
                    <a:moveTo>
                      <a:pt x="0" y="312"/>
                    </a:moveTo>
                    <a:cubicBezTo>
                      <a:pt x="0" y="312"/>
                      <a:pt x="1092" y="0"/>
                      <a:pt x="1092" y="0"/>
                    </a:cubicBezTo>
                  </a:path>
                </a:pathLst>
              </a:custGeom>
              <a:noFill/>
              <a:ln w="9525">
                <a:solidFill>
                  <a:srgbClr val="000000"/>
                </a:solidFill>
                <a:prstDash val="dash"/>
                <a:round/>
                <a:headEnd type="oval" w="sm" len="sm"/>
                <a:tailEnd type="oval" w="sm" len="sm"/>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30" name="Text Box 71"/>
              <p:cNvSpPr txBox="1">
                <a:spLocks noChangeArrowheads="1"/>
              </p:cNvSpPr>
              <p:nvPr/>
            </p:nvSpPr>
            <p:spPr bwMode="auto">
              <a:xfrm>
                <a:off x="6108" y="2532"/>
                <a:ext cx="3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000" i="1" dirty="0">
                    <a:latin typeface="Times New Roman" panose="02020603050405020304" pitchFamily="18" charset="0"/>
                    <a:cs typeface="Times New Roman" panose="02020603050405020304" pitchFamily="18" charset="0"/>
                  </a:rPr>
                  <a:t>Y</a:t>
                </a:r>
                <a:endParaRPr lang="en-US" altLang="zh-CN" sz="2000" i="1" dirty="0"/>
              </a:p>
            </p:txBody>
          </p:sp>
          <p:sp>
            <p:nvSpPr>
              <p:cNvPr id="31" name="Text Box 70"/>
              <p:cNvSpPr txBox="1">
                <a:spLocks noChangeArrowheads="1"/>
              </p:cNvSpPr>
              <p:nvPr/>
            </p:nvSpPr>
            <p:spPr bwMode="auto">
              <a:xfrm>
                <a:off x="8444" y="4226"/>
                <a:ext cx="3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000" i="1" dirty="0">
                    <a:latin typeface="Times New Roman" panose="02020603050405020304" pitchFamily="18" charset="0"/>
                    <a:cs typeface="Times New Roman" panose="02020603050405020304" pitchFamily="18" charset="0"/>
                  </a:rPr>
                  <a:t>Y</a:t>
                </a:r>
                <a:endParaRPr lang="en-US" altLang="zh-CN" sz="2000" i="1" dirty="0"/>
              </a:p>
            </p:txBody>
          </p:sp>
          <p:sp>
            <p:nvSpPr>
              <p:cNvPr id="32" name="Text Box 69"/>
              <p:cNvSpPr txBox="1">
                <a:spLocks noChangeArrowheads="1"/>
              </p:cNvSpPr>
              <p:nvPr/>
            </p:nvSpPr>
            <p:spPr bwMode="auto">
              <a:xfrm>
                <a:off x="7191" y="3007"/>
                <a:ext cx="3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000" i="1" dirty="0">
                    <a:latin typeface="Times New Roman" panose="02020603050405020304" pitchFamily="18" charset="0"/>
                    <a:cs typeface="Times New Roman" panose="02020603050405020304" pitchFamily="18" charset="0"/>
                  </a:rPr>
                  <a:t>Z</a:t>
                </a:r>
                <a:endParaRPr lang="en-US" altLang="zh-CN" sz="2000" i="1" dirty="0"/>
              </a:p>
            </p:txBody>
          </p:sp>
          <p:sp>
            <p:nvSpPr>
              <p:cNvPr id="33" name="Text Box 68"/>
              <p:cNvSpPr txBox="1">
                <a:spLocks noChangeArrowheads="1"/>
              </p:cNvSpPr>
              <p:nvPr/>
            </p:nvSpPr>
            <p:spPr bwMode="auto">
              <a:xfrm>
                <a:off x="5223" y="1440"/>
                <a:ext cx="3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000" i="1" dirty="0">
                    <a:latin typeface="Times New Roman" panose="02020603050405020304" pitchFamily="18" charset="0"/>
                    <a:cs typeface="Times New Roman" panose="02020603050405020304" pitchFamily="18" charset="0"/>
                  </a:rPr>
                  <a:t>Z</a:t>
                </a:r>
                <a:endParaRPr lang="en-US" altLang="zh-CN" sz="2000" i="1" dirty="0"/>
              </a:p>
            </p:txBody>
          </p:sp>
          <p:sp>
            <p:nvSpPr>
              <p:cNvPr id="34" name="Text Box 67"/>
              <p:cNvSpPr txBox="1">
                <a:spLocks noChangeArrowheads="1"/>
              </p:cNvSpPr>
              <p:nvPr/>
            </p:nvSpPr>
            <p:spPr bwMode="auto">
              <a:xfrm>
                <a:off x="6169" y="4623"/>
                <a:ext cx="3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000" i="1" dirty="0">
                    <a:latin typeface="Times New Roman" panose="02020603050405020304" pitchFamily="18" charset="0"/>
                    <a:cs typeface="Times New Roman" panose="02020603050405020304" pitchFamily="18" charset="0"/>
                  </a:rPr>
                  <a:t>X</a:t>
                </a:r>
                <a:endParaRPr lang="en-US" altLang="zh-CN" sz="2000" i="1" dirty="0"/>
              </a:p>
            </p:txBody>
          </p:sp>
          <p:sp>
            <p:nvSpPr>
              <p:cNvPr id="35" name="Text Box 66"/>
              <p:cNvSpPr txBox="1">
                <a:spLocks noChangeArrowheads="1"/>
              </p:cNvSpPr>
              <p:nvPr/>
            </p:nvSpPr>
            <p:spPr bwMode="auto">
              <a:xfrm>
                <a:off x="7368" y="4404"/>
                <a:ext cx="3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000" i="1" dirty="0">
                    <a:latin typeface="Times New Roman" panose="02020603050405020304" pitchFamily="18" charset="0"/>
                    <a:cs typeface="Times New Roman" panose="02020603050405020304" pitchFamily="18" charset="0"/>
                  </a:rPr>
                  <a:t>0</a:t>
                </a:r>
                <a:endParaRPr lang="en-US" altLang="zh-CN" sz="2000" i="1" dirty="0"/>
              </a:p>
            </p:txBody>
          </p:sp>
          <p:sp>
            <p:nvSpPr>
              <p:cNvPr id="36" name="Text Box 65"/>
              <p:cNvSpPr txBox="1">
                <a:spLocks noChangeArrowheads="1"/>
              </p:cNvSpPr>
              <p:nvPr/>
            </p:nvSpPr>
            <p:spPr bwMode="auto">
              <a:xfrm>
                <a:off x="3783" y="2844"/>
                <a:ext cx="3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000" dirty="0">
                    <a:solidFill>
                      <a:srgbClr val="FF0000"/>
                    </a:solidFill>
                    <a:latin typeface="Times New Roman" panose="02020603050405020304" pitchFamily="18" charset="0"/>
                    <a:cs typeface="Times New Roman" panose="02020603050405020304" pitchFamily="18" charset="0"/>
                  </a:rPr>
                  <a:t>A</a:t>
                </a:r>
                <a:endParaRPr lang="en-US" altLang="zh-CN" sz="2000" dirty="0">
                  <a:solidFill>
                    <a:srgbClr val="FF0000"/>
                  </a:solidFill>
                </a:endParaRPr>
              </a:p>
            </p:txBody>
          </p:sp>
          <p:sp>
            <p:nvSpPr>
              <p:cNvPr id="37" name="Text Box 64"/>
              <p:cNvSpPr txBox="1">
                <a:spLocks noChangeArrowheads="1"/>
              </p:cNvSpPr>
              <p:nvPr/>
            </p:nvSpPr>
            <p:spPr bwMode="auto">
              <a:xfrm>
                <a:off x="3060" y="2369"/>
                <a:ext cx="12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x</a:t>
                </a:r>
                <a:r>
                  <a:rPr lang="en-US" altLang="zh-CN" sz="2000" baseline="-25000" dirty="0">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y</a:t>
                </a:r>
                <a:r>
                  <a:rPr lang="en-US" altLang="zh-CN" sz="2000" baseline="-25000" dirty="0">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z</a:t>
                </a:r>
                <a:r>
                  <a:rPr lang="en-US" altLang="zh-CN" sz="2000" baseline="-25000" dirty="0">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a:t>
                </a:r>
                <a:endParaRPr lang="en-US" altLang="zh-CN" sz="2000" dirty="0"/>
              </a:p>
            </p:txBody>
          </p:sp>
          <p:sp>
            <p:nvSpPr>
              <p:cNvPr id="38" name="Text Box 63"/>
              <p:cNvSpPr txBox="1">
                <a:spLocks noChangeArrowheads="1"/>
              </p:cNvSpPr>
              <p:nvPr/>
            </p:nvSpPr>
            <p:spPr bwMode="auto">
              <a:xfrm>
                <a:off x="3957" y="1745"/>
                <a:ext cx="1440" cy="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x</a:t>
                </a:r>
                <a:r>
                  <a:rPr lang="en-US" altLang="zh-CN" sz="2000" baseline="-25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y</a:t>
                </a:r>
                <a:r>
                  <a:rPr lang="en-US" altLang="zh-CN" sz="2000" baseline="-25000" dirty="0">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z</a:t>
                </a:r>
                <a:r>
                  <a:rPr lang="en-US" altLang="zh-CN" sz="2000" baseline="-25000" dirty="0">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a:t>
                </a:r>
                <a:endParaRPr lang="en-US" altLang="zh-CN" sz="2000" dirty="0"/>
              </a:p>
            </p:txBody>
          </p:sp>
          <p:sp>
            <p:nvSpPr>
              <p:cNvPr id="39" name="Text Box 62"/>
              <p:cNvSpPr txBox="1">
                <a:spLocks noChangeArrowheads="1"/>
              </p:cNvSpPr>
              <p:nvPr/>
            </p:nvSpPr>
            <p:spPr bwMode="auto">
              <a:xfrm>
                <a:off x="3218" y="1908"/>
                <a:ext cx="829" cy="380"/>
              </a:xfrm>
              <a:prstGeom prst="rect">
                <a:avLst/>
              </a:prstGeom>
              <a:solidFill>
                <a:srgbClr val="00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2000" dirty="0">
                    <a:solidFill>
                      <a:schemeClr val="bg1"/>
                    </a:solidFill>
                    <a:latin typeface="Times New Roman" panose="02020603050405020304" pitchFamily="18" charset="0"/>
                    <a:cs typeface="Times New Roman" panose="02020603050405020304" pitchFamily="18" charset="0"/>
                  </a:rPr>
                  <a:t>透视前</a:t>
                </a:r>
                <a:endParaRPr lang="zh-CN" altLang="en-US" sz="2000" dirty="0">
                  <a:solidFill>
                    <a:schemeClr val="bg1"/>
                  </a:solidFill>
                </a:endParaRPr>
              </a:p>
            </p:txBody>
          </p:sp>
          <p:sp>
            <p:nvSpPr>
              <p:cNvPr id="40" name="Text Box 61"/>
              <p:cNvSpPr txBox="1">
                <a:spLocks noChangeArrowheads="1"/>
              </p:cNvSpPr>
              <p:nvPr/>
            </p:nvSpPr>
            <p:spPr bwMode="auto">
              <a:xfrm>
                <a:off x="5835" y="3635"/>
                <a:ext cx="900" cy="368"/>
              </a:xfrm>
              <a:prstGeom prst="rect">
                <a:avLst/>
              </a:prstGeom>
              <a:solidFill>
                <a:srgbClr val="0033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2000" dirty="0">
                    <a:solidFill>
                      <a:schemeClr val="bg1"/>
                    </a:solidFill>
                    <a:latin typeface="Times New Roman" panose="02020603050405020304" pitchFamily="18" charset="0"/>
                    <a:cs typeface="Times New Roman" panose="02020603050405020304" pitchFamily="18" charset="0"/>
                  </a:rPr>
                  <a:t>透视后</a:t>
                </a:r>
                <a:endParaRPr lang="zh-CN" altLang="en-US" sz="2000" dirty="0">
                  <a:solidFill>
                    <a:schemeClr val="bg1"/>
                  </a:solidFill>
                </a:endParaRPr>
              </a:p>
            </p:txBody>
          </p:sp>
          <p:sp>
            <p:nvSpPr>
              <p:cNvPr id="41" name="Text Box 60"/>
              <p:cNvSpPr txBox="1">
                <a:spLocks noChangeArrowheads="1"/>
              </p:cNvSpPr>
              <p:nvPr/>
            </p:nvSpPr>
            <p:spPr bwMode="auto">
              <a:xfrm>
                <a:off x="4680" y="2213"/>
                <a:ext cx="360" cy="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000" dirty="0">
                    <a:solidFill>
                      <a:srgbClr val="FF0000"/>
                    </a:solidFill>
                    <a:latin typeface="Times New Roman" panose="02020603050405020304" pitchFamily="18" charset="0"/>
                    <a:cs typeface="Times New Roman" panose="02020603050405020304" pitchFamily="18" charset="0"/>
                  </a:rPr>
                  <a:t>B</a:t>
                </a:r>
                <a:endParaRPr lang="en-US" altLang="zh-CN" sz="2000" dirty="0">
                  <a:solidFill>
                    <a:srgbClr val="FF0000"/>
                  </a:solidFill>
                </a:endParaRPr>
              </a:p>
            </p:txBody>
          </p:sp>
          <p:sp>
            <p:nvSpPr>
              <p:cNvPr id="43" name="Line 57"/>
              <p:cNvSpPr>
                <a:spLocks noChangeShapeType="1"/>
              </p:cNvSpPr>
              <p:nvPr/>
            </p:nvSpPr>
            <p:spPr bwMode="auto">
              <a:xfrm>
                <a:off x="7563" y="4404"/>
                <a:ext cx="1437" cy="14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44" name="Line 56"/>
              <p:cNvSpPr>
                <a:spLocks noChangeShapeType="1"/>
              </p:cNvSpPr>
              <p:nvPr/>
            </p:nvSpPr>
            <p:spPr bwMode="auto">
              <a:xfrm flipV="1">
                <a:off x="7557" y="3149"/>
                <a:ext cx="1" cy="124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grpSp>
      <p:sp>
        <p:nvSpPr>
          <p:cNvPr id="48" name="Text Box 65"/>
          <p:cNvSpPr txBox="1">
            <a:spLocks noChangeArrowheads="1"/>
          </p:cNvSpPr>
          <p:nvPr/>
        </p:nvSpPr>
        <p:spPr bwMode="auto">
          <a:xfrm>
            <a:off x="4494581" y="5610586"/>
            <a:ext cx="433198" cy="52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000" i="1" dirty="0" smtClean="0">
                <a:solidFill>
                  <a:srgbClr val="FF0000"/>
                </a:solidFill>
                <a:latin typeface="Times New Roman" panose="02020603050405020304" pitchFamily="18" charset="0"/>
                <a:cs typeface="Times New Roman" panose="02020603050405020304" pitchFamily="18" charset="0"/>
              </a:rPr>
              <a:t>A’</a:t>
            </a:r>
            <a:endParaRPr lang="en-US" altLang="zh-CN" sz="2000" i="1" dirty="0">
              <a:solidFill>
                <a:srgbClr val="FF0000"/>
              </a:solidFill>
            </a:endParaRPr>
          </a:p>
        </p:txBody>
      </p:sp>
      <p:sp>
        <p:nvSpPr>
          <p:cNvPr id="49" name="Text Box 60"/>
          <p:cNvSpPr txBox="1">
            <a:spLocks noChangeArrowheads="1"/>
          </p:cNvSpPr>
          <p:nvPr/>
        </p:nvSpPr>
        <p:spPr bwMode="auto">
          <a:xfrm>
            <a:off x="5734417" y="5214016"/>
            <a:ext cx="444572" cy="535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000" i="1" dirty="0" smtClean="0">
                <a:solidFill>
                  <a:srgbClr val="FF0000"/>
                </a:solidFill>
                <a:latin typeface="Times New Roman" panose="02020603050405020304" pitchFamily="18" charset="0"/>
                <a:cs typeface="Times New Roman" panose="02020603050405020304" pitchFamily="18" charset="0"/>
              </a:rPr>
              <a:t>B’</a:t>
            </a:r>
            <a:endParaRPr lang="en-US" altLang="zh-CN" sz="2000" i="1" dirty="0">
              <a:solidFill>
                <a:srgbClr val="FF0000"/>
              </a:solidFill>
            </a:endParaRPr>
          </a:p>
        </p:txBody>
      </p:sp>
    </p:spTree>
    <p:extLst>
      <p:ext uri="{BB962C8B-B14F-4D97-AF65-F5344CB8AC3E}">
        <p14:creationId xmlns:p14="http://schemas.microsoft.com/office/powerpoint/2010/main" val="301747131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53">
                                            <p:txEl>
                                              <p:pRg st="0" end="0"/>
                                            </p:txEl>
                                          </p:spTgt>
                                        </p:tgtEl>
                                        <p:attrNameLst>
                                          <p:attrName>style.visibility</p:attrName>
                                        </p:attrNameLst>
                                      </p:cBhvr>
                                      <p:to>
                                        <p:strVal val="visible"/>
                                      </p:to>
                                    </p:set>
                                    <p:animEffect transition="in" filter="wipe(left)">
                                      <p:cBhvr>
                                        <p:cTn id="7" dur="500"/>
                                        <p:tgtEl>
                                          <p:spTgt spid="20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53">
                                            <p:txEl>
                                              <p:pRg st="1" end="1"/>
                                            </p:txEl>
                                          </p:spTgt>
                                        </p:tgtEl>
                                        <p:attrNameLst>
                                          <p:attrName>style.visibility</p:attrName>
                                        </p:attrNameLst>
                                      </p:cBhvr>
                                      <p:to>
                                        <p:strVal val="visible"/>
                                      </p:to>
                                    </p:set>
                                    <p:animEffect transition="in" filter="wipe(left)">
                                      <p:cBhvr>
                                        <p:cTn id="12" dur="500"/>
                                        <p:tgtEl>
                                          <p:spTgt spid="205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53">
                                            <p:txEl>
                                              <p:pRg st="2" end="2"/>
                                            </p:txEl>
                                          </p:spTgt>
                                        </p:tgtEl>
                                        <p:attrNameLst>
                                          <p:attrName>style.visibility</p:attrName>
                                        </p:attrNameLst>
                                      </p:cBhvr>
                                      <p:to>
                                        <p:strVal val="visible"/>
                                      </p:to>
                                    </p:set>
                                    <p:animEffect transition="in" filter="wipe(left)">
                                      <p:cBhvr>
                                        <p:cTn id="17" dur="500"/>
                                        <p:tgtEl>
                                          <p:spTgt spid="205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3"/>
          <p:cNvSpPr>
            <a:spLocks noGrp="1" noChangeArrowheads="1"/>
          </p:cNvSpPr>
          <p:nvPr>
            <p:ph type="body" sz="half" idx="1"/>
          </p:nvPr>
        </p:nvSpPr>
        <p:spPr>
          <a:xfrm>
            <a:off x="150935" y="1188428"/>
            <a:ext cx="8826011" cy="4983773"/>
          </a:xfrm>
        </p:spPr>
        <p:txBody>
          <a:bodyPr/>
          <a:lstStyle/>
          <a:p>
            <a:pPr>
              <a:buClr>
                <a:srgbClr val="FF9300"/>
              </a:buClr>
              <a:buFont typeface="Wingdings" panose="05000000000000000000" pitchFamily="2" charset="2"/>
              <a:buChar char="n"/>
            </a:pPr>
            <a:r>
              <a:rPr lang="en-US" altLang="zh-CN" i="1" dirty="0" err="1">
                <a:latin typeface="Times New Roman" panose="02020603050405020304" pitchFamily="18" charset="0"/>
                <a:cs typeface="Times New Roman" panose="02020603050405020304" pitchFamily="18" charset="0"/>
              </a:rPr>
              <a:t>M</a:t>
            </a:r>
            <a:r>
              <a:rPr lang="en-US" altLang="zh-CN" i="1" baseline="-30000" dirty="0" err="1">
                <a:latin typeface="Times New Roman" panose="02020603050405020304" pitchFamily="18" charset="0"/>
                <a:cs typeface="Times New Roman" panose="02020603050405020304" pitchFamily="18" charset="0"/>
              </a:rPr>
              <a:t>p</a:t>
            </a:r>
            <a:r>
              <a:rPr lang="zh-CN" altLang="en-US" dirty="0">
                <a:latin typeface="Times New Roman" panose="02020603050405020304" pitchFamily="18" charset="0"/>
                <a:cs typeface="Times New Roman" panose="02020603050405020304" pitchFamily="18" charset="0"/>
              </a:rPr>
              <a:t>分别对</a:t>
            </a:r>
            <a:r>
              <a:rPr lang="en-US" altLang="zh-CN" i="1"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两点做透视变换，即：</a:t>
            </a:r>
            <a:endParaRPr lang="zh-CN" altLang="en-US" dirty="0"/>
          </a:p>
          <a:p>
            <a:pPr marL="0" indent="0" algn="just" eaLnBrk="1" hangingPunct="1">
              <a:lnSpc>
                <a:spcPct val="140000"/>
              </a:lnSpc>
              <a:buNone/>
            </a:pPr>
            <a:r>
              <a:rPr lang="en-US" altLang="zh-CN" sz="2400" dirty="0">
                <a:latin typeface="Times New Roman" panose="02020603050405020304" pitchFamily="18" charset="0"/>
                <a:cs typeface="Times New Roman" panose="02020603050405020304" pitchFamily="18" charset="0"/>
              </a:rPr>
              <a:t> </a:t>
            </a:r>
          </a:p>
          <a:p>
            <a:pPr algn="just" eaLnBrk="1" hangingPunct="1">
              <a:buClr>
                <a:srgbClr val="FF9300"/>
              </a:buClr>
              <a:buFont typeface="Wingdings" panose="05000000000000000000" pitchFamily="2" charset="2"/>
              <a:buChar char="n"/>
            </a:pPr>
            <a:endParaRPr lang="zh-CN" altLang="en-US" dirty="0" smtClean="0">
              <a:ea typeface="宋体" panose="02010600030101010101" pitchFamily="2" charset="-122"/>
            </a:endParaRPr>
          </a:p>
          <a:p>
            <a:pPr eaLnBrk="1" hangingPunct="1"/>
            <a:endParaRPr lang="zh-CN" altLang="en-US" sz="2585" dirty="0">
              <a:ea typeface="宋体" panose="02010600030101010101" pitchFamily="2" charset="-122"/>
            </a:endParaRPr>
          </a:p>
        </p:txBody>
      </p:sp>
      <p:sp>
        <p:nvSpPr>
          <p:cNvPr id="13316" name="标题 5"/>
          <p:cNvSpPr>
            <a:spLocks noGrp="1"/>
          </p:cNvSpPr>
          <p:nvPr>
            <p:ph type="title"/>
          </p:nvPr>
        </p:nvSpPr>
        <p:spPr>
          <a:xfrm>
            <a:off x="903111" y="480368"/>
            <a:ext cx="8012289" cy="510232"/>
          </a:xfrm>
        </p:spPr>
        <p:txBody>
          <a:bodyPr/>
          <a:lstStyle/>
          <a:p>
            <a:pPr lvl="0"/>
            <a:endParaRPr lang="zh-CN" altLang="en-US" sz="3600" b="1" dirty="0" smtClean="0">
              <a:latin typeface="黑体" panose="02010609060101010101" pitchFamily="49" charset="-122"/>
              <a:ea typeface="黑体" panose="02010609060101010101" pitchFamily="49" charset="-122"/>
            </a:endParaRPr>
          </a:p>
        </p:txBody>
      </p:sp>
      <p:sp>
        <p:nvSpPr>
          <p:cNvPr id="13317" name="Rectangle 4"/>
          <p:cNvSpPr>
            <a:spLocks noChangeArrowheads="1"/>
          </p:cNvSpPr>
          <p:nvPr/>
        </p:nvSpPr>
        <p:spPr bwMode="auto">
          <a:xfrm>
            <a:off x="4479635" y="47172"/>
            <a:ext cx="184731"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endParaRPr kumimoji="1" lang="zh-CN" altLang="en-US" sz="2215">
              <a:solidFill>
                <a:schemeClr val="accent2"/>
              </a:solidFill>
              <a:latin typeface="宋体" panose="02010600030101010101" pitchFamily="2" charset="-122"/>
              <a:ea typeface="宋体" panose="02010600030101010101" pitchFamily="2" charset="-122"/>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668798277"/>
              </p:ext>
            </p:extLst>
          </p:nvPr>
        </p:nvGraphicFramePr>
        <p:xfrm>
          <a:off x="816202" y="1719507"/>
          <a:ext cx="3529012" cy="1679575"/>
        </p:xfrm>
        <a:graphic>
          <a:graphicData uri="http://schemas.openxmlformats.org/presentationml/2006/ole">
            <mc:AlternateContent xmlns:mc="http://schemas.openxmlformats.org/markup-compatibility/2006">
              <mc:Choice xmlns:v="urn:schemas-microsoft-com:vml" Requires="v">
                <p:oleObj spid="_x0000_s19568" name="公式" r:id="rId3" imgW="1981200" imgH="939800" progId="Equation.3">
                  <p:embed/>
                </p:oleObj>
              </mc:Choice>
              <mc:Fallback>
                <p:oleObj name="公式" r:id="rId3" imgW="1981200" imgH="93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202" y="1719507"/>
                        <a:ext cx="3529012" cy="167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4"/>
          <p:cNvGraphicFramePr>
            <a:graphicFrameLocks/>
          </p:cNvGraphicFramePr>
          <p:nvPr>
            <p:extLst>
              <p:ext uri="{D42A27DB-BD31-4B8C-83A1-F6EECF244321}">
                <p14:modId xmlns:p14="http://schemas.microsoft.com/office/powerpoint/2010/main" val="1649447828"/>
              </p:ext>
            </p:extLst>
          </p:nvPr>
        </p:nvGraphicFramePr>
        <p:xfrm>
          <a:off x="4249058" y="3596910"/>
          <a:ext cx="2952750" cy="863600"/>
        </p:xfrm>
        <a:graphic>
          <a:graphicData uri="http://schemas.openxmlformats.org/presentationml/2006/ole">
            <mc:AlternateContent xmlns:mc="http://schemas.openxmlformats.org/markup-compatibility/2006">
              <mc:Choice xmlns:v="urn:schemas-microsoft-com:vml" Requires="v">
                <p:oleObj spid="_x0000_s19569" name="公式" r:id="rId5" imgW="1637589" imgH="482391" progId="Equation.3">
                  <p:embed/>
                </p:oleObj>
              </mc:Choice>
              <mc:Fallback>
                <p:oleObj name="公式" r:id="rId5" imgW="1637589" imgH="482391" progId="Equation.3">
                  <p:embed/>
                  <p:pic>
                    <p:nvPicPr>
                      <p:cNvPr id="0" name=""/>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9058" y="3596910"/>
                        <a:ext cx="295275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val="3780788831"/>
              </p:ext>
            </p:extLst>
          </p:nvPr>
        </p:nvGraphicFramePr>
        <p:xfrm>
          <a:off x="4860855" y="1719507"/>
          <a:ext cx="3600450" cy="1689100"/>
        </p:xfrm>
        <a:graphic>
          <a:graphicData uri="http://schemas.openxmlformats.org/presentationml/2006/ole">
            <mc:AlternateContent xmlns:mc="http://schemas.openxmlformats.org/markup-compatibility/2006">
              <mc:Choice xmlns:v="urn:schemas-microsoft-com:vml" Requires="v">
                <p:oleObj spid="_x0000_s19570" name="公式" r:id="rId7" imgW="2006600" imgH="939800" progId="Equation.3">
                  <p:embed/>
                </p:oleObj>
              </mc:Choice>
              <mc:Fallback>
                <p:oleObj name="公式" r:id="rId7" imgW="2006600" imgH="939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0855" y="1719507"/>
                        <a:ext cx="3600450" cy="168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10"/>
          <p:cNvGraphicFramePr>
            <a:graphicFrameLocks/>
          </p:cNvGraphicFramePr>
          <p:nvPr>
            <p:extLst>
              <p:ext uri="{D42A27DB-BD31-4B8C-83A1-F6EECF244321}">
                <p14:modId xmlns:p14="http://schemas.microsoft.com/office/powerpoint/2010/main" val="14951489"/>
              </p:ext>
            </p:extLst>
          </p:nvPr>
        </p:nvGraphicFramePr>
        <p:xfrm>
          <a:off x="4249058" y="4832578"/>
          <a:ext cx="2951163" cy="936625"/>
        </p:xfrm>
        <a:graphic>
          <a:graphicData uri="http://schemas.openxmlformats.org/presentationml/2006/ole">
            <mc:AlternateContent xmlns:mc="http://schemas.openxmlformats.org/markup-compatibility/2006">
              <mc:Choice xmlns:v="urn:schemas-microsoft-com:vml" Requires="v">
                <p:oleObj spid="_x0000_s19571" name="公式" r:id="rId9" imgW="1688367" imgH="482391" progId="Equation.3">
                  <p:embed/>
                </p:oleObj>
              </mc:Choice>
              <mc:Fallback>
                <p:oleObj name="公式" r:id="rId9" imgW="1688367" imgH="482391" progId="Equation.3">
                  <p:embed/>
                  <p:pic>
                    <p:nvPicPr>
                      <p:cNvPr id="0" name=""/>
                      <p:cNvPicPr preferRelativeResize="0">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49058" y="4832578"/>
                        <a:ext cx="2951163"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339813" y="5048948"/>
            <a:ext cx="3498073" cy="461665"/>
          </a:xfrm>
          <a:prstGeom prst="rect">
            <a:avLst/>
          </a:prstGeom>
        </p:spPr>
        <p:txBody>
          <a:bodyPr wrap="none">
            <a:spAutoFit/>
          </a:bodyPr>
          <a:lstStyle/>
          <a:p>
            <a:r>
              <a:rPr lang="zh-CN" altLang="en-US" sz="2400" dirty="0">
                <a:latin typeface="Times New Roman" panose="02020603050405020304" pitchFamily="18" charset="0"/>
                <a:cs typeface="Times New Roman" panose="02020603050405020304" pitchFamily="18" charset="0"/>
              </a:rPr>
              <a:t>得到点</a:t>
            </a:r>
            <a:r>
              <a:rPr lang="en-US" altLang="zh-CN" sz="2400" i="1" dirty="0">
                <a:latin typeface="Times New Roman" panose="02020603050405020304" pitchFamily="18" charset="0"/>
                <a:cs typeface="Times New Roman" panose="02020603050405020304" pitchFamily="18" charset="0"/>
              </a:rPr>
              <a:t>B</a:t>
            </a:r>
            <a:r>
              <a:rPr lang="zh-CN" altLang="en-US" sz="2400" dirty="0">
                <a:latin typeface="Times New Roman" panose="02020603050405020304" pitchFamily="18" charset="0"/>
                <a:cs typeface="Times New Roman" panose="02020603050405020304" pitchFamily="18" charset="0"/>
              </a:rPr>
              <a:t>变换后坐标为</a:t>
            </a:r>
            <a:r>
              <a:rPr lang="en-US" altLang="zh-CN" sz="2400" i="1" dirty="0">
                <a:latin typeface="Times New Roman" panose="02020603050405020304" pitchFamily="18" charset="0"/>
                <a:cs typeface="Times New Roman" panose="02020603050405020304" pitchFamily="18" charset="0"/>
              </a:rPr>
              <a:t>B</a:t>
            </a:r>
            <a:r>
              <a:rPr lang="en-US" altLang="zh-CN" sz="2400" dirty="0">
                <a:latin typeface="Times New Roman" panose="02020603050405020304" pitchFamily="18" charset="0"/>
                <a:cs typeface="Times New Roman" panose="02020603050405020304" pitchFamily="18" charset="0"/>
              </a:rPr>
              <a:t>' </a:t>
            </a:r>
            <a:endParaRPr lang="en-US" altLang="zh-CN" sz="2400" dirty="0"/>
          </a:p>
        </p:txBody>
      </p:sp>
      <p:sp>
        <p:nvSpPr>
          <p:cNvPr id="11" name="Rectangle 7"/>
          <p:cNvSpPr>
            <a:spLocks noChangeArrowheads="1"/>
          </p:cNvSpPr>
          <p:nvPr/>
        </p:nvSpPr>
        <p:spPr bwMode="auto">
          <a:xfrm>
            <a:off x="339813" y="3927929"/>
            <a:ext cx="34980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400" dirty="0">
                <a:latin typeface="Times New Roman" panose="02020603050405020304" pitchFamily="18" charset="0"/>
                <a:cs typeface="Times New Roman" panose="02020603050405020304" pitchFamily="18" charset="0"/>
              </a:rPr>
              <a:t>得到点</a:t>
            </a:r>
            <a:r>
              <a:rPr lang="en-US" altLang="zh-CN" sz="2400" i="1" dirty="0">
                <a:latin typeface="Times New Roman" panose="02020603050405020304" pitchFamily="18" charset="0"/>
                <a:cs typeface="Times New Roman" panose="02020603050405020304" pitchFamily="18" charset="0"/>
              </a:rPr>
              <a:t>A</a:t>
            </a:r>
            <a:r>
              <a:rPr lang="zh-CN" altLang="en-US" sz="2400" dirty="0">
                <a:latin typeface="Times New Roman" panose="02020603050405020304" pitchFamily="18" charset="0"/>
                <a:cs typeface="Times New Roman" panose="02020603050405020304" pitchFamily="18" charset="0"/>
              </a:rPr>
              <a:t>变换后坐标为</a:t>
            </a:r>
            <a:r>
              <a:rPr lang="en-US" altLang="zh-CN" sz="2400" i="1" dirty="0">
                <a:latin typeface="Times New Roman" panose="02020603050405020304" pitchFamily="18" charset="0"/>
                <a:cs typeface="Times New Roman" panose="02020603050405020304" pitchFamily="18" charset="0"/>
              </a:rPr>
              <a:t>A</a:t>
            </a:r>
            <a:r>
              <a:rPr lang="en-US" altLang="zh-CN" sz="2400" dirty="0">
                <a:latin typeface="Times New Roman" panose="02020603050405020304" pitchFamily="18" charset="0"/>
                <a:cs typeface="Times New Roman" panose="02020603050405020304" pitchFamily="18" charset="0"/>
              </a:rPr>
              <a:t>' </a:t>
            </a:r>
            <a:endParaRPr lang="en-US" altLang="zh-CN" sz="2400" dirty="0"/>
          </a:p>
        </p:txBody>
      </p:sp>
    </p:spTree>
    <p:extLst>
      <p:ext uri="{BB962C8B-B14F-4D97-AF65-F5344CB8AC3E}">
        <p14:creationId xmlns:p14="http://schemas.microsoft.com/office/powerpoint/2010/main" val="152067054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53">
                                            <p:txEl>
                                              <p:pRg st="0" end="0"/>
                                            </p:txEl>
                                          </p:spTgt>
                                        </p:tgtEl>
                                        <p:attrNameLst>
                                          <p:attrName>style.visibility</p:attrName>
                                        </p:attrNameLst>
                                      </p:cBhvr>
                                      <p:to>
                                        <p:strVal val="visible"/>
                                      </p:to>
                                    </p:set>
                                    <p:animEffect transition="in" filter="wipe(left)">
                                      <p:cBhvr>
                                        <p:cTn id="7" dur="500"/>
                                        <p:tgtEl>
                                          <p:spTgt spid="20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53">
                                            <p:txEl>
                                              <p:pRg st="1" end="1"/>
                                            </p:txEl>
                                          </p:spTgt>
                                        </p:tgtEl>
                                        <p:attrNameLst>
                                          <p:attrName>style.visibility</p:attrName>
                                        </p:attrNameLst>
                                      </p:cBhvr>
                                      <p:to>
                                        <p:strVal val="visible"/>
                                      </p:to>
                                    </p:set>
                                    <p:animEffect transition="in" filter="wipe(left)">
                                      <p:cBhvr>
                                        <p:cTn id="12" dur="500"/>
                                        <p:tgtEl>
                                          <p:spTgt spid="205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3"/>
          <p:cNvSpPr>
            <a:spLocks noGrp="1" noChangeArrowheads="1"/>
          </p:cNvSpPr>
          <p:nvPr>
            <p:ph type="body" sz="half" idx="1"/>
          </p:nvPr>
        </p:nvSpPr>
        <p:spPr>
          <a:xfrm>
            <a:off x="150935" y="1188428"/>
            <a:ext cx="8826011" cy="4983773"/>
          </a:xfrm>
        </p:spPr>
        <p:txBody>
          <a:bodyPr/>
          <a:lstStyle/>
          <a:p>
            <a:pPr marL="0" indent="0" algn="just" eaLnBrk="1" hangingPunct="1">
              <a:lnSpc>
                <a:spcPct val="140000"/>
              </a:lnSpc>
              <a:buNone/>
            </a:pPr>
            <a:r>
              <a:rPr lang="en-US" altLang="zh-CN" sz="2400" dirty="0">
                <a:latin typeface="Times New Roman" panose="02020603050405020304" pitchFamily="18" charset="0"/>
                <a:cs typeface="Times New Roman" panose="02020603050405020304" pitchFamily="18" charset="0"/>
              </a:rPr>
              <a:t> </a:t>
            </a:r>
          </a:p>
          <a:p>
            <a:pPr algn="just" eaLnBrk="1" hangingPunct="1">
              <a:buClr>
                <a:srgbClr val="FF9300"/>
              </a:buClr>
              <a:buFont typeface="Wingdings" panose="05000000000000000000" pitchFamily="2" charset="2"/>
              <a:buChar char="n"/>
            </a:pPr>
            <a:endParaRPr lang="zh-CN" altLang="en-US" dirty="0" smtClean="0">
              <a:ea typeface="宋体" panose="02010600030101010101" pitchFamily="2" charset="-122"/>
            </a:endParaRPr>
          </a:p>
          <a:p>
            <a:pPr eaLnBrk="1" hangingPunct="1"/>
            <a:endParaRPr lang="zh-CN" altLang="en-US" sz="2585" dirty="0">
              <a:ea typeface="宋体" panose="02010600030101010101" pitchFamily="2" charset="-122"/>
            </a:endParaRPr>
          </a:p>
        </p:txBody>
      </p:sp>
      <p:sp>
        <p:nvSpPr>
          <p:cNvPr id="13317" name="Rectangle 4"/>
          <p:cNvSpPr>
            <a:spLocks noChangeArrowheads="1"/>
          </p:cNvSpPr>
          <p:nvPr/>
        </p:nvSpPr>
        <p:spPr bwMode="auto">
          <a:xfrm>
            <a:off x="4479635" y="47172"/>
            <a:ext cx="184731"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endParaRPr kumimoji="1" lang="zh-CN" altLang="en-US" sz="2215">
              <a:solidFill>
                <a:schemeClr val="accent2"/>
              </a:solidFill>
              <a:latin typeface="宋体" panose="02010600030101010101" pitchFamily="2" charset="-122"/>
              <a:ea typeface="宋体" panose="02010600030101010101" pitchFamily="2" charset="-122"/>
            </a:endParaRPr>
          </a:p>
        </p:txBody>
      </p:sp>
      <p:sp>
        <p:nvSpPr>
          <p:cNvPr id="12" name="Rectangle 6"/>
          <p:cNvSpPr>
            <a:spLocks noChangeArrowheads="1"/>
          </p:cNvSpPr>
          <p:nvPr/>
        </p:nvSpPr>
        <p:spPr bwMode="auto">
          <a:xfrm>
            <a:off x="611188" y="532355"/>
            <a:ext cx="836575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zh-CN" altLang="en-US" sz="2400" dirty="0">
                <a:latin typeface="Times New Roman" panose="02020603050405020304" pitchFamily="18" charset="0"/>
                <a:cs typeface="Times New Roman" panose="02020603050405020304" pitchFamily="18" charset="0"/>
              </a:rPr>
              <a:t>如果</a:t>
            </a:r>
            <a:r>
              <a:rPr lang="en-US" altLang="zh-CN" sz="2400" i="1" dirty="0">
                <a:latin typeface="Times New Roman" panose="02020603050405020304" pitchFamily="18" charset="0"/>
                <a:cs typeface="Times New Roman" panose="02020603050405020304" pitchFamily="18" charset="0"/>
              </a:rPr>
              <a:t>AB</a:t>
            </a:r>
            <a:r>
              <a:rPr lang="zh-CN" altLang="en-US" sz="2400" dirty="0">
                <a:latin typeface="Times New Roman" panose="02020603050405020304" pitchFamily="18" charset="0"/>
                <a:cs typeface="Times New Roman" panose="02020603050405020304" pitchFamily="18" charset="0"/>
              </a:rPr>
              <a:t>平行于</a:t>
            </a:r>
            <a:r>
              <a:rPr lang="en-US" altLang="zh-CN" sz="2400" i="1" dirty="0">
                <a:latin typeface="Times New Roman" panose="02020603050405020304" pitchFamily="18" charset="0"/>
                <a:cs typeface="Times New Roman" panose="02020603050405020304" pitchFamily="18" charset="0"/>
              </a:rPr>
              <a:t>Y</a:t>
            </a:r>
            <a:r>
              <a:rPr lang="zh-CN" altLang="en-US" sz="2400" dirty="0">
                <a:latin typeface="Times New Roman" panose="02020603050405020304" pitchFamily="18" charset="0"/>
                <a:cs typeface="Times New Roman" panose="02020603050405020304" pitchFamily="18" charset="0"/>
              </a:rPr>
              <a:t>轴，设</a:t>
            </a:r>
            <a:r>
              <a:rPr lang="en-US" altLang="zh-CN" sz="2400" i="1" dirty="0" smtClean="0">
                <a:latin typeface="Times New Roman" panose="02020603050405020304" pitchFamily="18" charset="0"/>
                <a:cs typeface="Times New Roman" panose="02020603050405020304" pitchFamily="18" charset="0"/>
              </a:rPr>
              <a:t>A</a:t>
            </a:r>
            <a:r>
              <a:rPr lang="en-US" altLang="zh-CN" sz="2400" dirty="0" smtClean="0">
                <a:latin typeface="Times New Roman" panose="02020603050405020304" pitchFamily="18" charset="0"/>
                <a:cs typeface="Times New Roman" panose="02020603050405020304" pitchFamily="18" charset="0"/>
              </a:rPr>
              <a:t>(</a:t>
            </a:r>
            <a:r>
              <a:rPr lang="en-US" altLang="zh-CN" sz="2400" i="1" dirty="0" smtClean="0">
                <a:latin typeface="Times New Roman" panose="02020603050405020304" pitchFamily="18" charset="0"/>
                <a:cs typeface="Times New Roman" panose="02020603050405020304" pitchFamily="18" charset="0"/>
              </a:rPr>
              <a:t>x</a:t>
            </a:r>
            <a:r>
              <a:rPr lang="en-US" altLang="zh-CN" sz="2400" baseline="-25000" dirty="0" smtClean="0">
                <a:latin typeface="Times New Roman" panose="02020603050405020304" pitchFamily="18" charset="0"/>
                <a:cs typeface="Times New Roman" panose="02020603050405020304" pitchFamily="18" charset="0"/>
              </a:rPr>
              <a:t>1</a:t>
            </a:r>
            <a:r>
              <a:rPr lang="en-US" altLang="zh-CN" sz="2400" dirty="0" smtClean="0">
                <a:latin typeface="Times New Roman" panose="02020603050405020304" pitchFamily="18" charset="0"/>
                <a:cs typeface="Times New Roman" panose="02020603050405020304" pitchFamily="18" charset="0"/>
              </a:rPr>
              <a:t>, </a:t>
            </a:r>
            <a:r>
              <a:rPr lang="en-US" altLang="zh-CN" sz="2400" i="1" dirty="0" smtClean="0">
                <a:latin typeface="Times New Roman" panose="02020603050405020304" pitchFamily="18" charset="0"/>
                <a:cs typeface="Times New Roman" panose="02020603050405020304" pitchFamily="18" charset="0"/>
              </a:rPr>
              <a:t>y</a:t>
            </a:r>
            <a:r>
              <a:rPr lang="en-US" altLang="zh-CN" sz="2400" baseline="-25000" dirty="0" smtClean="0">
                <a:latin typeface="Times New Roman" panose="02020603050405020304" pitchFamily="18" charset="0"/>
                <a:cs typeface="Times New Roman" panose="02020603050405020304" pitchFamily="18" charset="0"/>
              </a:rPr>
              <a:t>1</a:t>
            </a:r>
            <a:r>
              <a:rPr lang="en-US" altLang="zh-CN" sz="2400" dirty="0" smtClean="0">
                <a:latin typeface="Times New Roman" panose="02020603050405020304" pitchFamily="18" charset="0"/>
                <a:cs typeface="Times New Roman" panose="02020603050405020304" pitchFamily="18" charset="0"/>
              </a:rPr>
              <a:t>, </a:t>
            </a:r>
            <a:r>
              <a:rPr lang="en-US" altLang="zh-CN" sz="2400" i="1" dirty="0" smtClean="0">
                <a:latin typeface="Times New Roman" panose="02020603050405020304" pitchFamily="18" charset="0"/>
                <a:cs typeface="Times New Roman" panose="02020603050405020304" pitchFamily="18" charset="0"/>
              </a:rPr>
              <a:t>z</a:t>
            </a:r>
            <a:r>
              <a:rPr lang="en-US" altLang="zh-CN" sz="2400" baseline="-25000" dirty="0" smtClean="0">
                <a:latin typeface="Times New Roman" panose="02020603050405020304" pitchFamily="18" charset="0"/>
                <a:cs typeface="Times New Roman" panose="02020603050405020304" pitchFamily="18" charset="0"/>
              </a:rPr>
              <a:t>1</a:t>
            </a:r>
            <a:r>
              <a:rPr lang="en-US" altLang="zh-CN" sz="2400" dirty="0" smtClean="0">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a:t>
            </a:r>
            <a:r>
              <a:rPr lang="en-US" altLang="zh-CN" sz="2400" i="1" dirty="0" smtClean="0">
                <a:latin typeface="Times New Roman" panose="02020603050405020304" pitchFamily="18" charset="0"/>
                <a:cs typeface="Times New Roman" panose="02020603050405020304" pitchFamily="18" charset="0"/>
              </a:rPr>
              <a:t>B</a:t>
            </a:r>
            <a:r>
              <a:rPr lang="en-US" altLang="zh-CN" sz="2400" dirty="0" smtClean="0">
                <a:latin typeface="Times New Roman" panose="02020603050405020304" pitchFamily="18" charset="0"/>
                <a:cs typeface="Times New Roman" panose="02020603050405020304" pitchFamily="18" charset="0"/>
              </a:rPr>
              <a:t>(</a:t>
            </a:r>
            <a:r>
              <a:rPr lang="en-US" altLang="zh-CN" sz="2400" i="1" dirty="0" smtClean="0">
                <a:latin typeface="Times New Roman" panose="02020603050405020304" pitchFamily="18" charset="0"/>
                <a:cs typeface="Times New Roman" panose="02020603050405020304" pitchFamily="18" charset="0"/>
              </a:rPr>
              <a:t>x</a:t>
            </a:r>
            <a:r>
              <a:rPr lang="en-US" altLang="zh-CN" sz="2400" baseline="-25000" dirty="0" smtClean="0">
                <a:latin typeface="Times New Roman" panose="02020603050405020304" pitchFamily="18" charset="0"/>
                <a:cs typeface="Times New Roman" panose="02020603050405020304" pitchFamily="18" charset="0"/>
              </a:rPr>
              <a:t>1</a:t>
            </a:r>
            <a:r>
              <a:rPr lang="en-US" altLang="zh-CN" sz="2400" dirty="0" smtClean="0">
                <a:latin typeface="Times New Roman" panose="02020603050405020304" pitchFamily="18" charset="0"/>
                <a:cs typeface="Times New Roman" panose="02020603050405020304" pitchFamily="18" charset="0"/>
              </a:rPr>
              <a:t>, </a:t>
            </a:r>
            <a:r>
              <a:rPr lang="en-US" altLang="zh-CN" sz="2400" i="1" dirty="0" smtClean="0">
                <a:latin typeface="Times New Roman" panose="02020603050405020304" pitchFamily="18" charset="0"/>
                <a:cs typeface="Times New Roman" panose="02020603050405020304" pitchFamily="18" charset="0"/>
              </a:rPr>
              <a:t>y</a:t>
            </a:r>
            <a:r>
              <a:rPr lang="en-US" altLang="zh-CN" sz="2400" baseline="-25000" dirty="0" smtClean="0">
                <a:latin typeface="Times New Roman" panose="02020603050405020304" pitchFamily="18" charset="0"/>
                <a:cs typeface="Times New Roman" panose="02020603050405020304" pitchFamily="18" charset="0"/>
              </a:rPr>
              <a:t>2</a:t>
            </a:r>
            <a:r>
              <a:rPr lang="en-US" altLang="zh-CN" sz="2400" dirty="0" smtClean="0">
                <a:latin typeface="Times New Roman" panose="02020603050405020304" pitchFamily="18" charset="0"/>
                <a:cs typeface="Times New Roman" panose="02020603050405020304" pitchFamily="18" charset="0"/>
              </a:rPr>
              <a:t>, </a:t>
            </a:r>
            <a:r>
              <a:rPr lang="en-US" altLang="zh-CN" sz="2400" i="1" dirty="0" smtClean="0">
                <a:latin typeface="Times New Roman" panose="02020603050405020304" pitchFamily="18" charset="0"/>
                <a:cs typeface="Times New Roman" panose="02020603050405020304" pitchFamily="18" charset="0"/>
              </a:rPr>
              <a:t>z</a:t>
            </a:r>
            <a:r>
              <a:rPr lang="en-US" altLang="zh-CN" sz="2400" baseline="-25000" dirty="0" smtClean="0">
                <a:latin typeface="Times New Roman" panose="02020603050405020304" pitchFamily="18" charset="0"/>
                <a:cs typeface="Times New Roman" panose="02020603050405020304" pitchFamily="18" charset="0"/>
              </a:rPr>
              <a:t>1</a:t>
            </a:r>
            <a:r>
              <a:rPr lang="en-US" altLang="zh-CN" sz="2400" dirty="0" smtClean="0">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则经</a:t>
            </a:r>
            <a:r>
              <a:rPr lang="en-US" altLang="zh-CN" sz="2400" i="1" dirty="0" err="1">
                <a:latin typeface="Times New Roman" panose="02020603050405020304" pitchFamily="18" charset="0"/>
                <a:cs typeface="Times New Roman" panose="02020603050405020304" pitchFamily="18" charset="0"/>
              </a:rPr>
              <a:t>M</a:t>
            </a:r>
            <a:r>
              <a:rPr lang="en-US" altLang="zh-CN" sz="2400" i="1" baseline="-25000" dirty="0" err="1">
                <a:latin typeface="Times New Roman" panose="02020603050405020304" pitchFamily="18" charset="0"/>
                <a:cs typeface="Times New Roman" panose="02020603050405020304" pitchFamily="18" charset="0"/>
              </a:rPr>
              <a:t>p</a:t>
            </a:r>
            <a:r>
              <a:rPr lang="zh-CN" altLang="en-US" sz="2400" dirty="0">
                <a:latin typeface="Times New Roman" panose="02020603050405020304" pitchFamily="18" charset="0"/>
                <a:cs typeface="Times New Roman" panose="02020603050405020304" pitchFamily="18" charset="0"/>
              </a:rPr>
              <a:t>作用后，有： </a:t>
            </a:r>
          </a:p>
        </p:txBody>
      </p:sp>
      <p:graphicFrame>
        <p:nvGraphicFramePr>
          <p:cNvPr id="13" name="Object 7"/>
          <p:cNvGraphicFramePr>
            <a:graphicFrameLocks noChangeAspect="1"/>
          </p:cNvGraphicFramePr>
          <p:nvPr>
            <p:extLst>
              <p:ext uri="{D42A27DB-BD31-4B8C-83A1-F6EECF244321}">
                <p14:modId xmlns:p14="http://schemas.microsoft.com/office/powerpoint/2010/main" val="1903606601"/>
              </p:ext>
            </p:extLst>
          </p:nvPr>
        </p:nvGraphicFramePr>
        <p:xfrm>
          <a:off x="611188" y="1545659"/>
          <a:ext cx="3529012" cy="1679575"/>
        </p:xfrm>
        <a:graphic>
          <a:graphicData uri="http://schemas.openxmlformats.org/presentationml/2006/ole">
            <mc:AlternateContent xmlns:mc="http://schemas.openxmlformats.org/markup-compatibility/2006">
              <mc:Choice xmlns:v="urn:schemas-microsoft-com:vml" Requires="v">
                <p:oleObj spid="_x0000_s63554" name="公式" r:id="rId3" imgW="1981200" imgH="939800" progId="Equation.3">
                  <p:embed/>
                </p:oleObj>
              </mc:Choice>
              <mc:Fallback>
                <p:oleObj name="公式" r:id="rId3" imgW="1981200" imgH="93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545659"/>
                        <a:ext cx="3529012" cy="167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9"/>
          <p:cNvGraphicFramePr>
            <a:graphicFrameLocks noChangeAspect="1"/>
          </p:cNvGraphicFramePr>
          <p:nvPr>
            <p:extLst>
              <p:ext uri="{D42A27DB-BD31-4B8C-83A1-F6EECF244321}">
                <p14:modId xmlns:p14="http://schemas.microsoft.com/office/powerpoint/2010/main" val="1909124400"/>
              </p:ext>
            </p:extLst>
          </p:nvPr>
        </p:nvGraphicFramePr>
        <p:xfrm>
          <a:off x="4631645" y="1593850"/>
          <a:ext cx="3708400" cy="1739900"/>
        </p:xfrm>
        <a:graphic>
          <a:graphicData uri="http://schemas.openxmlformats.org/presentationml/2006/ole">
            <mc:AlternateContent xmlns:mc="http://schemas.openxmlformats.org/markup-compatibility/2006">
              <mc:Choice xmlns:v="urn:schemas-microsoft-com:vml" Requires="v">
                <p:oleObj spid="_x0000_s63555" name="公式" r:id="rId5" imgW="2006600" imgH="939800" progId="Equation.3">
                  <p:embed/>
                </p:oleObj>
              </mc:Choice>
              <mc:Fallback>
                <p:oleObj name="公式" r:id="rId5" imgW="2006600" imgH="939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1645" y="1593850"/>
                        <a:ext cx="3708400" cy="173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2"/>
          <p:cNvGraphicFramePr>
            <a:graphicFrameLocks/>
          </p:cNvGraphicFramePr>
          <p:nvPr>
            <p:extLst>
              <p:ext uri="{D42A27DB-BD31-4B8C-83A1-F6EECF244321}">
                <p14:modId xmlns:p14="http://schemas.microsoft.com/office/powerpoint/2010/main" val="3922718380"/>
              </p:ext>
            </p:extLst>
          </p:nvPr>
        </p:nvGraphicFramePr>
        <p:xfrm>
          <a:off x="1763712" y="3480594"/>
          <a:ext cx="2808288" cy="936625"/>
        </p:xfrm>
        <a:graphic>
          <a:graphicData uri="http://schemas.openxmlformats.org/presentationml/2006/ole">
            <mc:AlternateContent xmlns:mc="http://schemas.openxmlformats.org/markup-compatibility/2006">
              <mc:Choice xmlns:v="urn:schemas-microsoft-com:vml" Requires="v">
                <p:oleObj spid="_x0000_s63556" name="公式" r:id="rId7" imgW="1637589" imgH="482391" progId="Equation.3">
                  <p:embed/>
                </p:oleObj>
              </mc:Choice>
              <mc:Fallback>
                <p:oleObj name="公式" r:id="rId7" imgW="1637589" imgH="482391" progId="Equation.3">
                  <p:embed/>
                  <p:pic>
                    <p:nvPicPr>
                      <p:cNvPr id="0" name=""/>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712" y="3480594"/>
                        <a:ext cx="2808288"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1"/>
          <p:cNvGraphicFramePr>
            <a:graphicFrameLocks/>
          </p:cNvGraphicFramePr>
          <p:nvPr>
            <p:extLst>
              <p:ext uri="{D42A27DB-BD31-4B8C-83A1-F6EECF244321}">
                <p14:modId xmlns:p14="http://schemas.microsoft.com/office/powerpoint/2010/main" val="940862216"/>
              </p:ext>
            </p:extLst>
          </p:nvPr>
        </p:nvGraphicFramePr>
        <p:xfrm>
          <a:off x="1763712" y="4637088"/>
          <a:ext cx="2808288" cy="865188"/>
        </p:xfrm>
        <a:graphic>
          <a:graphicData uri="http://schemas.openxmlformats.org/presentationml/2006/ole">
            <mc:AlternateContent xmlns:mc="http://schemas.openxmlformats.org/markup-compatibility/2006">
              <mc:Choice xmlns:v="urn:schemas-microsoft-com:vml" Requires="v">
                <p:oleObj spid="_x0000_s63557" name="公式" r:id="rId9" imgW="1637589" imgH="482391" progId="Equation.3">
                  <p:embed/>
                </p:oleObj>
              </mc:Choice>
              <mc:Fallback>
                <p:oleObj name="公式" r:id="rId9" imgW="1637589" imgH="482391" progId="Equation.3">
                  <p:embed/>
                  <p:pic>
                    <p:nvPicPr>
                      <p:cNvPr id="0" name=""/>
                      <p:cNvPicPr preferRelativeResize="0">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3712" y="4637088"/>
                        <a:ext cx="2808288" cy="865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Rectangle 13"/>
          <p:cNvSpPr>
            <a:spLocks noChangeArrowheads="1"/>
          </p:cNvSpPr>
          <p:nvPr/>
        </p:nvSpPr>
        <p:spPr bwMode="auto">
          <a:xfrm>
            <a:off x="473075" y="3587616"/>
            <a:ext cx="11977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400" dirty="0" smtClean="0">
                <a:latin typeface="Times New Roman" panose="02020603050405020304" pitchFamily="18" charset="0"/>
                <a:cs typeface="Times New Roman" panose="02020603050405020304" pitchFamily="18" charset="0"/>
              </a:rPr>
              <a:t>得到 </a:t>
            </a:r>
            <a:r>
              <a:rPr lang="en-US" altLang="zh-CN" sz="2400" i="1" dirty="0" smtClean="0">
                <a:latin typeface="Times New Roman" panose="02020603050405020304" pitchFamily="18" charset="0"/>
                <a:cs typeface="Times New Roman" panose="02020603050405020304" pitchFamily="18" charset="0"/>
              </a:rPr>
              <a:t>A</a:t>
            </a:r>
            <a:r>
              <a:rPr lang="en-US" altLang="zh-CN" sz="2400" dirty="0">
                <a:latin typeface="Times New Roman" panose="02020603050405020304" pitchFamily="18" charset="0"/>
                <a:cs typeface="Times New Roman" panose="02020603050405020304" pitchFamily="18" charset="0"/>
              </a:rPr>
              <a:t>' </a:t>
            </a:r>
            <a:endParaRPr lang="en-US" altLang="zh-CN" sz="2400" dirty="0"/>
          </a:p>
        </p:txBody>
      </p:sp>
      <p:sp>
        <p:nvSpPr>
          <p:cNvPr id="18" name="Rectangle 14"/>
          <p:cNvSpPr>
            <a:spLocks noChangeArrowheads="1"/>
          </p:cNvSpPr>
          <p:nvPr/>
        </p:nvSpPr>
        <p:spPr bwMode="auto">
          <a:xfrm>
            <a:off x="1100138" y="4868863"/>
            <a:ext cx="5191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i="1" dirty="0">
                <a:latin typeface="Times New Roman" panose="02020603050405020304" pitchFamily="18" charset="0"/>
                <a:cs typeface="Times New Roman" panose="02020603050405020304" pitchFamily="18" charset="0"/>
              </a:rPr>
              <a:t>B</a:t>
            </a:r>
            <a:r>
              <a:rPr lang="en-US" altLang="zh-CN" sz="2400" dirty="0">
                <a:latin typeface="Times New Roman" panose="02020603050405020304" pitchFamily="18" charset="0"/>
                <a:cs typeface="Times New Roman" panose="02020603050405020304" pitchFamily="18" charset="0"/>
              </a:rPr>
              <a:t>' </a:t>
            </a:r>
            <a:endParaRPr lang="en-US" altLang="zh-CN" sz="2400" dirty="0"/>
          </a:p>
        </p:txBody>
      </p:sp>
      <p:sp>
        <p:nvSpPr>
          <p:cNvPr id="19" name="Rectangle 15"/>
          <p:cNvSpPr>
            <a:spLocks noChangeArrowheads="1"/>
          </p:cNvSpPr>
          <p:nvPr/>
        </p:nvSpPr>
        <p:spPr bwMode="auto">
          <a:xfrm>
            <a:off x="889227" y="5500044"/>
            <a:ext cx="49503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400" dirty="0">
                <a:latin typeface="Times New Roman" panose="02020603050405020304" pitchFamily="18" charset="0"/>
                <a:cs typeface="Times New Roman" panose="02020603050405020304" pitchFamily="18" charset="0"/>
              </a:rPr>
              <a:t>则对于</a:t>
            </a:r>
            <a:r>
              <a:rPr lang="en-US" altLang="zh-CN" sz="2400" i="1" dirty="0">
                <a:latin typeface="Times New Roman" panose="02020603050405020304" pitchFamily="18" charset="0"/>
                <a:cs typeface="Times New Roman" panose="02020603050405020304" pitchFamily="18" charset="0"/>
              </a:rPr>
              <a:t>A</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B</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有：</a:t>
            </a:r>
            <a:r>
              <a:rPr lang="en-US" altLang="zh-CN" sz="2400" i="1" dirty="0">
                <a:latin typeface="Times New Roman" panose="02020603050405020304" pitchFamily="18" charset="0"/>
                <a:cs typeface="Times New Roman" panose="02020603050405020304" pitchFamily="18" charset="0"/>
              </a:rPr>
              <a:t>A</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B</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仍平行于</a:t>
            </a:r>
            <a:r>
              <a:rPr lang="en-US" altLang="zh-CN" sz="2400" i="1" dirty="0">
                <a:latin typeface="Times New Roman" panose="02020603050405020304" pitchFamily="18" charset="0"/>
                <a:cs typeface="Times New Roman" panose="02020603050405020304" pitchFamily="18" charset="0"/>
              </a:rPr>
              <a:t>Y</a:t>
            </a:r>
            <a:r>
              <a:rPr lang="zh-CN" altLang="en-US" sz="2400" dirty="0">
                <a:latin typeface="Times New Roman" panose="02020603050405020304" pitchFamily="18" charset="0"/>
                <a:cs typeface="Times New Roman" panose="02020603050405020304" pitchFamily="18" charset="0"/>
              </a:rPr>
              <a:t>轴。 </a:t>
            </a:r>
          </a:p>
        </p:txBody>
      </p:sp>
    </p:spTree>
    <p:extLst>
      <p:ext uri="{BB962C8B-B14F-4D97-AF65-F5344CB8AC3E}">
        <p14:creationId xmlns:p14="http://schemas.microsoft.com/office/powerpoint/2010/main" val="171066320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53">
                                            <p:txEl>
                                              <p:pRg st="0" end="0"/>
                                            </p:txEl>
                                          </p:spTgt>
                                        </p:tgtEl>
                                        <p:attrNameLst>
                                          <p:attrName>style.visibility</p:attrName>
                                        </p:attrNameLst>
                                      </p:cBhvr>
                                      <p:to>
                                        <p:strVal val="visible"/>
                                      </p:to>
                                    </p:set>
                                    <p:animEffect transition="in" filter="wipe(left)">
                                      <p:cBhvr>
                                        <p:cTn id="7" dur="500"/>
                                        <p:tgtEl>
                                          <p:spTgt spid="20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3"/>
          <p:cNvSpPr>
            <a:spLocks noGrp="1" noChangeArrowheads="1"/>
          </p:cNvSpPr>
          <p:nvPr>
            <p:ph type="body" sz="half" idx="1"/>
          </p:nvPr>
        </p:nvSpPr>
        <p:spPr>
          <a:xfrm>
            <a:off x="150935" y="1188428"/>
            <a:ext cx="8826011" cy="4123801"/>
          </a:xfrm>
        </p:spPr>
        <p:txBody>
          <a:bodyPr/>
          <a:lstStyle/>
          <a:p>
            <a:pPr>
              <a:buClr>
                <a:srgbClr val="FF9300"/>
              </a:buClr>
              <a:buFont typeface="Wingdings" panose="05000000000000000000" pitchFamily="2" charset="2"/>
              <a:buChar char="n"/>
            </a:pPr>
            <a:r>
              <a:rPr lang="zh-CN" altLang="en-US"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定义：</a:t>
            </a:r>
            <a:r>
              <a:rPr lang="zh-CN" altLang="en-US" b="1" dirty="0">
                <a:latin typeface="+mn-ea"/>
                <a:cs typeface="Times New Roman" panose="02020603050405020304" pitchFamily="18" charset="0"/>
              </a:rPr>
              <a:t>将三维实体上各个点分别透视投影，再将投影后得到的各个点按原来的点与点之间的关系用线段一一连接</a:t>
            </a:r>
          </a:p>
          <a:p>
            <a:pPr>
              <a:buClr>
                <a:srgbClr val="FF9300"/>
              </a:buClr>
              <a:buFont typeface="Wingdings" panose="05000000000000000000" pitchFamily="2" charset="2"/>
              <a:buChar char="n"/>
            </a:pPr>
            <a:r>
              <a:rPr lang="zh-CN" altLang="en-US" b="1" dirty="0" smtClean="0">
                <a:latin typeface="+mn-ea"/>
                <a:cs typeface="Times New Roman" panose="02020603050405020304" pitchFamily="18" charset="0"/>
              </a:rPr>
              <a:t> </a:t>
            </a:r>
            <a:r>
              <a:rPr lang="zh-CN" altLang="en-US" b="1" dirty="0" smtClean="0">
                <a:latin typeface="Times New Roman" panose="02020603050405020304" pitchFamily="18" charset="0"/>
                <a:cs typeface="Times New Roman" panose="02020603050405020304" pitchFamily="18" charset="0"/>
              </a:rPr>
              <a:t>透视</a:t>
            </a:r>
            <a:r>
              <a:rPr lang="zh-CN" altLang="en-US" b="1" dirty="0">
                <a:latin typeface="Times New Roman" panose="02020603050405020304" pitchFamily="18" charset="0"/>
                <a:cs typeface="Times New Roman" panose="02020603050405020304" pitchFamily="18" charset="0"/>
              </a:rPr>
              <a:t>矩阵</a:t>
            </a:r>
            <a:r>
              <a:rPr lang="en-US" altLang="zh-CN" b="1" i="1" dirty="0" err="1">
                <a:latin typeface="Times New Roman" panose="02020603050405020304" pitchFamily="18" charset="0"/>
                <a:cs typeface="Times New Roman" panose="02020603050405020304" pitchFamily="18" charset="0"/>
              </a:rPr>
              <a:t>T</a:t>
            </a:r>
            <a:r>
              <a:rPr lang="en-US" altLang="zh-CN" b="1" i="1" baseline="-25000" dirty="0" err="1">
                <a:latin typeface="Times New Roman" panose="02020603050405020304" pitchFamily="18" charset="0"/>
                <a:cs typeface="Times New Roman" panose="02020603050405020304" pitchFamily="18" charset="0"/>
              </a:rPr>
              <a:t>p</a:t>
            </a:r>
            <a:r>
              <a:rPr lang="zh-CN" altLang="en-US" b="1" dirty="0">
                <a:latin typeface="Times New Roman" panose="02020603050405020304" pitchFamily="18" charset="0"/>
                <a:cs typeface="Times New Roman" panose="02020603050405020304" pitchFamily="18" charset="0"/>
              </a:rPr>
              <a:t>、</a:t>
            </a:r>
            <a:r>
              <a:rPr lang="en-US" altLang="zh-CN" b="1" i="1" dirty="0" err="1">
                <a:latin typeface="Times New Roman" panose="02020603050405020304" pitchFamily="18" charset="0"/>
                <a:cs typeface="Times New Roman" panose="02020603050405020304" pitchFamily="18" charset="0"/>
              </a:rPr>
              <a:t>T</a:t>
            </a:r>
            <a:r>
              <a:rPr lang="en-US" altLang="zh-CN" b="1" i="1" baseline="-25000" dirty="0" err="1">
                <a:latin typeface="Times New Roman" panose="02020603050405020304" pitchFamily="18" charset="0"/>
                <a:cs typeface="Times New Roman" panose="02020603050405020304" pitchFamily="18" charset="0"/>
              </a:rPr>
              <a:t>q</a:t>
            </a:r>
            <a:r>
              <a:rPr lang="zh-CN" altLang="en-US" b="1" dirty="0">
                <a:latin typeface="Times New Roman" panose="02020603050405020304" pitchFamily="18" charset="0"/>
                <a:cs typeface="Times New Roman" panose="02020603050405020304" pitchFamily="18" charset="0"/>
              </a:rPr>
              <a:t>和</a:t>
            </a:r>
            <a:r>
              <a:rPr lang="en-US" altLang="zh-CN" b="1" i="1" dirty="0" err="1">
                <a:latin typeface="Times New Roman" panose="02020603050405020304" pitchFamily="18" charset="0"/>
                <a:cs typeface="Times New Roman" panose="02020603050405020304" pitchFamily="18" charset="0"/>
              </a:rPr>
              <a:t>T</a:t>
            </a:r>
            <a:r>
              <a:rPr lang="en-US" altLang="zh-CN" b="1" i="1" baseline="-25000" dirty="0" err="1">
                <a:latin typeface="Times New Roman" panose="02020603050405020304" pitchFamily="18" charset="0"/>
                <a:cs typeface="Times New Roman" panose="02020603050405020304" pitchFamily="18" charset="0"/>
              </a:rPr>
              <a:t>r</a:t>
            </a:r>
            <a:r>
              <a:rPr lang="zh-CN" altLang="en-US" b="1" dirty="0">
                <a:latin typeface="Times New Roman" panose="02020603050405020304" pitchFamily="18" charset="0"/>
                <a:cs typeface="Times New Roman" panose="02020603050405020304" pitchFamily="18" charset="0"/>
              </a:rPr>
              <a:t>分别改变了三维实体中沿</a:t>
            </a:r>
            <a:r>
              <a:rPr lang="en-US" altLang="zh-CN" b="1" i="1" dirty="0">
                <a:latin typeface="Times New Roman" panose="02020603050405020304" pitchFamily="18" charset="0"/>
                <a:cs typeface="Times New Roman" panose="02020603050405020304" pitchFamily="18" charset="0"/>
              </a:rPr>
              <a:t>X</a:t>
            </a:r>
            <a:r>
              <a:rPr lang="zh-CN" altLang="en-US" b="1" dirty="0">
                <a:latin typeface="Times New Roman" panose="02020603050405020304" pitchFamily="18" charset="0"/>
                <a:cs typeface="Times New Roman" panose="02020603050405020304" pitchFamily="18" charset="0"/>
              </a:rPr>
              <a:t>方向、</a:t>
            </a:r>
            <a:r>
              <a:rPr lang="en-US" altLang="zh-CN" b="1" i="1" dirty="0">
                <a:latin typeface="Times New Roman" panose="02020603050405020304" pitchFamily="18" charset="0"/>
                <a:cs typeface="Times New Roman" panose="02020603050405020304" pitchFamily="18" charset="0"/>
              </a:rPr>
              <a:t>Y</a:t>
            </a:r>
            <a:r>
              <a:rPr lang="zh-CN" altLang="en-US" b="1" dirty="0">
                <a:latin typeface="Times New Roman" panose="02020603050405020304" pitchFamily="18" charset="0"/>
                <a:cs typeface="Times New Roman" panose="02020603050405020304" pitchFamily="18" charset="0"/>
              </a:rPr>
              <a:t>方向以及</a:t>
            </a:r>
            <a:r>
              <a:rPr lang="en-US" altLang="zh-CN" b="1" i="1" dirty="0">
                <a:latin typeface="Times New Roman" panose="02020603050405020304" pitchFamily="18" charset="0"/>
                <a:cs typeface="Times New Roman" panose="02020603050405020304" pitchFamily="18" charset="0"/>
              </a:rPr>
              <a:t>Z</a:t>
            </a:r>
            <a:r>
              <a:rPr lang="zh-CN" altLang="en-US" b="1" dirty="0">
                <a:latin typeface="Times New Roman" panose="02020603050405020304" pitchFamily="18" charset="0"/>
                <a:cs typeface="Times New Roman" panose="02020603050405020304" pitchFamily="18" charset="0"/>
              </a:rPr>
              <a:t>方向的平行线段的</a:t>
            </a:r>
            <a:r>
              <a:rPr lang="zh-CN" altLang="en-US" b="1" dirty="0" smtClean="0">
                <a:latin typeface="Times New Roman" panose="02020603050405020304" pitchFamily="18" charset="0"/>
                <a:cs typeface="Times New Roman" panose="02020603050405020304" pitchFamily="18" charset="0"/>
              </a:rPr>
              <a:t>平行性。</a:t>
            </a:r>
            <a:endParaRPr lang="zh-CN" altLang="en-US" b="1" dirty="0">
              <a:latin typeface="Times New Roman" panose="02020603050405020304" pitchFamily="18" charset="0"/>
              <a:cs typeface="Times New Roman" panose="02020603050405020304" pitchFamily="18" charset="0"/>
            </a:endParaRPr>
          </a:p>
        </p:txBody>
      </p:sp>
      <p:sp>
        <p:nvSpPr>
          <p:cNvPr id="13316" name="标题 5"/>
          <p:cNvSpPr>
            <a:spLocks noGrp="1"/>
          </p:cNvSpPr>
          <p:nvPr>
            <p:ph type="title"/>
          </p:nvPr>
        </p:nvSpPr>
        <p:spPr>
          <a:xfrm>
            <a:off x="903111" y="480368"/>
            <a:ext cx="8012289" cy="510232"/>
          </a:xfrm>
        </p:spPr>
        <p:txBody>
          <a:bodyPr/>
          <a:lstStyle/>
          <a:p>
            <a:pPr lvl="0"/>
            <a:r>
              <a:rPr lang="en-US" altLang="zh-CN" sz="3600" b="1" dirty="0" smtClean="0">
                <a:latin typeface="黑体" panose="02010609060101010101" pitchFamily="49" charset="-122"/>
                <a:ea typeface="黑体" panose="02010609060101010101" pitchFamily="49" charset="-122"/>
              </a:rPr>
              <a:t>2.</a:t>
            </a:r>
            <a:r>
              <a:rPr lang="zh-CN" altLang="en-US" sz="3600" b="1" dirty="0" smtClean="0">
                <a:latin typeface="黑体" panose="02010609060101010101" pitchFamily="49" charset="-122"/>
                <a:ea typeface="黑体" panose="02010609060101010101" pitchFamily="49" charset="-122"/>
              </a:rPr>
              <a:t>平行</a:t>
            </a:r>
            <a:r>
              <a:rPr lang="zh-CN" altLang="en-US" sz="3600" b="1" dirty="0">
                <a:latin typeface="黑体" panose="02010609060101010101" pitchFamily="49" charset="-122"/>
                <a:ea typeface="黑体" panose="02010609060101010101" pitchFamily="49" charset="-122"/>
              </a:rPr>
              <a:t>线段的透视</a:t>
            </a:r>
            <a:r>
              <a:rPr lang="zh-CN" altLang="en-US" sz="3600" b="1" dirty="0" smtClean="0">
                <a:latin typeface="黑体" panose="02010609060101010101" pitchFamily="49" charset="-122"/>
                <a:ea typeface="黑体" panose="02010609060101010101" pitchFamily="49" charset="-122"/>
              </a:rPr>
              <a:t>变换</a:t>
            </a:r>
          </a:p>
        </p:txBody>
      </p:sp>
      <p:sp>
        <p:nvSpPr>
          <p:cNvPr id="13317" name="Rectangle 4"/>
          <p:cNvSpPr>
            <a:spLocks noChangeArrowheads="1"/>
          </p:cNvSpPr>
          <p:nvPr/>
        </p:nvSpPr>
        <p:spPr bwMode="auto">
          <a:xfrm>
            <a:off x="4479635" y="47172"/>
            <a:ext cx="184731"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endParaRPr kumimoji="1" lang="zh-CN" altLang="en-US" sz="2215">
              <a:solidFill>
                <a:schemeClr val="accent2"/>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89818613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53">
                                            <p:txEl>
                                              <p:pRg st="0" end="0"/>
                                            </p:txEl>
                                          </p:spTgt>
                                        </p:tgtEl>
                                        <p:attrNameLst>
                                          <p:attrName>style.visibility</p:attrName>
                                        </p:attrNameLst>
                                      </p:cBhvr>
                                      <p:to>
                                        <p:strVal val="visible"/>
                                      </p:to>
                                    </p:set>
                                    <p:animEffect transition="in" filter="wipe(left)">
                                      <p:cBhvr>
                                        <p:cTn id="7" dur="500"/>
                                        <p:tgtEl>
                                          <p:spTgt spid="205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053">
                                            <p:txEl>
                                              <p:pRg st="1" end="1"/>
                                            </p:txEl>
                                          </p:spTgt>
                                        </p:tgtEl>
                                        <p:attrNameLst>
                                          <p:attrName>style.visibility</p:attrName>
                                        </p:attrNameLst>
                                      </p:cBhvr>
                                      <p:to>
                                        <p:strVal val="visible"/>
                                      </p:to>
                                    </p:set>
                                    <p:animEffect transition="in" filter="wipe(left)">
                                      <p:cBhvr>
                                        <p:cTn id="11" dur="500"/>
                                        <p:tgtEl>
                                          <p:spTgt spid="205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3"/>
          <p:cNvSpPr>
            <a:spLocks noGrp="1" noChangeArrowheads="1"/>
          </p:cNvSpPr>
          <p:nvPr>
            <p:ph type="body" sz="half" idx="1"/>
          </p:nvPr>
        </p:nvSpPr>
        <p:spPr>
          <a:xfrm>
            <a:off x="150935" y="1188428"/>
            <a:ext cx="8826011" cy="4123801"/>
          </a:xfrm>
        </p:spPr>
        <p:txBody>
          <a:bodyPr/>
          <a:lstStyle/>
          <a:p>
            <a:pPr>
              <a:buClr>
                <a:srgbClr val="FF9300"/>
              </a:buClr>
              <a:buFont typeface="Wingdings" panose="05000000000000000000" pitchFamily="2" charset="2"/>
              <a:buChar char="n"/>
            </a:pPr>
            <a:r>
              <a:rPr lang="en-US" altLang="zh-CN" sz="2400" b="1" i="1" dirty="0" err="1">
                <a:latin typeface="+mn-ea"/>
                <a:cs typeface="Times New Roman" panose="02020603050405020304" pitchFamily="18" charset="0"/>
              </a:rPr>
              <a:t>T</a:t>
            </a:r>
            <a:r>
              <a:rPr lang="en-US" altLang="zh-CN" sz="2400" b="1" i="1" baseline="-25000" dirty="0" err="1">
                <a:latin typeface="+mn-ea"/>
                <a:cs typeface="Times New Roman" panose="02020603050405020304" pitchFamily="18" charset="0"/>
              </a:rPr>
              <a:t>p</a:t>
            </a:r>
            <a:r>
              <a:rPr lang="zh-CN" altLang="en-US" sz="2400" b="1" dirty="0">
                <a:latin typeface="+mn-ea"/>
                <a:cs typeface="Times New Roman" panose="02020603050405020304" pitchFamily="18" charset="0"/>
              </a:rPr>
              <a:t>、</a:t>
            </a:r>
            <a:r>
              <a:rPr lang="en-US" altLang="zh-CN" sz="2400" b="1" i="1" dirty="0" err="1">
                <a:latin typeface="+mn-ea"/>
                <a:cs typeface="Times New Roman" panose="02020603050405020304" pitchFamily="18" charset="0"/>
              </a:rPr>
              <a:t>T</a:t>
            </a:r>
            <a:r>
              <a:rPr lang="en-US" altLang="zh-CN" sz="2400" b="1" i="1" baseline="-25000" dirty="0" err="1">
                <a:latin typeface="+mn-ea"/>
                <a:cs typeface="Times New Roman" panose="02020603050405020304" pitchFamily="18" charset="0"/>
              </a:rPr>
              <a:t>q</a:t>
            </a:r>
            <a:r>
              <a:rPr lang="zh-CN" altLang="en-US" sz="2400" b="1" dirty="0">
                <a:latin typeface="+mn-ea"/>
                <a:cs typeface="Times New Roman" panose="02020603050405020304" pitchFamily="18" charset="0"/>
              </a:rPr>
              <a:t>和</a:t>
            </a:r>
            <a:r>
              <a:rPr lang="en-US" altLang="zh-CN" sz="2400" b="1" i="1" dirty="0" err="1">
                <a:latin typeface="+mn-ea"/>
                <a:cs typeface="Times New Roman" panose="02020603050405020304" pitchFamily="18" charset="0"/>
              </a:rPr>
              <a:t>T</a:t>
            </a:r>
            <a:r>
              <a:rPr lang="en-US" altLang="zh-CN" sz="2400" b="1" i="1" baseline="-25000" dirty="0" err="1">
                <a:latin typeface="+mn-ea"/>
                <a:cs typeface="Times New Roman" panose="02020603050405020304" pitchFamily="18" charset="0"/>
              </a:rPr>
              <a:t>r</a:t>
            </a:r>
            <a:r>
              <a:rPr lang="zh-CN" altLang="en-US" sz="2400" b="1" dirty="0">
                <a:latin typeface="+mn-ea"/>
                <a:cs typeface="Times New Roman" panose="02020603050405020304" pitchFamily="18" charset="0"/>
              </a:rPr>
              <a:t>中的任意一个矩阵去作用三维实体一点透视</a:t>
            </a:r>
          </a:p>
          <a:p>
            <a:pPr>
              <a:buClr>
                <a:srgbClr val="FF9300"/>
              </a:buClr>
              <a:buFont typeface="Wingdings" panose="05000000000000000000" pitchFamily="2" charset="2"/>
              <a:buChar char="n"/>
            </a:pPr>
            <a:r>
              <a:rPr lang="en-US" altLang="zh-CN" sz="2400" b="1" i="1" dirty="0" err="1">
                <a:latin typeface="+mn-ea"/>
                <a:cs typeface="Times New Roman" panose="02020603050405020304" pitchFamily="18" charset="0"/>
              </a:rPr>
              <a:t>T</a:t>
            </a:r>
            <a:r>
              <a:rPr lang="en-US" altLang="zh-CN" sz="2400" b="1" i="1" baseline="-25000" dirty="0" err="1">
                <a:latin typeface="+mn-ea"/>
                <a:cs typeface="Times New Roman" panose="02020603050405020304" pitchFamily="18" charset="0"/>
              </a:rPr>
              <a:t>p</a:t>
            </a:r>
            <a:r>
              <a:rPr lang="zh-CN" altLang="en-US" sz="2400" b="1" dirty="0">
                <a:latin typeface="+mn-ea"/>
                <a:cs typeface="Times New Roman" panose="02020603050405020304" pitchFamily="18" charset="0"/>
              </a:rPr>
              <a:t>、</a:t>
            </a:r>
            <a:r>
              <a:rPr lang="en-US" altLang="zh-CN" sz="2400" b="1" i="1" dirty="0" err="1">
                <a:latin typeface="+mn-ea"/>
                <a:cs typeface="Times New Roman" panose="02020603050405020304" pitchFamily="18" charset="0"/>
              </a:rPr>
              <a:t>T</a:t>
            </a:r>
            <a:r>
              <a:rPr lang="en-US" altLang="zh-CN" sz="2400" b="1" i="1" baseline="-25000" dirty="0" err="1">
                <a:latin typeface="+mn-ea"/>
                <a:cs typeface="Times New Roman" panose="02020603050405020304" pitchFamily="18" charset="0"/>
              </a:rPr>
              <a:t>q</a:t>
            </a:r>
            <a:r>
              <a:rPr lang="zh-CN" altLang="en-US" sz="2400" b="1" dirty="0">
                <a:latin typeface="+mn-ea"/>
                <a:cs typeface="Times New Roman" panose="02020603050405020304" pitchFamily="18" charset="0"/>
              </a:rPr>
              <a:t>和</a:t>
            </a:r>
            <a:r>
              <a:rPr lang="en-US" altLang="zh-CN" sz="2400" b="1" i="1" dirty="0" err="1">
                <a:latin typeface="+mn-ea"/>
                <a:cs typeface="Times New Roman" panose="02020603050405020304" pitchFamily="18" charset="0"/>
              </a:rPr>
              <a:t>T</a:t>
            </a:r>
            <a:r>
              <a:rPr lang="en-US" altLang="zh-CN" sz="2400" b="1" i="1" baseline="-25000" dirty="0" err="1">
                <a:latin typeface="+mn-ea"/>
                <a:cs typeface="Times New Roman" panose="02020603050405020304" pitchFamily="18" charset="0"/>
              </a:rPr>
              <a:t>r</a:t>
            </a:r>
            <a:r>
              <a:rPr lang="zh-CN" altLang="en-US" sz="2400" b="1" dirty="0">
                <a:latin typeface="+mn-ea"/>
                <a:cs typeface="Times New Roman" panose="02020603050405020304" pitchFamily="18" charset="0"/>
              </a:rPr>
              <a:t>中的任意两个矩阵去作用三维实体二点透视</a:t>
            </a:r>
          </a:p>
          <a:p>
            <a:pPr>
              <a:buClr>
                <a:srgbClr val="FF9300"/>
              </a:buClr>
              <a:buFont typeface="Wingdings" panose="05000000000000000000" pitchFamily="2" charset="2"/>
              <a:buChar char="n"/>
            </a:pPr>
            <a:r>
              <a:rPr lang="en-US" altLang="zh-CN" sz="2400" b="1" i="1" dirty="0" err="1">
                <a:latin typeface="+mn-ea"/>
                <a:cs typeface="Times New Roman" panose="02020603050405020304" pitchFamily="18" charset="0"/>
              </a:rPr>
              <a:t>T</a:t>
            </a:r>
            <a:r>
              <a:rPr lang="en-US" altLang="zh-CN" sz="2400" b="1" i="1" baseline="-25000" dirty="0" err="1">
                <a:latin typeface="+mn-ea"/>
                <a:cs typeface="Times New Roman" panose="02020603050405020304" pitchFamily="18" charset="0"/>
              </a:rPr>
              <a:t>p</a:t>
            </a:r>
            <a:r>
              <a:rPr lang="zh-CN" altLang="en-US" sz="2400" b="1" dirty="0">
                <a:latin typeface="+mn-ea"/>
                <a:cs typeface="Times New Roman" panose="02020603050405020304" pitchFamily="18" charset="0"/>
              </a:rPr>
              <a:t>、</a:t>
            </a:r>
            <a:r>
              <a:rPr lang="en-US" altLang="zh-CN" sz="2400" b="1" i="1" dirty="0" err="1">
                <a:latin typeface="+mn-ea"/>
                <a:cs typeface="Times New Roman" panose="02020603050405020304" pitchFamily="18" charset="0"/>
              </a:rPr>
              <a:t>T</a:t>
            </a:r>
            <a:r>
              <a:rPr lang="en-US" altLang="zh-CN" sz="2400" b="1" i="1" baseline="-25000" dirty="0" err="1">
                <a:latin typeface="+mn-ea"/>
                <a:cs typeface="Times New Roman" panose="02020603050405020304" pitchFamily="18" charset="0"/>
              </a:rPr>
              <a:t>q</a:t>
            </a:r>
            <a:r>
              <a:rPr lang="zh-CN" altLang="en-US" sz="2400" b="1" dirty="0">
                <a:latin typeface="+mn-ea"/>
                <a:cs typeface="Times New Roman" panose="02020603050405020304" pitchFamily="18" charset="0"/>
              </a:rPr>
              <a:t>和</a:t>
            </a:r>
            <a:r>
              <a:rPr lang="en-US" altLang="zh-CN" sz="2400" b="1" i="1" dirty="0" err="1">
                <a:latin typeface="+mn-ea"/>
                <a:cs typeface="Times New Roman" panose="02020603050405020304" pitchFamily="18" charset="0"/>
              </a:rPr>
              <a:t>T</a:t>
            </a:r>
            <a:r>
              <a:rPr lang="en-US" altLang="zh-CN" sz="2400" b="1" i="1" baseline="-25000" dirty="0" err="1">
                <a:latin typeface="+mn-ea"/>
                <a:cs typeface="Times New Roman" panose="02020603050405020304" pitchFamily="18" charset="0"/>
              </a:rPr>
              <a:t>r</a:t>
            </a:r>
            <a:r>
              <a:rPr lang="zh-CN" altLang="en-US" sz="2400" b="1" dirty="0">
                <a:latin typeface="+mn-ea"/>
                <a:cs typeface="Times New Roman" panose="02020603050405020304" pitchFamily="18" charset="0"/>
              </a:rPr>
              <a:t>中的三个矩阵去作用三维实体三点透视</a:t>
            </a:r>
          </a:p>
          <a:p>
            <a:pPr>
              <a:buClr>
                <a:srgbClr val="FF9300"/>
              </a:buClr>
              <a:buFont typeface="Wingdings" panose="05000000000000000000" pitchFamily="2" charset="2"/>
              <a:buChar char="n"/>
            </a:pPr>
            <a:endParaRPr lang="zh-CN" altLang="en-US" sz="2400" b="1" dirty="0">
              <a:latin typeface="+mn-ea"/>
              <a:cs typeface="Times New Roman" panose="02020603050405020304" pitchFamily="18" charset="0"/>
            </a:endParaRPr>
          </a:p>
        </p:txBody>
      </p:sp>
      <p:sp>
        <p:nvSpPr>
          <p:cNvPr id="13316" name="标题 5"/>
          <p:cNvSpPr>
            <a:spLocks noGrp="1"/>
          </p:cNvSpPr>
          <p:nvPr>
            <p:ph type="title"/>
          </p:nvPr>
        </p:nvSpPr>
        <p:spPr>
          <a:xfrm>
            <a:off x="903111" y="480368"/>
            <a:ext cx="8012289" cy="510232"/>
          </a:xfrm>
        </p:spPr>
        <p:txBody>
          <a:bodyPr/>
          <a:lstStyle/>
          <a:p>
            <a:pPr lvl="0"/>
            <a:r>
              <a:rPr lang="en-US" altLang="zh-CN" sz="3600" b="1" dirty="0" smtClean="0">
                <a:latin typeface="黑体" panose="02010609060101010101" pitchFamily="49" charset="-122"/>
                <a:ea typeface="黑体" panose="02010609060101010101" pitchFamily="49" charset="-122"/>
              </a:rPr>
              <a:t>3.</a:t>
            </a:r>
            <a:r>
              <a:rPr lang="zh-CN" altLang="en-US" sz="3600" b="1" dirty="0" smtClean="0">
                <a:latin typeface="黑体" panose="02010609060101010101" pitchFamily="49" charset="-122"/>
                <a:ea typeface="黑体" panose="02010609060101010101" pitchFamily="49" charset="-122"/>
              </a:rPr>
              <a:t>透视投影分类</a:t>
            </a:r>
          </a:p>
        </p:txBody>
      </p:sp>
      <p:sp>
        <p:nvSpPr>
          <p:cNvPr id="13317" name="Rectangle 4"/>
          <p:cNvSpPr>
            <a:spLocks noChangeArrowheads="1"/>
          </p:cNvSpPr>
          <p:nvPr/>
        </p:nvSpPr>
        <p:spPr bwMode="auto">
          <a:xfrm>
            <a:off x="4479635" y="47172"/>
            <a:ext cx="184731"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endParaRPr kumimoji="1" lang="zh-CN" altLang="en-US" sz="2215">
              <a:solidFill>
                <a:schemeClr val="accent2"/>
              </a:solidFill>
              <a:latin typeface="宋体" panose="02010600030101010101" pitchFamily="2" charset="-122"/>
              <a:ea typeface="宋体" panose="02010600030101010101" pitchFamily="2" charset="-122"/>
            </a:endParaRPr>
          </a:p>
        </p:txBody>
      </p:sp>
      <p:grpSp>
        <p:nvGrpSpPr>
          <p:cNvPr id="5" name="Group 4"/>
          <p:cNvGrpSpPr>
            <a:grpSpLocks/>
          </p:cNvGrpSpPr>
          <p:nvPr/>
        </p:nvGrpSpPr>
        <p:grpSpPr bwMode="auto">
          <a:xfrm>
            <a:off x="755650" y="3141663"/>
            <a:ext cx="8224838" cy="2333625"/>
            <a:chOff x="385" y="610"/>
            <a:chExt cx="5181" cy="1470"/>
          </a:xfrm>
        </p:grpSpPr>
        <p:pic>
          <p:nvPicPr>
            <p:cNvPr id="6" name="Picture 5" descr="04-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 y="845"/>
              <a:ext cx="1200" cy="11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04-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1" y="845"/>
              <a:ext cx="1584" cy="11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04-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0" y="845"/>
              <a:ext cx="1824" cy="1229"/>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8"/>
            <p:cNvSpPr txBox="1">
              <a:spLocks noChangeArrowheads="1"/>
            </p:cNvSpPr>
            <p:nvPr/>
          </p:nvSpPr>
          <p:spPr bwMode="auto">
            <a:xfrm>
              <a:off x="1111" y="618"/>
              <a:ext cx="42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400"/>
                <a:t>灭点</a:t>
              </a:r>
            </a:p>
          </p:txBody>
        </p:sp>
        <p:sp>
          <p:nvSpPr>
            <p:cNvPr id="10" name="Text Box 9"/>
            <p:cNvSpPr txBox="1">
              <a:spLocks noChangeArrowheads="1"/>
            </p:cNvSpPr>
            <p:nvPr/>
          </p:nvSpPr>
          <p:spPr bwMode="auto">
            <a:xfrm>
              <a:off x="1565" y="1797"/>
              <a:ext cx="42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400"/>
                <a:t>视点</a:t>
              </a:r>
            </a:p>
          </p:txBody>
        </p:sp>
        <p:sp>
          <p:nvSpPr>
            <p:cNvPr id="11" name="Text Box 10"/>
            <p:cNvSpPr txBox="1">
              <a:spLocks noChangeArrowheads="1"/>
            </p:cNvSpPr>
            <p:nvPr/>
          </p:nvSpPr>
          <p:spPr bwMode="auto">
            <a:xfrm>
              <a:off x="2958" y="655"/>
              <a:ext cx="3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a:t>灭点</a:t>
              </a:r>
            </a:p>
          </p:txBody>
        </p:sp>
        <p:sp>
          <p:nvSpPr>
            <p:cNvPr id="12" name="Text Box 11"/>
            <p:cNvSpPr txBox="1">
              <a:spLocks noChangeArrowheads="1"/>
            </p:cNvSpPr>
            <p:nvPr/>
          </p:nvSpPr>
          <p:spPr bwMode="auto">
            <a:xfrm>
              <a:off x="1655" y="1117"/>
              <a:ext cx="3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a:t>灭点</a:t>
              </a:r>
            </a:p>
          </p:txBody>
        </p:sp>
        <p:sp>
          <p:nvSpPr>
            <p:cNvPr id="13" name="Text Box 12"/>
            <p:cNvSpPr txBox="1">
              <a:spLocks noChangeArrowheads="1"/>
            </p:cNvSpPr>
            <p:nvPr/>
          </p:nvSpPr>
          <p:spPr bwMode="auto">
            <a:xfrm>
              <a:off x="5045" y="610"/>
              <a:ext cx="3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a:t>灭点</a:t>
              </a:r>
            </a:p>
          </p:txBody>
        </p:sp>
        <p:sp>
          <p:nvSpPr>
            <p:cNvPr id="14" name="Text Box 13"/>
            <p:cNvSpPr txBox="1">
              <a:spLocks noChangeArrowheads="1"/>
            </p:cNvSpPr>
            <p:nvPr/>
          </p:nvSpPr>
          <p:spPr bwMode="auto">
            <a:xfrm>
              <a:off x="3379" y="743"/>
              <a:ext cx="3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a:t>灭点</a:t>
              </a:r>
            </a:p>
          </p:txBody>
        </p:sp>
        <p:sp>
          <p:nvSpPr>
            <p:cNvPr id="15" name="Text Box 14"/>
            <p:cNvSpPr txBox="1">
              <a:spLocks noChangeArrowheads="1"/>
            </p:cNvSpPr>
            <p:nvPr/>
          </p:nvSpPr>
          <p:spPr bwMode="auto">
            <a:xfrm>
              <a:off x="4014" y="1888"/>
              <a:ext cx="3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a:t>灭点</a:t>
              </a:r>
            </a:p>
          </p:txBody>
        </p:sp>
        <p:sp>
          <p:nvSpPr>
            <p:cNvPr id="16" name="Text Box 15"/>
            <p:cNvSpPr txBox="1">
              <a:spLocks noChangeArrowheads="1"/>
            </p:cNvSpPr>
            <p:nvPr/>
          </p:nvSpPr>
          <p:spPr bwMode="auto">
            <a:xfrm>
              <a:off x="3321" y="1789"/>
              <a:ext cx="3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a:t>视点</a:t>
              </a:r>
            </a:p>
          </p:txBody>
        </p:sp>
        <p:sp>
          <p:nvSpPr>
            <p:cNvPr id="17" name="Text Box 16"/>
            <p:cNvSpPr txBox="1">
              <a:spLocks noChangeArrowheads="1"/>
            </p:cNvSpPr>
            <p:nvPr/>
          </p:nvSpPr>
          <p:spPr bwMode="auto">
            <a:xfrm>
              <a:off x="5226" y="1653"/>
              <a:ext cx="3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a:t>视点</a:t>
              </a:r>
            </a:p>
          </p:txBody>
        </p:sp>
      </p:grpSp>
      <p:sp>
        <p:nvSpPr>
          <p:cNvPr id="18" name="Rectangle 17"/>
          <p:cNvSpPr>
            <a:spLocks noChangeArrowheads="1"/>
          </p:cNvSpPr>
          <p:nvPr/>
        </p:nvSpPr>
        <p:spPr bwMode="auto">
          <a:xfrm>
            <a:off x="664029" y="5682274"/>
            <a:ext cx="76417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b="1" dirty="0"/>
              <a:t>至多存在三个这样的主灭点，分别对应于投影平面切割的坐标轴的数目。</a:t>
            </a:r>
          </a:p>
        </p:txBody>
      </p:sp>
    </p:spTree>
    <p:extLst>
      <p:ext uri="{BB962C8B-B14F-4D97-AF65-F5344CB8AC3E}">
        <p14:creationId xmlns:p14="http://schemas.microsoft.com/office/powerpoint/2010/main" val="206708543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53">
                                            <p:txEl>
                                              <p:pRg st="0" end="0"/>
                                            </p:txEl>
                                          </p:spTgt>
                                        </p:tgtEl>
                                        <p:attrNameLst>
                                          <p:attrName>style.visibility</p:attrName>
                                        </p:attrNameLst>
                                      </p:cBhvr>
                                      <p:to>
                                        <p:strVal val="visible"/>
                                      </p:to>
                                    </p:set>
                                    <p:animEffect transition="in" filter="wipe(left)">
                                      <p:cBhvr>
                                        <p:cTn id="7" dur="500"/>
                                        <p:tgtEl>
                                          <p:spTgt spid="205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053">
                                            <p:txEl>
                                              <p:pRg st="1" end="1"/>
                                            </p:txEl>
                                          </p:spTgt>
                                        </p:tgtEl>
                                        <p:attrNameLst>
                                          <p:attrName>style.visibility</p:attrName>
                                        </p:attrNameLst>
                                      </p:cBhvr>
                                      <p:to>
                                        <p:strVal val="visible"/>
                                      </p:to>
                                    </p:set>
                                    <p:animEffect transition="in" filter="wipe(left)">
                                      <p:cBhvr>
                                        <p:cTn id="11" dur="500"/>
                                        <p:tgtEl>
                                          <p:spTgt spid="205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53">
                                            <p:txEl>
                                              <p:pRg st="2" end="2"/>
                                            </p:txEl>
                                          </p:spTgt>
                                        </p:tgtEl>
                                        <p:attrNameLst>
                                          <p:attrName>style.visibility</p:attrName>
                                        </p:attrNameLst>
                                      </p:cBhvr>
                                      <p:to>
                                        <p:strVal val="visible"/>
                                      </p:to>
                                    </p:set>
                                    <p:animEffect transition="in" filter="wipe(left)">
                                      <p:cBhvr>
                                        <p:cTn id="15" dur="500"/>
                                        <p:tgtEl>
                                          <p:spTgt spid="2053">
                                            <p:txEl>
                                              <p:pRg st="2" end="2"/>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ox(in)">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p:cNvSpPr>
            <a:spLocks noGrp="1" noChangeArrowheads="1"/>
          </p:cNvSpPr>
          <p:nvPr>
            <p:ph type="body" idx="4294967295"/>
          </p:nvPr>
        </p:nvSpPr>
        <p:spPr>
          <a:xfrm>
            <a:off x="316189" y="3536950"/>
            <a:ext cx="8625921" cy="2023836"/>
          </a:xfrm>
          <a:prstGeom prst="rect">
            <a:avLst/>
          </a:prstGeom>
          <a:noFill/>
        </p:spPr>
        <p:txBody>
          <a:bodyPr/>
          <a:lstStyle/>
          <a:p>
            <a:pPr eaLnBrk="1" hangingPunct="1">
              <a:buClr>
                <a:srgbClr val="FF9300"/>
              </a:buClr>
              <a:buFont typeface="Wingdings" panose="05000000000000000000" pitchFamily="2" charset="2"/>
              <a:buChar char="n"/>
            </a:pPr>
            <a:r>
              <a:rPr lang="en-US" altLang="zh-CN" b="1" dirty="0" smtClean="0">
                <a:latin typeface="+mn-ea"/>
              </a:rPr>
              <a:t> </a:t>
            </a:r>
            <a:r>
              <a:rPr lang="zh-CN" altLang="en-US" b="1" dirty="0" smtClean="0">
                <a:latin typeface="+mn-ea"/>
              </a:rPr>
              <a:t>观察</a:t>
            </a:r>
            <a:r>
              <a:rPr lang="zh-CN" altLang="en-US" b="1" dirty="0">
                <a:latin typeface="+mn-ea"/>
              </a:rPr>
              <a:t>投影是指在观察空间下进行的图形投影。</a:t>
            </a:r>
          </a:p>
          <a:p>
            <a:pPr eaLnBrk="1" hangingPunct="1">
              <a:buClr>
                <a:srgbClr val="FF9300"/>
              </a:buClr>
              <a:buFont typeface="Wingdings" panose="05000000000000000000" pitchFamily="2" charset="2"/>
              <a:buChar char="n"/>
            </a:pPr>
            <a:r>
              <a:rPr lang="en-US" altLang="zh-CN" b="1" dirty="0" smtClean="0">
                <a:latin typeface="+mn-ea"/>
              </a:rPr>
              <a:t> </a:t>
            </a:r>
            <a:r>
              <a:rPr lang="zh-CN" altLang="en-US" b="1" dirty="0" smtClean="0">
                <a:latin typeface="+mn-ea"/>
              </a:rPr>
              <a:t>投影变换</a:t>
            </a:r>
            <a:r>
              <a:rPr lang="zh-CN" altLang="en-US" b="1" dirty="0">
                <a:latin typeface="+mn-ea"/>
              </a:rPr>
              <a:t>就是把三维立体（或物体）投射到观察平面上得到二维平面图形。</a:t>
            </a:r>
          </a:p>
          <a:p>
            <a:pPr eaLnBrk="1" hangingPunct="1">
              <a:buClr>
                <a:srgbClr val="FF9300"/>
              </a:buClr>
              <a:buFont typeface="Wingdings" panose="05000000000000000000" pitchFamily="2" charset="2"/>
              <a:buChar char="n"/>
            </a:pPr>
            <a:endParaRPr lang="zh-CN" altLang="en-US" b="1" dirty="0" smtClean="0">
              <a:latin typeface="+mn-ea"/>
            </a:endParaRPr>
          </a:p>
        </p:txBody>
      </p:sp>
      <p:graphicFrame>
        <p:nvGraphicFramePr>
          <p:cNvPr id="7170" name="Object 3"/>
          <p:cNvGraphicFramePr>
            <a:graphicFrameLocks noChangeAspect="1"/>
          </p:cNvGraphicFramePr>
          <p:nvPr/>
        </p:nvGraphicFramePr>
        <p:xfrm>
          <a:off x="4514850" y="1720850"/>
          <a:ext cx="114300" cy="215900"/>
        </p:xfrm>
        <a:graphic>
          <a:graphicData uri="http://schemas.openxmlformats.org/presentationml/2006/ole">
            <mc:AlternateContent xmlns:mc="http://schemas.openxmlformats.org/markup-compatibility/2006">
              <mc:Choice xmlns:v="urn:schemas-microsoft-com:vml" Requires="v">
                <p:oleObj spid="_x0000_s14489" name="Equation" r:id="rId3" imgW="114120" imgH="215640" progId="Equation.3">
                  <p:embed/>
                </p:oleObj>
              </mc:Choice>
              <mc:Fallback>
                <p:oleObj name="Equation" r:id="rId3" imgW="11412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17208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1" name="Object 4"/>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4490" name="Equation" r:id="rId5" imgW="114120" imgH="215640" progId="Equation.3">
                  <p:embed/>
                </p:oleObj>
              </mc:Choice>
              <mc:Fallback>
                <p:oleObj name="Equation" r:id="rId5" imgW="11412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 name="Group 19"/>
          <p:cNvGrpSpPr>
            <a:grpSpLocks/>
          </p:cNvGrpSpPr>
          <p:nvPr/>
        </p:nvGrpSpPr>
        <p:grpSpPr bwMode="auto">
          <a:xfrm>
            <a:off x="611188" y="1374775"/>
            <a:ext cx="8210550" cy="862013"/>
            <a:chOff x="385" y="553"/>
            <a:chExt cx="5172" cy="543"/>
          </a:xfrm>
        </p:grpSpPr>
        <p:sp>
          <p:nvSpPr>
            <p:cNvPr id="12" name="Text Box 5"/>
            <p:cNvSpPr txBox="1">
              <a:spLocks noChangeArrowheads="1"/>
            </p:cNvSpPr>
            <p:nvPr/>
          </p:nvSpPr>
          <p:spPr bwMode="auto">
            <a:xfrm>
              <a:off x="385" y="572"/>
              <a:ext cx="59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spcBef>
                  <a:spcPct val="50000"/>
                </a:spcBef>
              </a:pPr>
              <a:r>
                <a:rPr lang="zh-CN" altLang="en-US" sz="2400"/>
                <a:t>建模坐标</a:t>
              </a:r>
            </a:p>
          </p:txBody>
        </p:sp>
        <p:sp>
          <p:nvSpPr>
            <p:cNvPr id="13" name="Text Box 6"/>
            <p:cNvSpPr txBox="1">
              <a:spLocks noChangeArrowheads="1"/>
            </p:cNvSpPr>
            <p:nvPr/>
          </p:nvSpPr>
          <p:spPr bwMode="auto">
            <a:xfrm>
              <a:off x="1111" y="572"/>
              <a:ext cx="590" cy="52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spcBef>
                  <a:spcPct val="50000"/>
                </a:spcBef>
              </a:pPr>
              <a:r>
                <a:rPr lang="zh-CN" altLang="en-US" sz="2400" dirty="0">
                  <a:latin typeface="黑体" panose="02010609060101010101" pitchFamily="49" charset="-122"/>
                  <a:ea typeface="黑体" panose="02010609060101010101" pitchFamily="49" charset="-122"/>
                </a:rPr>
                <a:t>建模变换</a:t>
              </a:r>
            </a:p>
          </p:txBody>
        </p:sp>
        <p:sp>
          <p:nvSpPr>
            <p:cNvPr id="14" name="Text Box 7"/>
            <p:cNvSpPr txBox="1">
              <a:spLocks noChangeArrowheads="1"/>
            </p:cNvSpPr>
            <p:nvPr/>
          </p:nvSpPr>
          <p:spPr bwMode="auto">
            <a:xfrm>
              <a:off x="1746" y="553"/>
              <a:ext cx="59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spcBef>
                  <a:spcPct val="50000"/>
                </a:spcBef>
              </a:pPr>
              <a:r>
                <a:rPr lang="zh-CN" altLang="en-US" sz="2400"/>
                <a:t>世界坐标</a:t>
              </a:r>
            </a:p>
          </p:txBody>
        </p:sp>
        <p:sp>
          <p:nvSpPr>
            <p:cNvPr id="15" name="Text Box 8"/>
            <p:cNvSpPr txBox="1">
              <a:spLocks noChangeArrowheads="1"/>
            </p:cNvSpPr>
            <p:nvPr/>
          </p:nvSpPr>
          <p:spPr bwMode="auto">
            <a:xfrm>
              <a:off x="3606" y="572"/>
              <a:ext cx="59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spcBef>
                  <a:spcPct val="50000"/>
                </a:spcBef>
              </a:pPr>
              <a:r>
                <a:rPr lang="zh-CN" altLang="en-US" sz="2400"/>
                <a:t>投影坐标</a:t>
              </a:r>
            </a:p>
          </p:txBody>
        </p:sp>
        <p:sp>
          <p:nvSpPr>
            <p:cNvPr id="16" name="Text Box 9"/>
            <p:cNvSpPr txBox="1">
              <a:spLocks noChangeArrowheads="1"/>
            </p:cNvSpPr>
            <p:nvPr/>
          </p:nvSpPr>
          <p:spPr bwMode="auto">
            <a:xfrm>
              <a:off x="4967" y="572"/>
              <a:ext cx="59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spcBef>
                  <a:spcPct val="50000"/>
                </a:spcBef>
              </a:pPr>
              <a:r>
                <a:rPr lang="zh-CN" altLang="en-US" sz="2400"/>
                <a:t>设备坐标</a:t>
              </a:r>
            </a:p>
          </p:txBody>
        </p:sp>
        <p:sp>
          <p:nvSpPr>
            <p:cNvPr id="17" name="Text Box 10"/>
            <p:cNvSpPr txBox="1">
              <a:spLocks noChangeArrowheads="1"/>
            </p:cNvSpPr>
            <p:nvPr/>
          </p:nvSpPr>
          <p:spPr bwMode="auto">
            <a:xfrm>
              <a:off x="2426" y="572"/>
              <a:ext cx="1089" cy="52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lgn="ctr">
                <a:spcBef>
                  <a:spcPct val="50000"/>
                </a:spcBef>
              </a:pPr>
              <a:r>
                <a:rPr lang="zh-CN" altLang="en-US" sz="2400" dirty="0">
                  <a:latin typeface="黑体" panose="02010609060101010101" pitchFamily="49" charset="-122"/>
                  <a:ea typeface="黑体" panose="02010609060101010101" pitchFamily="49" charset="-122"/>
                </a:rPr>
                <a:t>观察与投影变换</a:t>
              </a:r>
            </a:p>
          </p:txBody>
        </p:sp>
        <p:sp>
          <p:nvSpPr>
            <p:cNvPr id="18" name="Text Box 12"/>
            <p:cNvSpPr txBox="1">
              <a:spLocks noChangeArrowheads="1"/>
            </p:cNvSpPr>
            <p:nvPr/>
          </p:nvSpPr>
          <p:spPr bwMode="auto">
            <a:xfrm>
              <a:off x="4241" y="572"/>
              <a:ext cx="590" cy="52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spcBef>
                  <a:spcPct val="50000"/>
                </a:spcBef>
              </a:pPr>
              <a:r>
                <a:rPr lang="zh-CN" altLang="en-US" sz="2400" dirty="0">
                  <a:latin typeface="黑体" panose="02010609060101010101" pitchFamily="49" charset="-122"/>
                  <a:ea typeface="黑体" panose="02010609060101010101" pitchFamily="49" charset="-122"/>
                </a:rPr>
                <a:t>视口变换</a:t>
              </a:r>
            </a:p>
          </p:txBody>
        </p:sp>
        <p:cxnSp>
          <p:nvCxnSpPr>
            <p:cNvPr id="19" name="AutoShape 14"/>
            <p:cNvCxnSpPr>
              <a:cxnSpLocks noChangeShapeType="1"/>
              <a:stCxn id="12" idx="1"/>
              <a:endCxn id="13" idx="1"/>
            </p:cNvCxnSpPr>
            <p:nvPr/>
          </p:nvCxnSpPr>
          <p:spPr bwMode="auto">
            <a:xfrm>
              <a:off x="385" y="831"/>
              <a:ext cx="726" cy="3"/>
            </a:xfrm>
            <a:prstGeom prst="straightConnector1">
              <a:avLst/>
            </a:prstGeom>
            <a:noFill/>
            <a:ln w="38100">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15"/>
            <p:cNvCxnSpPr>
              <a:cxnSpLocks noChangeShapeType="1"/>
            </p:cNvCxnSpPr>
            <p:nvPr/>
          </p:nvCxnSpPr>
          <p:spPr bwMode="auto">
            <a:xfrm>
              <a:off x="1701" y="820"/>
              <a:ext cx="725" cy="0"/>
            </a:xfrm>
            <a:prstGeom prst="straightConnector1">
              <a:avLst/>
            </a:prstGeom>
            <a:noFill/>
            <a:ln w="38100">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AutoShape 16"/>
            <p:cNvCxnSpPr>
              <a:cxnSpLocks noChangeShapeType="1"/>
              <a:stCxn id="17" idx="3"/>
              <a:endCxn id="18" idx="1"/>
            </p:cNvCxnSpPr>
            <p:nvPr/>
          </p:nvCxnSpPr>
          <p:spPr bwMode="auto">
            <a:xfrm>
              <a:off x="3515" y="834"/>
              <a:ext cx="726" cy="0"/>
            </a:xfrm>
            <a:prstGeom prst="straightConnector1">
              <a:avLst/>
            </a:prstGeom>
            <a:noFill/>
            <a:ln w="38100">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AutoShape 17"/>
            <p:cNvCxnSpPr>
              <a:cxnSpLocks noChangeShapeType="1"/>
              <a:stCxn id="18" idx="3"/>
              <a:endCxn id="16" idx="3"/>
            </p:cNvCxnSpPr>
            <p:nvPr/>
          </p:nvCxnSpPr>
          <p:spPr bwMode="auto">
            <a:xfrm flipV="1">
              <a:off x="4831" y="831"/>
              <a:ext cx="726" cy="3"/>
            </a:xfrm>
            <a:prstGeom prst="straightConnector1">
              <a:avLst/>
            </a:prstGeom>
            <a:noFill/>
            <a:ln w="38100">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3" name="Text Box 20"/>
          <p:cNvSpPr txBox="1">
            <a:spLocks noChangeArrowheads="1"/>
          </p:cNvSpPr>
          <p:nvPr/>
        </p:nvSpPr>
        <p:spPr bwMode="auto">
          <a:xfrm>
            <a:off x="2987675" y="2557463"/>
            <a:ext cx="3841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世界坐标场景变换到设备坐标的流程</a:t>
            </a:r>
          </a:p>
        </p:txBody>
      </p:sp>
    </p:spTree>
    <p:extLst>
      <p:ext uri="{BB962C8B-B14F-4D97-AF65-F5344CB8AC3E}">
        <p14:creationId xmlns:p14="http://schemas.microsoft.com/office/powerpoint/2010/main" val="3601923350"/>
      </p:ext>
    </p:extLst>
  </p:cSld>
  <p:clrMapOvr>
    <a:masterClrMapping/>
  </p:clrMapOvr>
  <p:transition spd="slow">
    <p:cove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051" name="Group 3"/>
          <p:cNvGrpSpPr>
            <a:grpSpLocks/>
          </p:cNvGrpSpPr>
          <p:nvPr/>
        </p:nvGrpSpPr>
        <p:grpSpPr bwMode="auto">
          <a:xfrm>
            <a:off x="834344" y="444897"/>
            <a:ext cx="7591199" cy="2860278"/>
            <a:chOff x="748" y="527"/>
            <a:chExt cx="4126" cy="1544"/>
          </a:xfrm>
        </p:grpSpPr>
        <p:grpSp>
          <p:nvGrpSpPr>
            <p:cNvPr id="130052" name="Group 4"/>
            <p:cNvGrpSpPr>
              <a:grpSpLocks/>
            </p:cNvGrpSpPr>
            <p:nvPr/>
          </p:nvGrpSpPr>
          <p:grpSpPr bwMode="auto">
            <a:xfrm>
              <a:off x="793" y="527"/>
              <a:ext cx="4081" cy="1354"/>
              <a:chOff x="793" y="527"/>
              <a:chExt cx="4081" cy="1354"/>
            </a:xfrm>
          </p:grpSpPr>
          <p:grpSp>
            <p:nvGrpSpPr>
              <p:cNvPr id="130053" name="Group 5"/>
              <p:cNvGrpSpPr>
                <a:grpSpLocks noChangeAspect="1"/>
              </p:cNvGrpSpPr>
              <p:nvPr/>
            </p:nvGrpSpPr>
            <p:grpSpPr bwMode="auto">
              <a:xfrm>
                <a:off x="2426" y="572"/>
                <a:ext cx="2448" cy="1309"/>
                <a:chOff x="3985" y="10544"/>
                <a:chExt cx="5038" cy="2694"/>
              </a:xfrm>
            </p:grpSpPr>
            <p:grpSp>
              <p:nvGrpSpPr>
                <p:cNvPr id="130054" name="Group 6"/>
                <p:cNvGrpSpPr>
                  <a:grpSpLocks noChangeAspect="1"/>
                </p:cNvGrpSpPr>
                <p:nvPr/>
              </p:nvGrpSpPr>
              <p:grpSpPr bwMode="auto">
                <a:xfrm>
                  <a:off x="3985" y="11038"/>
                  <a:ext cx="2340" cy="1301"/>
                  <a:chOff x="361" y="2766"/>
                  <a:chExt cx="8432" cy="4754"/>
                </a:xfrm>
              </p:grpSpPr>
              <p:grpSp>
                <p:nvGrpSpPr>
                  <p:cNvPr id="130055" name="Group 7"/>
                  <p:cNvGrpSpPr>
                    <a:grpSpLocks noChangeAspect="1"/>
                  </p:cNvGrpSpPr>
                  <p:nvPr/>
                </p:nvGrpSpPr>
                <p:grpSpPr bwMode="auto">
                  <a:xfrm>
                    <a:off x="2780" y="3840"/>
                    <a:ext cx="2620" cy="2160"/>
                    <a:chOff x="2780" y="3840"/>
                    <a:chExt cx="2620" cy="2160"/>
                  </a:xfrm>
                </p:grpSpPr>
                <p:sp>
                  <p:nvSpPr>
                    <p:cNvPr id="130056" name="Line 8"/>
                    <p:cNvSpPr>
                      <a:spLocks noChangeAspect="1" noChangeShapeType="1"/>
                    </p:cNvSpPr>
                    <p:nvPr/>
                  </p:nvSpPr>
                  <p:spPr bwMode="auto">
                    <a:xfrm flipH="1">
                      <a:off x="2780" y="5220"/>
                      <a:ext cx="1380" cy="78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57" name="Line 9"/>
                    <p:cNvSpPr>
                      <a:spLocks noChangeAspect="1" noChangeShapeType="1"/>
                    </p:cNvSpPr>
                    <p:nvPr/>
                  </p:nvSpPr>
                  <p:spPr bwMode="auto">
                    <a:xfrm>
                      <a:off x="4160" y="5220"/>
                      <a:ext cx="1240" cy="78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58" name="Line 10"/>
                    <p:cNvSpPr>
                      <a:spLocks noChangeAspect="1" noChangeShapeType="1"/>
                    </p:cNvSpPr>
                    <p:nvPr/>
                  </p:nvSpPr>
                  <p:spPr bwMode="auto">
                    <a:xfrm flipV="1">
                      <a:off x="4160" y="3840"/>
                      <a:ext cx="0" cy="138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0059" name="Group 11"/>
                  <p:cNvGrpSpPr>
                    <a:grpSpLocks noChangeAspect="1"/>
                  </p:cNvGrpSpPr>
                  <p:nvPr/>
                </p:nvGrpSpPr>
                <p:grpSpPr bwMode="auto">
                  <a:xfrm>
                    <a:off x="361" y="2766"/>
                    <a:ext cx="8432" cy="4754"/>
                    <a:chOff x="361" y="2766"/>
                    <a:chExt cx="8432" cy="4754"/>
                  </a:xfrm>
                </p:grpSpPr>
                <p:grpSp>
                  <p:nvGrpSpPr>
                    <p:cNvPr id="130060" name="Group 12"/>
                    <p:cNvGrpSpPr>
                      <a:grpSpLocks noChangeAspect="1"/>
                    </p:cNvGrpSpPr>
                    <p:nvPr/>
                  </p:nvGrpSpPr>
                  <p:grpSpPr bwMode="auto">
                    <a:xfrm>
                      <a:off x="2780" y="3840"/>
                      <a:ext cx="2620" cy="3680"/>
                      <a:chOff x="2780" y="3840"/>
                      <a:chExt cx="2620" cy="3680"/>
                    </a:xfrm>
                  </p:grpSpPr>
                  <p:sp>
                    <p:nvSpPr>
                      <p:cNvPr id="130061" name="Line 13"/>
                      <p:cNvSpPr>
                        <a:spLocks noChangeAspect="1" noChangeShapeType="1"/>
                      </p:cNvSpPr>
                      <p:nvPr/>
                    </p:nvSpPr>
                    <p:spPr bwMode="auto">
                      <a:xfrm>
                        <a:off x="2780" y="6000"/>
                        <a:ext cx="1160" cy="15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62" name="Line 14"/>
                      <p:cNvSpPr>
                        <a:spLocks noChangeAspect="1" noChangeShapeType="1"/>
                      </p:cNvSpPr>
                      <p:nvPr/>
                    </p:nvSpPr>
                    <p:spPr bwMode="auto">
                      <a:xfrm flipV="1">
                        <a:off x="3940" y="6000"/>
                        <a:ext cx="1460" cy="15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63" name="Line 15"/>
                      <p:cNvSpPr>
                        <a:spLocks noChangeAspect="1" noChangeShapeType="1"/>
                      </p:cNvSpPr>
                      <p:nvPr/>
                    </p:nvSpPr>
                    <p:spPr bwMode="auto">
                      <a:xfrm flipH="1">
                        <a:off x="2780" y="3840"/>
                        <a:ext cx="1380" cy="3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64" name="Line 16"/>
                      <p:cNvSpPr>
                        <a:spLocks noChangeAspect="1" noChangeShapeType="1"/>
                      </p:cNvSpPr>
                      <p:nvPr/>
                    </p:nvSpPr>
                    <p:spPr bwMode="auto">
                      <a:xfrm>
                        <a:off x="2780" y="4160"/>
                        <a:ext cx="1160" cy="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65" name="Line 17"/>
                      <p:cNvSpPr>
                        <a:spLocks noChangeAspect="1" noChangeShapeType="1"/>
                      </p:cNvSpPr>
                      <p:nvPr/>
                    </p:nvSpPr>
                    <p:spPr bwMode="auto">
                      <a:xfrm flipV="1">
                        <a:off x="3940" y="4160"/>
                        <a:ext cx="1460" cy="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66" name="Line 18"/>
                      <p:cNvSpPr>
                        <a:spLocks noChangeAspect="1" noChangeShapeType="1"/>
                      </p:cNvSpPr>
                      <p:nvPr/>
                    </p:nvSpPr>
                    <p:spPr bwMode="auto">
                      <a:xfrm>
                        <a:off x="4160" y="3840"/>
                        <a:ext cx="1240" cy="3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67" name="Line 19"/>
                      <p:cNvSpPr>
                        <a:spLocks noChangeAspect="1" noChangeShapeType="1"/>
                      </p:cNvSpPr>
                      <p:nvPr/>
                    </p:nvSpPr>
                    <p:spPr bwMode="auto">
                      <a:xfrm flipV="1">
                        <a:off x="2780" y="4160"/>
                        <a:ext cx="0" cy="18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68" name="Line 20"/>
                      <p:cNvSpPr>
                        <a:spLocks noChangeAspect="1" noChangeShapeType="1"/>
                      </p:cNvSpPr>
                      <p:nvPr/>
                    </p:nvSpPr>
                    <p:spPr bwMode="auto">
                      <a:xfrm flipV="1">
                        <a:off x="3940" y="4760"/>
                        <a:ext cx="0" cy="27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69" name="Line 21"/>
                      <p:cNvSpPr>
                        <a:spLocks noChangeAspect="1" noChangeShapeType="1"/>
                      </p:cNvSpPr>
                      <p:nvPr/>
                    </p:nvSpPr>
                    <p:spPr bwMode="auto">
                      <a:xfrm flipV="1">
                        <a:off x="5400" y="4160"/>
                        <a:ext cx="0" cy="18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 name="Line 13"/>
                      <p:cNvSpPr>
                        <a:spLocks noChangeAspect="1" noChangeShapeType="1"/>
                      </p:cNvSpPr>
                      <p:nvPr/>
                    </p:nvSpPr>
                    <p:spPr bwMode="auto">
                      <a:xfrm>
                        <a:off x="2780" y="5859"/>
                        <a:ext cx="1160" cy="15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0070" name="Group 22"/>
                    <p:cNvGrpSpPr>
                      <a:grpSpLocks noChangeAspect="1"/>
                    </p:cNvGrpSpPr>
                    <p:nvPr/>
                  </p:nvGrpSpPr>
                  <p:grpSpPr bwMode="auto">
                    <a:xfrm>
                      <a:off x="361" y="2830"/>
                      <a:ext cx="3799" cy="3170"/>
                      <a:chOff x="361" y="2830"/>
                      <a:chExt cx="3799" cy="3170"/>
                    </a:xfrm>
                  </p:grpSpPr>
                  <p:sp>
                    <p:nvSpPr>
                      <p:cNvPr id="130071" name="Line 23"/>
                      <p:cNvSpPr>
                        <a:spLocks noChangeAspect="1" noChangeShapeType="1"/>
                      </p:cNvSpPr>
                      <p:nvPr/>
                    </p:nvSpPr>
                    <p:spPr bwMode="auto">
                      <a:xfrm>
                        <a:off x="361" y="2830"/>
                        <a:ext cx="3799" cy="239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72" name="Line 24"/>
                      <p:cNvSpPr>
                        <a:spLocks noChangeAspect="1" noChangeShapeType="1"/>
                      </p:cNvSpPr>
                      <p:nvPr/>
                    </p:nvSpPr>
                    <p:spPr bwMode="auto">
                      <a:xfrm>
                        <a:off x="361" y="2830"/>
                        <a:ext cx="2419" cy="317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73" name="Line 25"/>
                      <p:cNvSpPr>
                        <a:spLocks noChangeAspect="1" noChangeShapeType="1"/>
                      </p:cNvSpPr>
                      <p:nvPr/>
                    </p:nvSpPr>
                    <p:spPr bwMode="auto">
                      <a:xfrm>
                        <a:off x="361" y="2830"/>
                        <a:ext cx="3799" cy="101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74" name="Line 26"/>
                      <p:cNvSpPr>
                        <a:spLocks noChangeAspect="1" noChangeShapeType="1"/>
                      </p:cNvSpPr>
                      <p:nvPr/>
                    </p:nvSpPr>
                    <p:spPr bwMode="auto">
                      <a:xfrm>
                        <a:off x="361" y="2830"/>
                        <a:ext cx="2419" cy="133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0075" name="Group 27"/>
                    <p:cNvGrpSpPr>
                      <a:grpSpLocks noChangeAspect="1"/>
                    </p:cNvGrpSpPr>
                    <p:nvPr/>
                  </p:nvGrpSpPr>
                  <p:grpSpPr bwMode="auto">
                    <a:xfrm>
                      <a:off x="4160" y="2766"/>
                      <a:ext cx="4633" cy="3234"/>
                      <a:chOff x="4160" y="2766"/>
                      <a:chExt cx="4633" cy="3234"/>
                    </a:xfrm>
                  </p:grpSpPr>
                  <p:sp>
                    <p:nvSpPr>
                      <p:cNvPr id="130076" name="Line 28"/>
                      <p:cNvSpPr>
                        <a:spLocks noChangeAspect="1" noChangeShapeType="1"/>
                      </p:cNvSpPr>
                      <p:nvPr/>
                    </p:nvSpPr>
                    <p:spPr bwMode="auto">
                      <a:xfrm flipH="1">
                        <a:off x="4160" y="2766"/>
                        <a:ext cx="4633" cy="245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77" name="Line 29"/>
                      <p:cNvSpPr>
                        <a:spLocks noChangeAspect="1" noChangeShapeType="1"/>
                      </p:cNvSpPr>
                      <p:nvPr/>
                    </p:nvSpPr>
                    <p:spPr bwMode="auto">
                      <a:xfrm flipH="1">
                        <a:off x="5400" y="2766"/>
                        <a:ext cx="3393" cy="323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78" name="Line 30"/>
                      <p:cNvSpPr>
                        <a:spLocks noChangeAspect="1" noChangeShapeType="1"/>
                      </p:cNvSpPr>
                      <p:nvPr/>
                    </p:nvSpPr>
                    <p:spPr bwMode="auto">
                      <a:xfrm flipH="1">
                        <a:off x="4160" y="2766"/>
                        <a:ext cx="4633" cy="107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79" name="Line 31"/>
                      <p:cNvSpPr>
                        <a:spLocks noChangeAspect="1" noChangeShapeType="1"/>
                      </p:cNvSpPr>
                      <p:nvPr/>
                    </p:nvSpPr>
                    <p:spPr bwMode="auto">
                      <a:xfrm flipH="1">
                        <a:off x="5400" y="2766"/>
                        <a:ext cx="3393" cy="139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sp>
              <p:nvSpPr>
                <p:cNvPr id="130080" name="Text Box 32"/>
                <p:cNvSpPr txBox="1">
                  <a:spLocks noChangeAspect="1" noChangeArrowheads="1"/>
                </p:cNvSpPr>
                <p:nvPr/>
              </p:nvSpPr>
              <p:spPr bwMode="auto">
                <a:xfrm>
                  <a:off x="4360" y="12847"/>
                  <a:ext cx="156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zh-CN" altLang="en-US" sz="1400" dirty="0">
                      <a:latin typeface="Times New Roman" panose="02020603050405020304" pitchFamily="18" charset="0"/>
                    </a:rPr>
                    <a:t>图</a:t>
                  </a:r>
                  <a:r>
                    <a:rPr lang="en-US" altLang="zh-CN" sz="1400" dirty="0">
                      <a:latin typeface="Times New Roman" panose="02020603050405020304" pitchFamily="18" charset="0"/>
                    </a:rPr>
                    <a:t>b  </a:t>
                  </a:r>
                  <a:r>
                    <a:rPr lang="zh-CN" altLang="en-US" sz="1400" dirty="0">
                      <a:latin typeface="Times New Roman" panose="02020603050405020304" pitchFamily="18" charset="0"/>
                    </a:rPr>
                    <a:t>两点透视</a:t>
                  </a:r>
                </a:p>
              </p:txBody>
            </p:sp>
            <p:grpSp>
              <p:nvGrpSpPr>
                <p:cNvPr id="130081" name="Group 33"/>
                <p:cNvGrpSpPr>
                  <a:grpSpLocks noChangeAspect="1"/>
                </p:cNvGrpSpPr>
                <p:nvPr/>
              </p:nvGrpSpPr>
              <p:grpSpPr bwMode="auto">
                <a:xfrm>
                  <a:off x="6503" y="10544"/>
                  <a:ext cx="2520" cy="2213"/>
                  <a:chOff x="4680" y="5964"/>
                  <a:chExt cx="7060" cy="6279"/>
                </a:xfrm>
              </p:grpSpPr>
              <p:sp>
                <p:nvSpPr>
                  <p:cNvPr id="130082" name="Line 34"/>
                  <p:cNvSpPr>
                    <a:spLocks noChangeAspect="1" noChangeShapeType="1"/>
                  </p:cNvSpPr>
                  <p:nvPr/>
                </p:nvSpPr>
                <p:spPr bwMode="auto">
                  <a:xfrm flipH="1" flipV="1">
                    <a:off x="7687" y="8558"/>
                    <a:ext cx="120" cy="13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0083" name="Group 35"/>
                  <p:cNvGrpSpPr>
                    <a:grpSpLocks noChangeAspect="1"/>
                  </p:cNvGrpSpPr>
                  <p:nvPr/>
                </p:nvGrpSpPr>
                <p:grpSpPr bwMode="auto">
                  <a:xfrm>
                    <a:off x="4680" y="5964"/>
                    <a:ext cx="7060" cy="6279"/>
                    <a:chOff x="4680" y="5964"/>
                    <a:chExt cx="7060" cy="6279"/>
                  </a:xfrm>
                </p:grpSpPr>
                <p:grpSp>
                  <p:nvGrpSpPr>
                    <p:cNvPr id="130084" name="Group 36"/>
                    <p:cNvGrpSpPr>
                      <a:grpSpLocks noChangeAspect="1"/>
                    </p:cNvGrpSpPr>
                    <p:nvPr/>
                  </p:nvGrpSpPr>
                  <p:grpSpPr bwMode="auto">
                    <a:xfrm>
                      <a:off x="6467" y="7158"/>
                      <a:ext cx="2720" cy="2780"/>
                      <a:chOff x="6467" y="7158"/>
                      <a:chExt cx="2720" cy="2780"/>
                    </a:xfrm>
                  </p:grpSpPr>
                  <p:sp>
                    <p:nvSpPr>
                      <p:cNvPr id="130085" name="Line 37"/>
                      <p:cNvSpPr>
                        <a:spLocks noChangeAspect="1" noChangeShapeType="1"/>
                      </p:cNvSpPr>
                      <p:nvPr/>
                    </p:nvSpPr>
                    <p:spPr bwMode="auto">
                      <a:xfrm flipH="1" flipV="1">
                        <a:off x="6467" y="7598"/>
                        <a:ext cx="440" cy="12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86" name="Line 38"/>
                      <p:cNvSpPr>
                        <a:spLocks noChangeAspect="1" noChangeShapeType="1"/>
                      </p:cNvSpPr>
                      <p:nvPr/>
                    </p:nvSpPr>
                    <p:spPr bwMode="auto">
                      <a:xfrm>
                        <a:off x="6907" y="8858"/>
                        <a:ext cx="900" cy="10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87" name="Line 39"/>
                      <p:cNvSpPr>
                        <a:spLocks noChangeAspect="1" noChangeShapeType="1"/>
                      </p:cNvSpPr>
                      <p:nvPr/>
                    </p:nvSpPr>
                    <p:spPr bwMode="auto">
                      <a:xfrm flipV="1">
                        <a:off x="7807" y="8858"/>
                        <a:ext cx="1060" cy="10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88" name="Line 40"/>
                      <p:cNvSpPr>
                        <a:spLocks noChangeAspect="1" noChangeShapeType="1"/>
                      </p:cNvSpPr>
                      <p:nvPr/>
                    </p:nvSpPr>
                    <p:spPr bwMode="auto">
                      <a:xfrm flipH="1">
                        <a:off x="6467" y="7158"/>
                        <a:ext cx="1420" cy="4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89" name="Line 41"/>
                      <p:cNvSpPr>
                        <a:spLocks noChangeAspect="1" noChangeShapeType="1"/>
                      </p:cNvSpPr>
                      <p:nvPr/>
                    </p:nvSpPr>
                    <p:spPr bwMode="auto">
                      <a:xfrm>
                        <a:off x="6467" y="7598"/>
                        <a:ext cx="1220" cy="9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90" name="Line 42"/>
                      <p:cNvSpPr>
                        <a:spLocks noChangeAspect="1" noChangeShapeType="1"/>
                      </p:cNvSpPr>
                      <p:nvPr/>
                    </p:nvSpPr>
                    <p:spPr bwMode="auto">
                      <a:xfrm flipV="1">
                        <a:off x="7687" y="7598"/>
                        <a:ext cx="1500" cy="9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91" name="Line 43"/>
                      <p:cNvSpPr>
                        <a:spLocks noChangeAspect="1" noChangeShapeType="1"/>
                      </p:cNvSpPr>
                      <p:nvPr/>
                    </p:nvSpPr>
                    <p:spPr bwMode="auto">
                      <a:xfrm>
                        <a:off x="7887" y="7158"/>
                        <a:ext cx="1300" cy="4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0092" name="Group 44"/>
                      <p:cNvGrpSpPr>
                        <a:grpSpLocks noChangeAspect="1"/>
                      </p:cNvGrpSpPr>
                      <p:nvPr/>
                    </p:nvGrpSpPr>
                    <p:grpSpPr bwMode="auto">
                      <a:xfrm>
                        <a:off x="6907" y="7158"/>
                        <a:ext cx="1960" cy="1700"/>
                        <a:chOff x="6907" y="7158"/>
                        <a:chExt cx="1960" cy="1700"/>
                      </a:xfrm>
                    </p:grpSpPr>
                    <p:sp>
                      <p:nvSpPr>
                        <p:cNvPr id="130093" name="Line 45"/>
                        <p:cNvSpPr>
                          <a:spLocks noChangeAspect="1" noChangeShapeType="1"/>
                        </p:cNvSpPr>
                        <p:nvPr/>
                      </p:nvSpPr>
                      <p:spPr bwMode="auto">
                        <a:xfrm flipH="1">
                          <a:off x="6907" y="8258"/>
                          <a:ext cx="1020" cy="60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94" name="Line 46"/>
                        <p:cNvSpPr>
                          <a:spLocks noChangeAspect="1" noChangeShapeType="1"/>
                        </p:cNvSpPr>
                        <p:nvPr/>
                      </p:nvSpPr>
                      <p:spPr bwMode="auto">
                        <a:xfrm>
                          <a:off x="7927" y="8258"/>
                          <a:ext cx="940" cy="60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95" name="Line 47"/>
                        <p:cNvSpPr>
                          <a:spLocks noChangeAspect="1" noChangeShapeType="1"/>
                        </p:cNvSpPr>
                        <p:nvPr/>
                      </p:nvSpPr>
                      <p:spPr bwMode="auto">
                        <a:xfrm flipH="1" flipV="1">
                          <a:off x="7887" y="7158"/>
                          <a:ext cx="40" cy="110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0096" name="Line 48"/>
                      <p:cNvSpPr>
                        <a:spLocks noChangeAspect="1" noChangeShapeType="1"/>
                      </p:cNvSpPr>
                      <p:nvPr/>
                    </p:nvSpPr>
                    <p:spPr bwMode="auto">
                      <a:xfrm flipV="1">
                        <a:off x="8867" y="7598"/>
                        <a:ext cx="320" cy="12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0097" name="Group 49"/>
                    <p:cNvGrpSpPr>
                      <a:grpSpLocks noChangeAspect="1"/>
                    </p:cNvGrpSpPr>
                    <p:nvPr/>
                  </p:nvGrpSpPr>
                  <p:grpSpPr bwMode="auto">
                    <a:xfrm>
                      <a:off x="4680" y="5964"/>
                      <a:ext cx="7060" cy="6279"/>
                      <a:chOff x="4680" y="5964"/>
                      <a:chExt cx="7060" cy="6279"/>
                    </a:xfrm>
                  </p:grpSpPr>
                  <p:grpSp>
                    <p:nvGrpSpPr>
                      <p:cNvPr id="130098" name="Group 50"/>
                      <p:cNvGrpSpPr>
                        <a:grpSpLocks noChangeAspect="1"/>
                      </p:cNvGrpSpPr>
                      <p:nvPr/>
                    </p:nvGrpSpPr>
                    <p:grpSpPr bwMode="auto">
                      <a:xfrm>
                        <a:off x="4680" y="6185"/>
                        <a:ext cx="3247" cy="2673"/>
                        <a:chOff x="913" y="2627"/>
                        <a:chExt cx="3247" cy="2673"/>
                      </a:xfrm>
                    </p:grpSpPr>
                    <p:sp>
                      <p:nvSpPr>
                        <p:cNvPr id="130099" name="Line 51"/>
                        <p:cNvSpPr>
                          <a:spLocks noChangeAspect="1" noChangeShapeType="1"/>
                        </p:cNvSpPr>
                        <p:nvPr/>
                      </p:nvSpPr>
                      <p:spPr bwMode="auto">
                        <a:xfrm>
                          <a:off x="913" y="2627"/>
                          <a:ext cx="3247" cy="207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00" name="Line 52"/>
                        <p:cNvSpPr>
                          <a:spLocks noChangeAspect="1" noChangeShapeType="1"/>
                        </p:cNvSpPr>
                        <p:nvPr/>
                      </p:nvSpPr>
                      <p:spPr bwMode="auto">
                        <a:xfrm>
                          <a:off x="913" y="2627"/>
                          <a:ext cx="2227" cy="267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01" name="Line 53"/>
                        <p:cNvSpPr>
                          <a:spLocks noChangeAspect="1" noChangeShapeType="1"/>
                        </p:cNvSpPr>
                        <p:nvPr/>
                      </p:nvSpPr>
                      <p:spPr bwMode="auto">
                        <a:xfrm>
                          <a:off x="913" y="2627"/>
                          <a:ext cx="3207" cy="97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02" name="Line 54"/>
                        <p:cNvSpPr>
                          <a:spLocks noChangeAspect="1" noChangeShapeType="1"/>
                        </p:cNvSpPr>
                        <p:nvPr/>
                      </p:nvSpPr>
                      <p:spPr bwMode="auto">
                        <a:xfrm>
                          <a:off x="913" y="2627"/>
                          <a:ext cx="1787" cy="141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0103" name="Group 55"/>
                      <p:cNvGrpSpPr>
                        <a:grpSpLocks noChangeAspect="1"/>
                      </p:cNvGrpSpPr>
                      <p:nvPr/>
                    </p:nvGrpSpPr>
                    <p:grpSpPr bwMode="auto">
                      <a:xfrm>
                        <a:off x="7887" y="5964"/>
                        <a:ext cx="3853" cy="2894"/>
                        <a:chOff x="4120" y="2406"/>
                        <a:chExt cx="3853" cy="2894"/>
                      </a:xfrm>
                    </p:grpSpPr>
                    <p:sp>
                      <p:nvSpPr>
                        <p:cNvPr id="130104" name="Line 56"/>
                        <p:cNvSpPr>
                          <a:spLocks noChangeAspect="1" noChangeShapeType="1"/>
                        </p:cNvSpPr>
                        <p:nvPr/>
                      </p:nvSpPr>
                      <p:spPr bwMode="auto">
                        <a:xfrm flipH="1">
                          <a:off x="4160" y="2406"/>
                          <a:ext cx="3813" cy="229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05" name="Line 57"/>
                        <p:cNvSpPr>
                          <a:spLocks noChangeAspect="1" noChangeShapeType="1"/>
                        </p:cNvSpPr>
                        <p:nvPr/>
                      </p:nvSpPr>
                      <p:spPr bwMode="auto">
                        <a:xfrm flipH="1">
                          <a:off x="5100" y="2406"/>
                          <a:ext cx="2873" cy="289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06" name="Line 58"/>
                        <p:cNvSpPr>
                          <a:spLocks noChangeAspect="1" noChangeShapeType="1"/>
                        </p:cNvSpPr>
                        <p:nvPr/>
                      </p:nvSpPr>
                      <p:spPr bwMode="auto">
                        <a:xfrm flipH="1">
                          <a:off x="4120" y="2406"/>
                          <a:ext cx="3853" cy="119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07" name="Line 59"/>
                        <p:cNvSpPr>
                          <a:spLocks noChangeAspect="1" noChangeShapeType="1"/>
                        </p:cNvSpPr>
                        <p:nvPr/>
                      </p:nvSpPr>
                      <p:spPr bwMode="auto">
                        <a:xfrm flipH="1">
                          <a:off x="5420" y="2406"/>
                          <a:ext cx="2553" cy="163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0108" name="Group 60"/>
                      <p:cNvGrpSpPr>
                        <a:grpSpLocks noChangeAspect="1"/>
                      </p:cNvGrpSpPr>
                      <p:nvPr/>
                    </p:nvGrpSpPr>
                    <p:grpSpPr bwMode="auto">
                      <a:xfrm>
                        <a:off x="6907" y="8258"/>
                        <a:ext cx="1960" cy="3985"/>
                        <a:chOff x="3140" y="4700"/>
                        <a:chExt cx="1960" cy="3985"/>
                      </a:xfrm>
                    </p:grpSpPr>
                    <p:sp>
                      <p:nvSpPr>
                        <p:cNvPr id="130109" name="Line 61"/>
                        <p:cNvSpPr>
                          <a:spLocks noChangeAspect="1" noChangeShapeType="1"/>
                        </p:cNvSpPr>
                        <p:nvPr/>
                      </p:nvSpPr>
                      <p:spPr bwMode="auto">
                        <a:xfrm flipH="1" flipV="1">
                          <a:off x="4160" y="4700"/>
                          <a:ext cx="80" cy="398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10" name="Line 62"/>
                        <p:cNvSpPr>
                          <a:spLocks noChangeAspect="1" noChangeShapeType="1"/>
                        </p:cNvSpPr>
                        <p:nvPr/>
                      </p:nvSpPr>
                      <p:spPr bwMode="auto">
                        <a:xfrm flipV="1">
                          <a:off x="4240" y="5300"/>
                          <a:ext cx="860" cy="338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11" name="Line 63"/>
                        <p:cNvSpPr>
                          <a:spLocks noChangeAspect="1" noChangeShapeType="1"/>
                        </p:cNvSpPr>
                        <p:nvPr/>
                      </p:nvSpPr>
                      <p:spPr bwMode="auto">
                        <a:xfrm flipH="1" flipV="1">
                          <a:off x="3140" y="5300"/>
                          <a:ext cx="1100" cy="338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12" name="Line 64"/>
                        <p:cNvSpPr>
                          <a:spLocks noChangeAspect="1" noChangeShapeType="1"/>
                        </p:cNvSpPr>
                        <p:nvPr/>
                      </p:nvSpPr>
                      <p:spPr bwMode="auto">
                        <a:xfrm flipH="1" flipV="1">
                          <a:off x="4040" y="6380"/>
                          <a:ext cx="200" cy="230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sp>
              <p:nvSpPr>
                <p:cNvPr id="130113" name="Text Box 65"/>
                <p:cNvSpPr txBox="1">
                  <a:spLocks noChangeAspect="1" noChangeArrowheads="1"/>
                </p:cNvSpPr>
                <p:nvPr/>
              </p:nvSpPr>
              <p:spPr bwMode="auto">
                <a:xfrm>
                  <a:off x="7043" y="12884"/>
                  <a:ext cx="170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zh-CN" altLang="en-US" sz="1400">
                      <a:latin typeface="Times New Roman" panose="02020603050405020304" pitchFamily="18" charset="0"/>
                    </a:rPr>
                    <a:t>图</a:t>
                  </a:r>
                  <a:r>
                    <a:rPr lang="en-US" altLang="zh-CN" sz="1400">
                      <a:latin typeface="Times New Roman" panose="02020603050405020304" pitchFamily="18" charset="0"/>
                    </a:rPr>
                    <a:t>c </a:t>
                  </a:r>
                  <a:r>
                    <a:rPr lang="en-US" altLang="zh-CN" sz="1400">
                      <a:latin typeface="宋体" panose="02010600030101010101" pitchFamily="2" charset="-122"/>
                    </a:rPr>
                    <a:t> </a:t>
                  </a:r>
                  <a:r>
                    <a:rPr lang="zh-CN" altLang="en-US" sz="1400">
                      <a:latin typeface="Times New Roman" panose="02020603050405020304" pitchFamily="18" charset="0"/>
                    </a:rPr>
                    <a:t>三点透视</a:t>
                  </a:r>
                </a:p>
              </p:txBody>
            </p:sp>
          </p:grpSp>
          <p:grpSp>
            <p:nvGrpSpPr>
              <p:cNvPr id="130114" name="Group 66"/>
              <p:cNvGrpSpPr>
                <a:grpSpLocks/>
              </p:cNvGrpSpPr>
              <p:nvPr/>
            </p:nvGrpSpPr>
            <p:grpSpPr bwMode="auto">
              <a:xfrm>
                <a:off x="793" y="527"/>
                <a:ext cx="1152" cy="1296"/>
                <a:chOff x="1986" y="2313"/>
                <a:chExt cx="2276" cy="2589"/>
              </a:xfrm>
            </p:grpSpPr>
            <p:sp>
              <p:nvSpPr>
                <p:cNvPr id="130115" name="Line 67"/>
                <p:cNvSpPr>
                  <a:spLocks noChangeShapeType="1"/>
                </p:cNvSpPr>
                <p:nvPr/>
              </p:nvSpPr>
              <p:spPr bwMode="auto">
                <a:xfrm>
                  <a:off x="3118" y="2683"/>
                  <a:ext cx="820" cy="2202"/>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16" name="Line 68"/>
                <p:cNvSpPr>
                  <a:spLocks noChangeShapeType="1"/>
                </p:cNvSpPr>
                <p:nvPr/>
              </p:nvSpPr>
              <p:spPr bwMode="auto">
                <a:xfrm>
                  <a:off x="2622" y="2842"/>
                  <a:ext cx="1310" cy="2042"/>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17" name="Line 69"/>
                <p:cNvSpPr>
                  <a:spLocks noChangeShapeType="1"/>
                </p:cNvSpPr>
                <p:nvPr/>
              </p:nvSpPr>
              <p:spPr bwMode="auto">
                <a:xfrm>
                  <a:off x="3631" y="2681"/>
                  <a:ext cx="314" cy="221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18" name="Line 70"/>
                <p:cNvSpPr>
                  <a:spLocks noChangeShapeType="1"/>
                </p:cNvSpPr>
                <p:nvPr/>
              </p:nvSpPr>
              <p:spPr bwMode="auto">
                <a:xfrm>
                  <a:off x="3631" y="3120"/>
                  <a:ext cx="312" cy="177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19" name="Line 71"/>
                <p:cNvSpPr>
                  <a:spLocks noChangeShapeType="1"/>
                </p:cNvSpPr>
                <p:nvPr/>
              </p:nvSpPr>
              <p:spPr bwMode="auto">
                <a:xfrm>
                  <a:off x="3118" y="3121"/>
                  <a:ext cx="823" cy="177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20" name="Line 72"/>
                <p:cNvSpPr>
                  <a:spLocks noChangeShapeType="1"/>
                </p:cNvSpPr>
                <p:nvPr/>
              </p:nvSpPr>
              <p:spPr bwMode="auto">
                <a:xfrm>
                  <a:off x="2618" y="3476"/>
                  <a:ext cx="1321" cy="141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21" name="Line 73"/>
                <p:cNvSpPr>
                  <a:spLocks noChangeShapeType="1"/>
                </p:cNvSpPr>
                <p:nvPr/>
              </p:nvSpPr>
              <p:spPr bwMode="auto">
                <a:xfrm>
                  <a:off x="3358" y="3473"/>
                  <a:ext cx="577" cy="141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22" name="Line 74"/>
                <p:cNvSpPr>
                  <a:spLocks noChangeShapeType="1"/>
                </p:cNvSpPr>
                <p:nvPr/>
              </p:nvSpPr>
              <p:spPr bwMode="auto">
                <a:xfrm>
                  <a:off x="3357" y="2837"/>
                  <a:ext cx="580" cy="205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23" name="Oval 75"/>
                <p:cNvSpPr>
                  <a:spLocks noChangeArrowheads="1"/>
                </p:cNvSpPr>
                <p:nvPr/>
              </p:nvSpPr>
              <p:spPr bwMode="auto">
                <a:xfrm>
                  <a:off x="3928" y="4880"/>
                  <a:ext cx="26" cy="22"/>
                </a:xfrm>
                <a:prstGeom prst="ellipse">
                  <a:avLst/>
                </a:prstGeom>
                <a:solidFill>
                  <a:srgbClr val="000000"/>
                </a:solidFill>
                <a:ln w="9525">
                  <a:solidFill>
                    <a:srgbClr val="000000"/>
                  </a:solidFill>
                  <a:round/>
                  <a:headEnd/>
                  <a:tailEnd/>
                </a:ln>
              </p:spPr>
              <p:txBody>
                <a:bodyPr/>
                <a:lstStyle/>
                <a:p>
                  <a:endParaRPr lang="zh-CN" altLang="en-US"/>
                </a:p>
              </p:txBody>
            </p:sp>
            <p:sp>
              <p:nvSpPr>
                <p:cNvPr id="130124" name="Rectangle 76"/>
                <p:cNvSpPr>
                  <a:spLocks noChangeArrowheads="1"/>
                </p:cNvSpPr>
                <p:nvPr/>
              </p:nvSpPr>
              <p:spPr bwMode="auto">
                <a:xfrm>
                  <a:off x="3393" y="4039"/>
                  <a:ext cx="307" cy="26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0125" name="Line 77"/>
                <p:cNvSpPr>
                  <a:spLocks noChangeShapeType="1"/>
                </p:cNvSpPr>
                <p:nvPr/>
              </p:nvSpPr>
              <p:spPr bwMode="auto">
                <a:xfrm flipH="1">
                  <a:off x="3701" y="4091"/>
                  <a:ext cx="100" cy="2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26" name="Line 78"/>
                <p:cNvSpPr>
                  <a:spLocks noChangeShapeType="1"/>
                </p:cNvSpPr>
                <p:nvPr/>
              </p:nvSpPr>
              <p:spPr bwMode="auto">
                <a:xfrm flipH="1">
                  <a:off x="3394" y="3848"/>
                  <a:ext cx="154" cy="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27" name="Line 79"/>
                <p:cNvSpPr>
                  <a:spLocks noChangeShapeType="1"/>
                </p:cNvSpPr>
                <p:nvPr/>
              </p:nvSpPr>
              <p:spPr bwMode="auto">
                <a:xfrm flipH="1">
                  <a:off x="3396" y="4092"/>
                  <a:ext cx="176" cy="2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28" name="Line 80"/>
                <p:cNvSpPr>
                  <a:spLocks noChangeShapeType="1"/>
                </p:cNvSpPr>
                <p:nvPr/>
              </p:nvSpPr>
              <p:spPr bwMode="auto">
                <a:xfrm flipH="1">
                  <a:off x="1986" y="3474"/>
                  <a:ext cx="630" cy="703"/>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130129" name="Line 81"/>
                <p:cNvSpPr>
                  <a:spLocks noChangeShapeType="1"/>
                </p:cNvSpPr>
                <p:nvPr/>
              </p:nvSpPr>
              <p:spPr bwMode="auto">
                <a:xfrm>
                  <a:off x="3118" y="3120"/>
                  <a:ext cx="515"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30" name="Line 82"/>
                <p:cNvSpPr>
                  <a:spLocks noChangeShapeType="1"/>
                </p:cNvSpPr>
                <p:nvPr/>
              </p:nvSpPr>
              <p:spPr bwMode="auto">
                <a:xfrm flipV="1">
                  <a:off x="3118" y="2681"/>
                  <a:ext cx="0" cy="4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31" name="Line 83"/>
                <p:cNvSpPr>
                  <a:spLocks noChangeShapeType="1"/>
                </p:cNvSpPr>
                <p:nvPr/>
              </p:nvSpPr>
              <p:spPr bwMode="auto">
                <a:xfrm flipH="1">
                  <a:off x="2616" y="3123"/>
                  <a:ext cx="495" cy="35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32" name="Line 84"/>
                <p:cNvSpPr>
                  <a:spLocks noChangeShapeType="1"/>
                </p:cNvSpPr>
                <p:nvPr/>
              </p:nvSpPr>
              <p:spPr bwMode="auto">
                <a:xfrm flipV="1">
                  <a:off x="3631" y="2680"/>
                  <a:ext cx="0" cy="4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33" name="Line 85"/>
                <p:cNvSpPr>
                  <a:spLocks noChangeShapeType="1"/>
                </p:cNvSpPr>
                <p:nvPr/>
              </p:nvSpPr>
              <p:spPr bwMode="auto">
                <a:xfrm flipH="1">
                  <a:off x="3118" y="2679"/>
                  <a:ext cx="50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34" name="Line 86"/>
                <p:cNvSpPr>
                  <a:spLocks noChangeShapeType="1"/>
                </p:cNvSpPr>
                <p:nvPr/>
              </p:nvSpPr>
              <p:spPr bwMode="auto">
                <a:xfrm>
                  <a:off x="2616" y="3473"/>
                  <a:ext cx="1385" cy="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130135" name="Line 87"/>
                <p:cNvSpPr>
                  <a:spLocks noChangeShapeType="1"/>
                </p:cNvSpPr>
                <p:nvPr/>
              </p:nvSpPr>
              <p:spPr bwMode="auto">
                <a:xfrm flipV="1">
                  <a:off x="3355" y="2836"/>
                  <a:ext cx="0" cy="6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36" name="Line 88"/>
                <p:cNvSpPr>
                  <a:spLocks noChangeShapeType="1"/>
                </p:cNvSpPr>
                <p:nvPr/>
              </p:nvSpPr>
              <p:spPr bwMode="auto">
                <a:xfrm flipH="1">
                  <a:off x="2616" y="2836"/>
                  <a:ext cx="73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37" name="Line 89"/>
                <p:cNvSpPr>
                  <a:spLocks noChangeShapeType="1"/>
                </p:cNvSpPr>
                <p:nvPr/>
              </p:nvSpPr>
              <p:spPr bwMode="auto">
                <a:xfrm flipV="1">
                  <a:off x="2616" y="2313"/>
                  <a:ext cx="0" cy="116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130138" name="Line 90"/>
                <p:cNvSpPr>
                  <a:spLocks noChangeShapeType="1"/>
                </p:cNvSpPr>
                <p:nvPr/>
              </p:nvSpPr>
              <p:spPr bwMode="auto">
                <a:xfrm flipH="1">
                  <a:off x="3355" y="3099"/>
                  <a:ext cx="292" cy="3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39" name="Line 91"/>
                <p:cNvSpPr>
                  <a:spLocks noChangeShapeType="1"/>
                </p:cNvSpPr>
                <p:nvPr/>
              </p:nvSpPr>
              <p:spPr bwMode="auto">
                <a:xfrm flipH="1">
                  <a:off x="3355" y="2661"/>
                  <a:ext cx="305" cy="1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40" name="Line 92"/>
                <p:cNvSpPr>
                  <a:spLocks noChangeShapeType="1"/>
                </p:cNvSpPr>
                <p:nvPr/>
              </p:nvSpPr>
              <p:spPr bwMode="auto">
                <a:xfrm flipH="1">
                  <a:off x="2620" y="2662"/>
                  <a:ext cx="541" cy="1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41" name="Line 93"/>
                <p:cNvSpPr>
                  <a:spLocks noChangeShapeType="1"/>
                </p:cNvSpPr>
                <p:nvPr/>
              </p:nvSpPr>
              <p:spPr bwMode="auto">
                <a:xfrm flipH="1">
                  <a:off x="3110" y="2313"/>
                  <a:ext cx="1152" cy="81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42" name="Line 94"/>
                <p:cNvSpPr>
                  <a:spLocks noChangeShapeType="1"/>
                </p:cNvSpPr>
                <p:nvPr/>
              </p:nvSpPr>
              <p:spPr bwMode="auto">
                <a:xfrm flipH="1">
                  <a:off x="3627" y="2313"/>
                  <a:ext cx="635" cy="81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43" name="Line 95"/>
                <p:cNvSpPr>
                  <a:spLocks noChangeShapeType="1"/>
                </p:cNvSpPr>
                <p:nvPr/>
              </p:nvSpPr>
              <p:spPr bwMode="auto">
                <a:xfrm flipH="1">
                  <a:off x="3627" y="2313"/>
                  <a:ext cx="635" cy="36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44" name="Line 96"/>
                <p:cNvSpPr>
                  <a:spLocks noChangeShapeType="1"/>
                </p:cNvSpPr>
                <p:nvPr/>
              </p:nvSpPr>
              <p:spPr bwMode="auto">
                <a:xfrm flipH="1">
                  <a:off x="3110" y="2313"/>
                  <a:ext cx="1152" cy="36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45" name="Line 97"/>
                <p:cNvSpPr>
                  <a:spLocks noChangeShapeType="1"/>
                </p:cNvSpPr>
                <p:nvPr/>
              </p:nvSpPr>
              <p:spPr bwMode="auto">
                <a:xfrm>
                  <a:off x="3552" y="3851"/>
                  <a:ext cx="2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46" name="Line 98"/>
                <p:cNvSpPr>
                  <a:spLocks noChangeShapeType="1"/>
                </p:cNvSpPr>
                <p:nvPr/>
              </p:nvSpPr>
              <p:spPr bwMode="auto">
                <a:xfrm>
                  <a:off x="3550" y="3853"/>
                  <a:ext cx="13" cy="25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47" name="Line 99"/>
                <p:cNvSpPr>
                  <a:spLocks noChangeShapeType="1"/>
                </p:cNvSpPr>
                <p:nvPr/>
              </p:nvSpPr>
              <p:spPr bwMode="auto">
                <a:xfrm flipV="1">
                  <a:off x="3689" y="3851"/>
                  <a:ext cx="108" cy="1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48" name="Line 100"/>
                <p:cNvSpPr>
                  <a:spLocks noChangeShapeType="1"/>
                </p:cNvSpPr>
                <p:nvPr/>
              </p:nvSpPr>
              <p:spPr bwMode="auto">
                <a:xfrm>
                  <a:off x="3797" y="3851"/>
                  <a:ext cx="0" cy="24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49" name="Line 101"/>
                <p:cNvSpPr>
                  <a:spLocks noChangeShapeType="1"/>
                </p:cNvSpPr>
                <p:nvPr/>
              </p:nvSpPr>
              <p:spPr bwMode="auto">
                <a:xfrm flipV="1">
                  <a:off x="3564" y="4097"/>
                  <a:ext cx="233"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30150" name="Text Box 102"/>
            <p:cNvSpPr txBox="1">
              <a:spLocks noChangeArrowheads="1"/>
            </p:cNvSpPr>
            <p:nvPr/>
          </p:nvSpPr>
          <p:spPr bwMode="auto">
            <a:xfrm>
              <a:off x="748" y="1706"/>
              <a:ext cx="955"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1400"/>
                <a:t>图</a:t>
              </a:r>
              <a:r>
                <a:rPr lang="en-US" altLang="zh-CN" sz="1400"/>
                <a:t>a  </a:t>
              </a:r>
              <a:r>
                <a:rPr lang="zh-CN" altLang="en-US" sz="1400"/>
                <a:t>一点透视</a:t>
              </a:r>
            </a:p>
            <a:p>
              <a:endParaRPr lang="en-US" altLang="zh-CN"/>
            </a:p>
          </p:txBody>
        </p:sp>
      </p:grpSp>
      <p:sp>
        <p:nvSpPr>
          <p:cNvPr id="130151" name="Text Box 103"/>
          <p:cNvSpPr txBox="1">
            <a:spLocks noChangeArrowheads="1"/>
          </p:cNvSpPr>
          <p:nvPr/>
        </p:nvSpPr>
        <p:spPr bwMode="auto">
          <a:xfrm>
            <a:off x="539750" y="3429000"/>
            <a:ext cx="8305800" cy="298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 typeface="Wingdings" panose="05000000000000000000" pitchFamily="2" charset="2"/>
              <a:buNone/>
            </a:pPr>
            <a:r>
              <a:rPr kumimoji="1" lang="en-US" altLang="zh-CN" sz="2000" dirty="0">
                <a:latin typeface="宋体" panose="02010600030101010101" pitchFamily="2" charset="-122"/>
              </a:rPr>
              <a:t>1</a:t>
            </a:r>
            <a:r>
              <a:rPr kumimoji="1" lang="zh-CN" altLang="en-US" sz="2000" dirty="0">
                <a:latin typeface="宋体" panose="02010600030101010101" pitchFamily="2" charset="-122"/>
              </a:rPr>
              <a:t>）</a:t>
            </a:r>
            <a:r>
              <a:rPr kumimoji="1" lang="zh-CN" altLang="en-US" sz="2000" b="1" dirty="0">
                <a:latin typeface="宋体" panose="02010600030101010101" pitchFamily="2" charset="-122"/>
                <a:ea typeface="华文新魏" panose="02010800040101010101" pitchFamily="2" charset="-122"/>
              </a:rPr>
              <a:t>在图中，投影平面是     ，其法线方向是（</a:t>
            </a:r>
            <a:r>
              <a:rPr kumimoji="1" lang="en-US" altLang="zh-CN" sz="2000" b="1" dirty="0">
                <a:latin typeface="Times New Roman" panose="02020603050405020304" pitchFamily="18" charset="0"/>
                <a:ea typeface="华文新魏" panose="02010800040101010101" pitchFamily="2" charset="-122"/>
              </a:rPr>
              <a:t>0</a:t>
            </a:r>
            <a:r>
              <a:rPr kumimoji="1" lang="zh-CN" altLang="en-US" sz="2000" b="1" dirty="0">
                <a:latin typeface="宋体" panose="02010600030101010101" pitchFamily="2" charset="-122"/>
                <a:ea typeface="华文新魏" panose="02010800040101010101" pitchFamily="2" charset="-122"/>
              </a:rPr>
              <a:t>，</a:t>
            </a:r>
            <a:r>
              <a:rPr kumimoji="1" lang="en-US" altLang="zh-CN" sz="2000" b="1" dirty="0">
                <a:latin typeface="Times New Roman" panose="02020603050405020304" pitchFamily="18" charset="0"/>
                <a:ea typeface="华文新魏" panose="02010800040101010101" pitchFamily="2" charset="-122"/>
              </a:rPr>
              <a:t>0</a:t>
            </a:r>
            <a:r>
              <a:rPr kumimoji="1" lang="zh-CN" altLang="en-US" sz="2000" b="1" dirty="0">
                <a:latin typeface="宋体" panose="02010600030101010101" pitchFamily="2" charset="-122"/>
                <a:ea typeface="华文新魏" panose="02010800040101010101" pitchFamily="2" charset="-122"/>
              </a:rPr>
              <a:t>，</a:t>
            </a:r>
            <a:r>
              <a:rPr kumimoji="1" lang="en-US" altLang="zh-CN" sz="2000" b="1" dirty="0">
                <a:latin typeface="Times New Roman" panose="02020603050405020304" pitchFamily="18" charset="0"/>
                <a:ea typeface="华文新魏" panose="02010800040101010101" pitchFamily="2" charset="-122"/>
              </a:rPr>
              <a:t>1</a:t>
            </a:r>
            <a:r>
              <a:rPr kumimoji="1" lang="zh-CN" altLang="en-US" sz="2000" b="1" dirty="0">
                <a:latin typeface="宋体" panose="02010600030101010101" pitchFamily="2" charset="-122"/>
                <a:ea typeface="华文新魏" panose="02010800040101010101" pitchFamily="2" charset="-122"/>
              </a:rPr>
              <a:t>），长方体的棱和坐标轴平行，投影平面切割  轴，此时无论如何选择视点的位置，只能产生一个灭点。因为此时平行于  轴和   轴的直线也平行于投影平面，不产生灭点。</a:t>
            </a:r>
          </a:p>
          <a:p>
            <a:pPr algn="just">
              <a:spcBef>
                <a:spcPct val="50000"/>
              </a:spcBef>
            </a:pPr>
            <a:r>
              <a:rPr kumimoji="1" lang="en-US" altLang="zh-CN" sz="2000" b="1" dirty="0">
                <a:latin typeface="宋体" panose="02010600030101010101" pitchFamily="2" charset="-122"/>
                <a:ea typeface="华文新魏" panose="02010800040101010101" pitchFamily="2" charset="-122"/>
              </a:rPr>
              <a:t>2</a:t>
            </a:r>
            <a:r>
              <a:rPr kumimoji="1" lang="zh-CN" altLang="en-US" sz="2000" b="1" dirty="0">
                <a:latin typeface="宋体" panose="02010600030101010101" pitchFamily="2" charset="-122"/>
                <a:ea typeface="华文新魏" panose="02010800040101010101" pitchFamily="2" charset="-122"/>
              </a:rPr>
              <a:t>）当投影平面的法线方向是（</a:t>
            </a:r>
            <a:r>
              <a:rPr kumimoji="1" lang="en-US" altLang="zh-CN" sz="2000" b="1" dirty="0">
                <a:latin typeface="Times New Roman" panose="02020603050405020304" pitchFamily="18" charset="0"/>
                <a:ea typeface="华文新魏" panose="02010800040101010101" pitchFamily="2" charset="-122"/>
              </a:rPr>
              <a:t>1</a:t>
            </a:r>
            <a:r>
              <a:rPr kumimoji="1" lang="zh-CN" altLang="en-US" sz="2000" b="1" dirty="0">
                <a:latin typeface="宋体" panose="02010600030101010101" pitchFamily="2" charset="-122"/>
                <a:ea typeface="华文新魏" panose="02010800040101010101" pitchFamily="2" charset="-122"/>
              </a:rPr>
              <a:t>，</a:t>
            </a:r>
            <a:r>
              <a:rPr kumimoji="1" lang="en-US" altLang="zh-CN" sz="2000" b="1" dirty="0">
                <a:latin typeface="Times New Roman" panose="02020603050405020304" pitchFamily="18" charset="0"/>
                <a:ea typeface="华文新魏" panose="02010800040101010101" pitchFamily="2" charset="-122"/>
              </a:rPr>
              <a:t>0</a:t>
            </a:r>
            <a:r>
              <a:rPr kumimoji="1" lang="zh-CN" altLang="en-US" sz="2000" b="1" dirty="0">
                <a:latin typeface="宋体" panose="02010600030101010101" pitchFamily="2" charset="-122"/>
                <a:ea typeface="华文新魏" panose="02010800040101010101" pitchFamily="2" charset="-122"/>
              </a:rPr>
              <a:t>，</a:t>
            </a:r>
            <a:r>
              <a:rPr kumimoji="1" lang="en-US" altLang="zh-CN" sz="2000" b="1" dirty="0">
                <a:latin typeface="Times New Roman" panose="02020603050405020304" pitchFamily="18" charset="0"/>
                <a:ea typeface="华文新魏" panose="02010800040101010101" pitchFamily="2" charset="-122"/>
              </a:rPr>
              <a:t>1</a:t>
            </a:r>
            <a:r>
              <a:rPr kumimoji="1" lang="zh-CN" altLang="en-US" sz="2000" b="1" dirty="0">
                <a:latin typeface="宋体" panose="02010600030101010101" pitchFamily="2" charset="-122"/>
                <a:ea typeface="华文新魏" panose="02010800040101010101" pitchFamily="2" charset="-122"/>
              </a:rPr>
              <a:t>）时，投影平面切割  和  轴，则可得到两点透视</a:t>
            </a:r>
            <a:r>
              <a:rPr kumimoji="1" lang="en-US" altLang="zh-CN" sz="2000" b="1" dirty="0">
                <a:latin typeface="宋体" panose="02010600030101010101" pitchFamily="2" charset="-122"/>
                <a:ea typeface="华文新魏" panose="02010800040101010101" pitchFamily="2" charset="-122"/>
              </a:rPr>
              <a:t>.</a:t>
            </a:r>
          </a:p>
          <a:p>
            <a:pPr algn="just">
              <a:spcBef>
                <a:spcPct val="50000"/>
              </a:spcBef>
            </a:pPr>
            <a:r>
              <a:rPr kumimoji="1" lang="en-US" altLang="zh-CN" sz="2000" b="1" dirty="0">
                <a:latin typeface="宋体" panose="02010600030101010101" pitchFamily="2" charset="-122"/>
                <a:ea typeface="华文新魏" panose="02010800040101010101" pitchFamily="2" charset="-122"/>
              </a:rPr>
              <a:t>3</a:t>
            </a:r>
            <a:r>
              <a:rPr kumimoji="1" lang="zh-CN" altLang="en-US" sz="2000" b="1" dirty="0">
                <a:latin typeface="宋体" panose="02010600030101010101" pitchFamily="2" charset="-122"/>
                <a:ea typeface="华文新魏" panose="02010800040101010101" pitchFamily="2" charset="-122"/>
              </a:rPr>
              <a:t>）当投影平面的法线方向是（</a:t>
            </a:r>
            <a:r>
              <a:rPr kumimoji="1" lang="en-US" altLang="zh-CN" sz="2000" b="1" dirty="0">
                <a:latin typeface="Times New Roman" panose="02020603050405020304" pitchFamily="18" charset="0"/>
                <a:ea typeface="华文新魏" panose="02010800040101010101" pitchFamily="2" charset="-122"/>
              </a:rPr>
              <a:t>1</a:t>
            </a:r>
            <a:r>
              <a:rPr kumimoji="1" lang="zh-CN" altLang="en-US" sz="2000" b="1" dirty="0">
                <a:latin typeface="宋体" panose="02010600030101010101" pitchFamily="2" charset="-122"/>
                <a:ea typeface="华文新魏" panose="02010800040101010101" pitchFamily="2" charset="-122"/>
              </a:rPr>
              <a:t>，</a:t>
            </a:r>
            <a:r>
              <a:rPr kumimoji="1" lang="en-US" altLang="zh-CN" sz="2000" b="1" dirty="0">
                <a:latin typeface="Times New Roman" panose="02020603050405020304" pitchFamily="18" charset="0"/>
                <a:ea typeface="华文新魏" panose="02010800040101010101" pitchFamily="2" charset="-122"/>
              </a:rPr>
              <a:t>1</a:t>
            </a:r>
            <a:r>
              <a:rPr kumimoji="1" lang="zh-CN" altLang="en-US" sz="2000" b="1" dirty="0">
                <a:latin typeface="宋体" panose="02010600030101010101" pitchFamily="2" charset="-122"/>
                <a:ea typeface="华文新魏" panose="02010800040101010101" pitchFamily="2" charset="-122"/>
              </a:rPr>
              <a:t>，</a:t>
            </a:r>
            <a:r>
              <a:rPr kumimoji="1" lang="en-US" altLang="zh-CN" sz="2000" b="1" dirty="0">
                <a:latin typeface="Times New Roman" panose="02020603050405020304" pitchFamily="18" charset="0"/>
                <a:ea typeface="华文新魏" panose="02010800040101010101" pitchFamily="2" charset="-122"/>
              </a:rPr>
              <a:t>1</a:t>
            </a:r>
            <a:r>
              <a:rPr kumimoji="1" lang="zh-CN" altLang="en-US" sz="2000" b="1" dirty="0">
                <a:latin typeface="宋体" panose="02010600030101010101" pitchFamily="2" charset="-122"/>
                <a:ea typeface="华文新魏" panose="02010800040101010101" pitchFamily="2" charset="-122"/>
              </a:rPr>
              <a:t>）时，投影平面切割  、  和   </a:t>
            </a:r>
          </a:p>
          <a:p>
            <a:pPr algn="just">
              <a:spcBef>
                <a:spcPct val="50000"/>
              </a:spcBef>
            </a:pPr>
            <a:r>
              <a:rPr kumimoji="1" lang="zh-CN" altLang="en-US" sz="2000" b="1" dirty="0">
                <a:latin typeface="宋体" panose="02010600030101010101" pitchFamily="2" charset="-122"/>
                <a:ea typeface="华文新魏" panose="02010800040101010101" pitchFamily="2" charset="-122"/>
              </a:rPr>
              <a:t>  轴，可得到三点透视</a:t>
            </a:r>
            <a:r>
              <a:rPr kumimoji="1" lang="en-US" altLang="zh-CN" sz="2000" b="1" dirty="0">
                <a:latin typeface="宋体" panose="02010600030101010101" pitchFamily="2" charset="-122"/>
                <a:ea typeface="华文新魏" panose="02010800040101010101" pitchFamily="2" charset="-122"/>
              </a:rPr>
              <a:t>.</a:t>
            </a:r>
            <a:r>
              <a:rPr kumimoji="1" lang="en-US" altLang="zh-CN" sz="2000" b="1" dirty="0">
                <a:latin typeface="Times New Roman" panose="02020603050405020304" pitchFamily="18" charset="0"/>
                <a:ea typeface="华文新魏" panose="02010800040101010101" pitchFamily="2" charset="-122"/>
              </a:rPr>
              <a:t> </a:t>
            </a:r>
          </a:p>
        </p:txBody>
      </p:sp>
      <p:graphicFrame>
        <p:nvGraphicFramePr>
          <p:cNvPr id="130152" name="Object 104"/>
          <p:cNvGraphicFramePr>
            <a:graphicFrameLocks noChangeAspect="1"/>
          </p:cNvGraphicFramePr>
          <p:nvPr>
            <p:extLst>
              <p:ext uri="{D42A27DB-BD31-4B8C-83A1-F6EECF244321}">
                <p14:modId xmlns:p14="http://schemas.microsoft.com/office/powerpoint/2010/main" val="390724891"/>
              </p:ext>
            </p:extLst>
          </p:nvPr>
        </p:nvGraphicFramePr>
        <p:xfrm>
          <a:off x="3349794" y="3469522"/>
          <a:ext cx="706497" cy="343654"/>
        </p:xfrm>
        <a:graphic>
          <a:graphicData uri="http://schemas.openxmlformats.org/presentationml/2006/ole">
            <mc:AlternateContent xmlns:mc="http://schemas.openxmlformats.org/markup-compatibility/2006">
              <mc:Choice xmlns:v="urn:schemas-microsoft-com:vml" Requires="v">
                <p:oleObj spid="_x0000_s57499" r:id="rId3" imgW="368140" imgH="177723" progId="Equation.3">
                  <p:embed/>
                </p:oleObj>
              </mc:Choice>
              <mc:Fallback>
                <p:oleObj r:id="rId3" imgW="368140" imgH="17772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9794" y="3469522"/>
                        <a:ext cx="706497" cy="343654"/>
                      </a:xfrm>
                      <a:prstGeom prst="rect">
                        <a:avLst/>
                      </a:prstGeom>
                      <a:noFill/>
                      <a:extLst/>
                    </p:spPr>
                  </p:pic>
                </p:oleObj>
              </mc:Fallback>
            </mc:AlternateContent>
          </a:graphicData>
        </a:graphic>
      </p:graphicFrame>
      <p:graphicFrame>
        <p:nvGraphicFramePr>
          <p:cNvPr id="130153" name="Object 105"/>
          <p:cNvGraphicFramePr>
            <a:graphicFrameLocks noChangeAspect="1"/>
          </p:cNvGraphicFramePr>
          <p:nvPr>
            <p:extLst>
              <p:ext uri="{D42A27DB-BD31-4B8C-83A1-F6EECF244321}">
                <p14:modId xmlns:p14="http://schemas.microsoft.com/office/powerpoint/2010/main" val="350516108"/>
              </p:ext>
            </p:extLst>
          </p:nvPr>
        </p:nvGraphicFramePr>
        <p:xfrm>
          <a:off x="4030752" y="3759432"/>
          <a:ext cx="274548" cy="337906"/>
        </p:xfrm>
        <a:graphic>
          <a:graphicData uri="http://schemas.openxmlformats.org/presentationml/2006/ole">
            <mc:AlternateContent xmlns:mc="http://schemas.openxmlformats.org/markup-compatibility/2006">
              <mc:Choice xmlns:v="urn:schemas-microsoft-com:vml" Requires="v">
                <p:oleObj spid="_x0000_s57500" r:id="rId5" imgW="126835" imgH="152202" progId="Equation.3">
                  <p:embed/>
                </p:oleObj>
              </mc:Choice>
              <mc:Fallback>
                <p:oleObj r:id="rId5" imgW="126835" imgH="15220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0752" y="3759432"/>
                        <a:ext cx="274548" cy="337906"/>
                      </a:xfrm>
                      <a:prstGeom prst="rect">
                        <a:avLst/>
                      </a:prstGeom>
                      <a:noFill/>
                      <a:extLst/>
                    </p:spPr>
                  </p:pic>
                </p:oleObj>
              </mc:Fallback>
            </mc:AlternateContent>
          </a:graphicData>
        </a:graphic>
      </p:graphicFrame>
      <p:graphicFrame>
        <p:nvGraphicFramePr>
          <p:cNvPr id="130154" name="Object 106"/>
          <p:cNvGraphicFramePr>
            <a:graphicFrameLocks noChangeAspect="1"/>
          </p:cNvGraphicFramePr>
          <p:nvPr/>
        </p:nvGraphicFramePr>
        <p:xfrm>
          <a:off x="7380288" y="4797425"/>
          <a:ext cx="336550" cy="381000"/>
        </p:xfrm>
        <a:graphic>
          <a:graphicData uri="http://schemas.openxmlformats.org/presentationml/2006/ole">
            <mc:AlternateContent xmlns:mc="http://schemas.openxmlformats.org/markup-compatibility/2006">
              <mc:Choice xmlns:v="urn:schemas-microsoft-com:vml" Requires="v">
                <p:oleObj spid="_x0000_s57501" r:id="rId7" imgW="139579" imgH="164957" progId="Equation.3">
                  <p:embed/>
                </p:oleObj>
              </mc:Choice>
              <mc:Fallback>
                <p:oleObj r:id="rId7" imgW="139579" imgH="16495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0288" y="4797425"/>
                        <a:ext cx="33655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0155" name="Object 107"/>
          <p:cNvGraphicFramePr>
            <a:graphicFrameLocks noChangeAspect="1"/>
          </p:cNvGraphicFramePr>
          <p:nvPr>
            <p:extLst>
              <p:ext uri="{D42A27DB-BD31-4B8C-83A1-F6EECF244321}">
                <p14:modId xmlns:p14="http://schemas.microsoft.com/office/powerpoint/2010/main" val="1954720034"/>
              </p:ext>
            </p:extLst>
          </p:nvPr>
        </p:nvGraphicFramePr>
        <p:xfrm>
          <a:off x="7953376" y="4793517"/>
          <a:ext cx="312738" cy="384908"/>
        </p:xfrm>
        <a:graphic>
          <a:graphicData uri="http://schemas.openxmlformats.org/presentationml/2006/ole">
            <mc:AlternateContent xmlns:mc="http://schemas.openxmlformats.org/markup-compatibility/2006">
              <mc:Choice xmlns:v="urn:schemas-microsoft-com:vml" Requires="v">
                <p:oleObj spid="_x0000_s57502" r:id="rId9" imgW="126835" imgH="152202" progId="Equation.3">
                  <p:embed/>
                </p:oleObj>
              </mc:Choice>
              <mc:Fallback>
                <p:oleObj r:id="rId9" imgW="126835" imgH="15220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53376" y="4793517"/>
                        <a:ext cx="312738" cy="384908"/>
                      </a:xfrm>
                      <a:prstGeom prst="rect">
                        <a:avLst/>
                      </a:prstGeom>
                      <a:noFill/>
                      <a:extLst/>
                    </p:spPr>
                  </p:pic>
                </p:oleObj>
              </mc:Fallback>
            </mc:AlternateContent>
          </a:graphicData>
        </a:graphic>
      </p:graphicFrame>
      <p:graphicFrame>
        <p:nvGraphicFramePr>
          <p:cNvPr id="130156" name="Object 108"/>
          <p:cNvGraphicFramePr>
            <a:graphicFrameLocks noChangeAspect="1"/>
          </p:cNvGraphicFramePr>
          <p:nvPr>
            <p:extLst>
              <p:ext uri="{D42A27DB-BD31-4B8C-83A1-F6EECF244321}">
                <p14:modId xmlns:p14="http://schemas.microsoft.com/office/powerpoint/2010/main" val="1126525721"/>
              </p:ext>
            </p:extLst>
          </p:nvPr>
        </p:nvGraphicFramePr>
        <p:xfrm>
          <a:off x="5366656" y="4049182"/>
          <a:ext cx="295501" cy="394001"/>
        </p:xfrm>
        <a:graphic>
          <a:graphicData uri="http://schemas.openxmlformats.org/presentationml/2006/ole">
            <mc:AlternateContent xmlns:mc="http://schemas.openxmlformats.org/markup-compatibility/2006">
              <mc:Choice xmlns:v="urn:schemas-microsoft-com:vml" Requires="v">
                <p:oleObj spid="_x0000_s57503" r:id="rId10" imgW="139639" imgH="190417" progId="Equation.3">
                  <p:embed/>
                </p:oleObj>
              </mc:Choice>
              <mc:Fallback>
                <p:oleObj r:id="rId10" imgW="139639" imgH="190417"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6656" y="4049182"/>
                        <a:ext cx="295501" cy="394001"/>
                      </a:xfrm>
                      <a:prstGeom prst="rect">
                        <a:avLst/>
                      </a:prstGeom>
                      <a:noFill/>
                      <a:extLst/>
                    </p:spPr>
                  </p:pic>
                </p:oleObj>
              </mc:Fallback>
            </mc:AlternateContent>
          </a:graphicData>
        </a:graphic>
      </p:graphicFrame>
      <p:graphicFrame>
        <p:nvGraphicFramePr>
          <p:cNvPr id="130157" name="Object 109"/>
          <p:cNvGraphicFramePr>
            <a:graphicFrameLocks noChangeAspect="1"/>
          </p:cNvGraphicFramePr>
          <p:nvPr>
            <p:extLst>
              <p:ext uri="{D42A27DB-BD31-4B8C-83A1-F6EECF244321}">
                <p14:modId xmlns:p14="http://schemas.microsoft.com/office/powerpoint/2010/main" val="221863787"/>
              </p:ext>
            </p:extLst>
          </p:nvPr>
        </p:nvGraphicFramePr>
        <p:xfrm>
          <a:off x="4495798" y="4056063"/>
          <a:ext cx="336550" cy="381000"/>
        </p:xfrm>
        <a:graphic>
          <a:graphicData uri="http://schemas.openxmlformats.org/presentationml/2006/ole">
            <mc:AlternateContent xmlns:mc="http://schemas.openxmlformats.org/markup-compatibility/2006">
              <mc:Choice xmlns:v="urn:schemas-microsoft-com:vml" Requires="v">
                <p:oleObj spid="_x0000_s57504" r:id="rId12" imgW="139579" imgH="164957" progId="Equation.3">
                  <p:embed/>
                </p:oleObj>
              </mc:Choice>
              <mc:Fallback>
                <p:oleObj r:id="rId12" imgW="139579" imgH="16495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5798" y="4056063"/>
                        <a:ext cx="33655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0158" name="Object 110"/>
          <p:cNvGraphicFramePr>
            <a:graphicFrameLocks noChangeAspect="1"/>
          </p:cNvGraphicFramePr>
          <p:nvPr/>
        </p:nvGraphicFramePr>
        <p:xfrm>
          <a:off x="7164388" y="5589588"/>
          <a:ext cx="336550" cy="381000"/>
        </p:xfrm>
        <a:graphic>
          <a:graphicData uri="http://schemas.openxmlformats.org/presentationml/2006/ole">
            <mc:AlternateContent xmlns:mc="http://schemas.openxmlformats.org/markup-compatibility/2006">
              <mc:Choice xmlns:v="urn:schemas-microsoft-com:vml" Requires="v">
                <p:oleObj spid="_x0000_s57505" r:id="rId13" imgW="139579" imgH="164957" progId="Equation.3">
                  <p:embed/>
                </p:oleObj>
              </mc:Choice>
              <mc:Fallback>
                <p:oleObj r:id="rId13" imgW="139579" imgH="16495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4388" y="5589588"/>
                        <a:ext cx="33655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0159" name="Object 111"/>
          <p:cNvGraphicFramePr>
            <a:graphicFrameLocks noChangeAspect="1"/>
          </p:cNvGraphicFramePr>
          <p:nvPr>
            <p:extLst>
              <p:ext uri="{D42A27DB-BD31-4B8C-83A1-F6EECF244321}">
                <p14:modId xmlns:p14="http://schemas.microsoft.com/office/powerpoint/2010/main" val="1638950238"/>
              </p:ext>
            </p:extLst>
          </p:nvPr>
        </p:nvGraphicFramePr>
        <p:xfrm>
          <a:off x="7649768" y="5589587"/>
          <a:ext cx="303607" cy="404811"/>
        </p:xfrm>
        <a:graphic>
          <a:graphicData uri="http://schemas.openxmlformats.org/presentationml/2006/ole">
            <mc:AlternateContent xmlns:mc="http://schemas.openxmlformats.org/markup-compatibility/2006">
              <mc:Choice xmlns:v="urn:schemas-microsoft-com:vml" Requires="v">
                <p:oleObj spid="_x0000_s57506" r:id="rId14" imgW="139639" imgH="190417" progId="Equation.3">
                  <p:embed/>
                </p:oleObj>
              </mc:Choice>
              <mc:Fallback>
                <p:oleObj r:id="rId14" imgW="139639" imgH="190417"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49768" y="5589587"/>
                        <a:ext cx="303607" cy="404811"/>
                      </a:xfrm>
                      <a:prstGeom prst="rect">
                        <a:avLst/>
                      </a:prstGeom>
                      <a:noFill/>
                      <a:extLst/>
                    </p:spPr>
                  </p:pic>
                </p:oleObj>
              </mc:Fallback>
            </mc:AlternateContent>
          </a:graphicData>
        </a:graphic>
      </p:graphicFrame>
      <p:graphicFrame>
        <p:nvGraphicFramePr>
          <p:cNvPr id="130160" name="Object 112"/>
          <p:cNvGraphicFramePr>
            <a:graphicFrameLocks noChangeAspect="1"/>
          </p:cNvGraphicFramePr>
          <p:nvPr>
            <p:extLst>
              <p:ext uri="{D42A27DB-BD31-4B8C-83A1-F6EECF244321}">
                <p14:modId xmlns:p14="http://schemas.microsoft.com/office/powerpoint/2010/main" val="2015468945"/>
              </p:ext>
            </p:extLst>
          </p:nvPr>
        </p:nvGraphicFramePr>
        <p:xfrm>
          <a:off x="648889" y="5994398"/>
          <a:ext cx="273449" cy="336552"/>
        </p:xfrm>
        <a:graphic>
          <a:graphicData uri="http://schemas.openxmlformats.org/presentationml/2006/ole">
            <mc:AlternateContent xmlns:mc="http://schemas.openxmlformats.org/markup-compatibility/2006">
              <mc:Choice xmlns:v="urn:schemas-microsoft-com:vml" Requires="v">
                <p:oleObj spid="_x0000_s57507" r:id="rId15" imgW="126835" imgH="152202" progId="Equation.3">
                  <p:embed/>
                </p:oleObj>
              </mc:Choice>
              <mc:Fallback>
                <p:oleObj r:id="rId15" imgW="126835" imgH="15220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889" y="5994398"/>
                        <a:ext cx="273449" cy="336552"/>
                      </a:xfrm>
                      <a:prstGeom prst="rect">
                        <a:avLst/>
                      </a:prstGeom>
                      <a:noFill/>
                      <a:extLst/>
                    </p:spPr>
                  </p:pic>
                </p:oleObj>
              </mc:Fallback>
            </mc:AlternateContent>
          </a:graphicData>
        </a:graphic>
      </p:graphicFrame>
    </p:spTree>
    <p:extLst>
      <p:ext uri="{BB962C8B-B14F-4D97-AF65-F5344CB8AC3E}">
        <p14:creationId xmlns:p14="http://schemas.microsoft.com/office/powerpoint/2010/main" val="4940114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3"/>
          <p:cNvSpPr>
            <a:spLocks noGrp="1" noChangeArrowheads="1"/>
          </p:cNvSpPr>
          <p:nvPr>
            <p:ph type="body" sz="half" idx="1"/>
          </p:nvPr>
        </p:nvSpPr>
        <p:spPr>
          <a:xfrm>
            <a:off x="150935" y="1188428"/>
            <a:ext cx="8826011" cy="4123801"/>
          </a:xfrm>
        </p:spPr>
        <p:txBody>
          <a:bodyPr/>
          <a:lstStyle/>
          <a:p>
            <a:pPr>
              <a:buClr>
                <a:srgbClr val="FF9300"/>
              </a:buClr>
              <a:buFont typeface="Wingdings" panose="05000000000000000000" pitchFamily="2" charset="2"/>
              <a:buChar char="n"/>
            </a:pPr>
            <a:endParaRPr lang="zh-CN" altLang="en-US" sz="2400" b="1" dirty="0">
              <a:latin typeface="+mn-ea"/>
              <a:cs typeface="Times New Roman" panose="02020603050405020304" pitchFamily="18" charset="0"/>
            </a:endParaRPr>
          </a:p>
        </p:txBody>
      </p:sp>
      <p:sp>
        <p:nvSpPr>
          <p:cNvPr id="13316" name="标题 5"/>
          <p:cNvSpPr>
            <a:spLocks noGrp="1"/>
          </p:cNvSpPr>
          <p:nvPr>
            <p:ph type="title"/>
          </p:nvPr>
        </p:nvSpPr>
        <p:spPr>
          <a:xfrm>
            <a:off x="903111" y="480368"/>
            <a:ext cx="8012289" cy="510232"/>
          </a:xfrm>
        </p:spPr>
        <p:txBody>
          <a:bodyPr/>
          <a:lstStyle/>
          <a:p>
            <a:r>
              <a:rPr lang="zh-CN" altLang="en-US" sz="3600" dirty="0">
                <a:solidFill>
                  <a:srgbClr val="993300"/>
                </a:solidFill>
                <a:latin typeface="黑体" panose="02010609060101010101" pitchFamily="49" charset="-122"/>
                <a:ea typeface="黑体" panose="02010609060101010101" pitchFamily="49" charset="-122"/>
              </a:rPr>
              <a:t>透视投影变换 </a:t>
            </a:r>
            <a:r>
              <a:rPr lang="en-US" altLang="zh-CN" sz="3600" dirty="0">
                <a:solidFill>
                  <a:srgbClr val="993300"/>
                </a:solidFill>
                <a:latin typeface="黑体" panose="02010609060101010101" pitchFamily="49" charset="-122"/>
                <a:ea typeface="黑体" panose="02010609060101010101" pitchFamily="49" charset="-122"/>
              </a:rPr>
              <a:t>Perspective Project</a:t>
            </a:r>
            <a:br>
              <a:rPr lang="en-US" altLang="zh-CN" sz="3600" dirty="0">
                <a:solidFill>
                  <a:srgbClr val="993300"/>
                </a:solidFill>
                <a:latin typeface="黑体" panose="02010609060101010101" pitchFamily="49" charset="-122"/>
                <a:ea typeface="黑体" panose="02010609060101010101" pitchFamily="49" charset="-122"/>
              </a:rPr>
            </a:br>
            <a:endParaRPr lang="zh-CN" altLang="en-US" sz="3600" b="1" dirty="0" smtClean="0">
              <a:latin typeface="黑体" panose="02010609060101010101" pitchFamily="49" charset="-122"/>
              <a:ea typeface="黑体" panose="02010609060101010101" pitchFamily="49" charset="-122"/>
            </a:endParaRPr>
          </a:p>
        </p:txBody>
      </p:sp>
      <p:sp>
        <p:nvSpPr>
          <p:cNvPr id="13317" name="Rectangle 4"/>
          <p:cNvSpPr>
            <a:spLocks noChangeArrowheads="1"/>
          </p:cNvSpPr>
          <p:nvPr/>
        </p:nvSpPr>
        <p:spPr bwMode="auto">
          <a:xfrm>
            <a:off x="4479635" y="47172"/>
            <a:ext cx="184731"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endParaRPr kumimoji="1" lang="zh-CN" altLang="en-US" sz="2215">
              <a:solidFill>
                <a:schemeClr val="accent2"/>
              </a:solidFill>
              <a:latin typeface="宋体" panose="02010600030101010101" pitchFamily="2" charset="-122"/>
              <a:ea typeface="宋体" panose="02010600030101010101" pitchFamily="2" charset="-122"/>
            </a:endParaRPr>
          </a:p>
        </p:txBody>
      </p:sp>
      <p:sp>
        <p:nvSpPr>
          <p:cNvPr id="20" name="Text Box 3"/>
          <p:cNvSpPr txBox="1">
            <a:spLocks noChangeArrowheads="1"/>
          </p:cNvSpPr>
          <p:nvPr/>
        </p:nvSpPr>
        <p:spPr bwMode="auto">
          <a:xfrm>
            <a:off x="6096000" y="1676400"/>
            <a:ext cx="2743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Char char="q"/>
            </a:pPr>
            <a:r>
              <a:rPr kumimoji="1" lang="zh-CN" altLang="en-US" sz="3200" dirty="0">
                <a:solidFill>
                  <a:srgbClr val="CC3300"/>
                </a:solidFill>
                <a:latin typeface="Times New Roman" panose="02020603050405020304" pitchFamily="18" charset="0"/>
                <a:ea typeface="黑体" panose="02010609060101010101" pitchFamily="49" charset="-122"/>
              </a:rPr>
              <a:t>一点透视</a:t>
            </a:r>
          </a:p>
        </p:txBody>
      </p:sp>
      <p:pic>
        <p:nvPicPr>
          <p:cNvPr id="21" name="Picture 11" descr="200606061005402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75" y="2255838"/>
            <a:ext cx="472440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Line 12"/>
          <p:cNvSpPr>
            <a:spLocks noChangeShapeType="1"/>
          </p:cNvSpPr>
          <p:nvPr/>
        </p:nvSpPr>
        <p:spPr bwMode="auto">
          <a:xfrm>
            <a:off x="790575" y="2414588"/>
            <a:ext cx="5022850" cy="2136775"/>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14"/>
          <p:cNvSpPr>
            <a:spLocks noChangeShapeType="1"/>
          </p:cNvSpPr>
          <p:nvPr/>
        </p:nvSpPr>
        <p:spPr bwMode="auto">
          <a:xfrm flipV="1">
            <a:off x="600075" y="4551363"/>
            <a:ext cx="5213350" cy="847725"/>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271928347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2053">
                                            <p:txEl>
                                              <p:pRg st="0" end="0"/>
                                            </p:txEl>
                                          </p:spTgt>
                                        </p:tgtEl>
                                        <p:attrNameLst>
                                          <p:attrName>style.visibility</p:attrName>
                                        </p:attrNameLst>
                                      </p:cBhvr>
                                      <p:to>
                                        <p:strVal val="visible"/>
                                      </p:to>
                                    </p:set>
                                    <p:animEffect transition="in" filter="wipe(left)">
                                      <p:cBhvr>
                                        <p:cTn id="7" dur="500"/>
                                        <p:tgtEl>
                                          <p:spTgt spid="20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3"/>
          <p:cNvSpPr>
            <a:spLocks noGrp="1" noChangeArrowheads="1"/>
          </p:cNvSpPr>
          <p:nvPr>
            <p:ph type="body" sz="half" idx="1"/>
          </p:nvPr>
        </p:nvSpPr>
        <p:spPr>
          <a:xfrm>
            <a:off x="150935" y="1188428"/>
            <a:ext cx="8826011" cy="4123801"/>
          </a:xfrm>
        </p:spPr>
        <p:txBody>
          <a:bodyPr/>
          <a:lstStyle/>
          <a:p>
            <a:pPr>
              <a:buClr>
                <a:srgbClr val="FF9300"/>
              </a:buClr>
              <a:buFont typeface="Wingdings" panose="05000000000000000000" pitchFamily="2" charset="2"/>
              <a:buChar char="n"/>
            </a:pPr>
            <a:endParaRPr lang="zh-CN" altLang="en-US" sz="2400" b="1" dirty="0">
              <a:latin typeface="+mn-ea"/>
              <a:cs typeface="Times New Roman" panose="02020603050405020304" pitchFamily="18" charset="0"/>
            </a:endParaRPr>
          </a:p>
        </p:txBody>
      </p:sp>
      <p:sp>
        <p:nvSpPr>
          <p:cNvPr id="13316" name="标题 5"/>
          <p:cNvSpPr>
            <a:spLocks noGrp="1"/>
          </p:cNvSpPr>
          <p:nvPr>
            <p:ph type="title"/>
          </p:nvPr>
        </p:nvSpPr>
        <p:spPr>
          <a:xfrm>
            <a:off x="903111" y="480368"/>
            <a:ext cx="8012289" cy="510232"/>
          </a:xfrm>
        </p:spPr>
        <p:txBody>
          <a:bodyPr/>
          <a:lstStyle/>
          <a:p>
            <a:r>
              <a:rPr lang="zh-CN" altLang="en-US" sz="3600" dirty="0">
                <a:solidFill>
                  <a:srgbClr val="993300"/>
                </a:solidFill>
                <a:latin typeface="黑体" panose="02010609060101010101" pitchFamily="49" charset="-122"/>
                <a:ea typeface="黑体" panose="02010609060101010101" pitchFamily="49" charset="-122"/>
              </a:rPr>
              <a:t>透视投影变换 </a:t>
            </a:r>
            <a:r>
              <a:rPr lang="en-US" altLang="zh-CN" sz="3600" dirty="0">
                <a:solidFill>
                  <a:srgbClr val="993300"/>
                </a:solidFill>
                <a:latin typeface="黑体" panose="02010609060101010101" pitchFamily="49" charset="-122"/>
                <a:ea typeface="黑体" panose="02010609060101010101" pitchFamily="49" charset="-122"/>
              </a:rPr>
              <a:t>Perspective Project</a:t>
            </a:r>
            <a:br>
              <a:rPr lang="en-US" altLang="zh-CN" sz="3600" dirty="0">
                <a:solidFill>
                  <a:srgbClr val="993300"/>
                </a:solidFill>
                <a:latin typeface="黑体" panose="02010609060101010101" pitchFamily="49" charset="-122"/>
                <a:ea typeface="黑体" panose="02010609060101010101" pitchFamily="49" charset="-122"/>
              </a:rPr>
            </a:br>
            <a:endParaRPr lang="zh-CN" altLang="en-US" sz="3600" b="1" dirty="0" smtClean="0">
              <a:latin typeface="黑体" panose="02010609060101010101" pitchFamily="49" charset="-122"/>
              <a:ea typeface="黑体" panose="02010609060101010101" pitchFamily="49" charset="-122"/>
            </a:endParaRPr>
          </a:p>
        </p:txBody>
      </p:sp>
      <p:sp>
        <p:nvSpPr>
          <p:cNvPr id="13317" name="Rectangle 4"/>
          <p:cNvSpPr>
            <a:spLocks noChangeArrowheads="1"/>
          </p:cNvSpPr>
          <p:nvPr/>
        </p:nvSpPr>
        <p:spPr bwMode="auto">
          <a:xfrm>
            <a:off x="4479635" y="47172"/>
            <a:ext cx="184731"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endParaRPr kumimoji="1" lang="zh-CN" altLang="en-US" sz="2215">
              <a:solidFill>
                <a:schemeClr val="accent2"/>
              </a:solidFill>
              <a:latin typeface="宋体" panose="02010600030101010101" pitchFamily="2" charset="-122"/>
              <a:ea typeface="宋体" panose="02010600030101010101" pitchFamily="2" charset="-122"/>
            </a:endParaRPr>
          </a:p>
        </p:txBody>
      </p:sp>
      <p:sp>
        <p:nvSpPr>
          <p:cNvPr id="20" name="Text Box 3"/>
          <p:cNvSpPr txBox="1">
            <a:spLocks noChangeArrowheads="1"/>
          </p:cNvSpPr>
          <p:nvPr/>
        </p:nvSpPr>
        <p:spPr bwMode="auto">
          <a:xfrm>
            <a:off x="6096000" y="1676400"/>
            <a:ext cx="2743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Char char="q"/>
            </a:pPr>
            <a:r>
              <a:rPr kumimoji="1" lang="zh-CN" altLang="en-US" sz="3200" dirty="0">
                <a:solidFill>
                  <a:srgbClr val="CC3300"/>
                </a:solidFill>
                <a:latin typeface="Times New Roman" panose="02020603050405020304" pitchFamily="18" charset="0"/>
                <a:ea typeface="黑体" panose="02010609060101010101" pitchFamily="49" charset="-122"/>
              </a:rPr>
              <a:t>一点透视</a:t>
            </a:r>
          </a:p>
        </p:txBody>
      </p:sp>
      <p:pic>
        <p:nvPicPr>
          <p:cNvPr id="9" name="Picture 8" descr="200606061005429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200" y="2255838"/>
            <a:ext cx="5267325"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09616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2053">
                                            <p:txEl>
                                              <p:pRg st="0" end="0"/>
                                            </p:txEl>
                                          </p:spTgt>
                                        </p:tgtEl>
                                        <p:attrNameLst>
                                          <p:attrName>style.visibility</p:attrName>
                                        </p:attrNameLst>
                                      </p:cBhvr>
                                      <p:to>
                                        <p:strVal val="visible"/>
                                      </p:to>
                                    </p:set>
                                    <p:animEffect transition="in" filter="wipe(left)">
                                      <p:cBhvr>
                                        <p:cTn id="7" dur="500"/>
                                        <p:tgtEl>
                                          <p:spTgt spid="20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3"/>
          <p:cNvSpPr>
            <a:spLocks noGrp="1" noChangeArrowheads="1"/>
          </p:cNvSpPr>
          <p:nvPr>
            <p:ph type="body" sz="half" idx="1"/>
          </p:nvPr>
        </p:nvSpPr>
        <p:spPr>
          <a:xfrm>
            <a:off x="150935" y="1188428"/>
            <a:ext cx="8826011" cy="4123801"/>
          </a:xfrm>
        </p:spPr>
        <p:txBody>
          <a:bodyPr/>
          <a:lstStyle/>
          <a:p>
            <a:pPr>
              <a:buClr>
                <a:srgbClr val="FF9300"/>
              </a:buClr>
              <a:buFont typeface="Wingdings" panose="05000000000000000000" pitchFamily="2" charset="2"/>
              <a:buChar char="n"/>
            </a:pPr>
            <a:endParaRPr lang="zh-CN" altLang="en-US" sz="2400" b="1" dirty="0">
              <a:latin typeface="+mn-ea"/>
              <a:cs typeface="Times New Roman" panose="02020603050405020304" pitchFamily="18" charset="0"/>
            </a:endParaRPr>
          </a:p>
        </p:txBody>
      </p:sp>
      <p:sp>
        <p:nvSpPr>
          <p:cNvPr id="13316" name="标题 5"/>
          <p:cNvSpPr>
            <a:spLocks noGrp="1"/>
          </p:cNvSpPr>
          <p:nvPr>
            <p:ph type="title"/>
          </p:nvPr>
        </p:nvSpPr>
        <p:spPr>
          <a:xfrm>
            <a:off x="903111" y="480368"/>
            <a:ext cx="8012289" cy="510232"/>
          </a:xfrm>
        </p:spPr>
        <p:txBody>
          <a:bodyPr/>
          <a:lstStyle/>
          <a:p>
            <a:r>
              <a:rPr lang="zh-CN" altLang="en-US" sz="3600" dirty="0">
                <a:solidFill>
                  <a:srgbClr val="993300"/>
                </a:solidFill>
                <a:latin typeface="黑体" panose="02010609060101010101" pitchFamily="49" charset="-122"/>
                <a:ea typeface="黑体" panose="02010609060101010101" pitchFamily="49" charset="-122"/>
              </a:rPr>
              <a:t>透视投影变换 </a:t>
            </a:r>
            <a:r>
              <a:rPr lang="en-US" altLang="zh-CN" sz="3600" dirty="0">
                <a:solidFill>
                  <a:srgbClr val="993300"/>
                </a:solidFill>
                <a:latin typeface="黑体" panose="02010609060101010101" pitchFamily="49" charset="-122"/>
                <a:ea typeface="黑体" panose="02010609060101010101" pitchFamily="49" charset="-122"/>
              </a:rPr>
              <a:t>Perspective Project</a:t>
            </a:r>
            <a:br>
              <a:rPr lang="en-US" altLang="zh-CN" sz="3600" dirty="0">
                <a:solidFill>
                  <a:srgbClr val="993300"/>
                </a:solidFill>
                <a:latin typeface="黑体" panose="02010609060101010101" pitchFamily="49" charset="-122"/>
                <a:ea typeface="黑体" panose="02010609060101010101" pitchFamily="49" charset="-122"/>
              </a:rPr>
            </a:br>
            <a:endParaRPr lang="zh-CN" altLang="en-US" sz="3600" b="1" dirty="0" smtClean="0">
              <a:latin typeface="黑体" panose="02010609060101010101" pitchFamily="49" charset="-122"/>
              <a:ea typeface="黑体" panose="02010609060101010101" pitchFamily="49" charset="-122"/>
            </a:endParaRPr>
          </a:p>
        </p:txBody>
      </p:sp>
      <p:sp>
        <p:nvSpPr>
          <p:cNvPr id="13317" name="Rectangle 4"/>
          <p:cNvSpPr>
            <a:spLocks noChangeArrowheads="1"/>
          </p:cNvSpPr>
          <p:nvPr/>
        </p:nvSpPr>
        <p:spPr bwMode="auto">
          <a:xfrm>
            <a:off x="4479635" y="47172"/>
            <a:ext cx="184731"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endParaRPr kumimoji="1" lang="zh-CN" altLang="en-US" sz="2215">
              <a:solidFill>
                <a:schemeClr val="accent2"/>
              </a:solidFill>
              <a:latin typeface="宋体" panose="02010600030101010101" pitchFamily="2" charset="-122"/>
              <a:ea typeface="宋体" panose="02010600030101010101" pitchFamily="2" charset="-122"/>
            </a:endParaRPr>
          </a:p>
        </p:txBody>
      </p:sp>
      <p:sp>
        <p:nvSpPr>
          <p:cNvPr id="20" name="Text Box 3"/>
          <p:cNvSpPr txBox="1">
            <a:spLocks noChangeArrowheads="1"/>
          </p:cNvSpPr>
          <p:nvPr/>
        </p:nvSpPr>
        <p:spPr bwMode="auto">
          <a:xfrm>
            <a:off x="6096000" y="1676400"/>
            <a:ext cx="2743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Char char="q"/>
            </a:pPr>
            <a:r>
              <a:rPr kumimoji="1" lang="zh-CN" altLang="en-US" sz="3200" dirty="0">
                <a:solidFill>
                  <a:srgbClr val="CC3300"/>
                </a:solidFill>
                <a:latin typeface="Times New Roman" panose="02020603050405020304" pitchFamily="18" charset="0"/>
                <a:ea typeface="黑体" panose="02010609060101010101" pitchFamily="49" charset="-122"/>
              </a:rPr>
              <a:t>一点透视</a:t>
            </a:r>
          </a:p>
        </p:txBody>
      </p:sp>
      <p:sp>
        <p:nvSpPr>
          <p:cNvPr id="7" name="Rectangle 5"/>
          <p:cNvSpPr>
            <a:spLocks noChangeArrowheads="1"/>
          </p:cNvSpPr>
          <p:nvPr/>
        </p:nvSpPr>
        <p:spPr bwMode="auto">
          <a:xfrm>
            <a:off x="2668411" y="4452938"/>
            <a:ext cx="1143000" cy="914400"/>
          </a:xfrm>
          <a:prstGeom prst="rect">
            <a:avLst/>
          </a:prstGeom>
          <a:solidFill>
            <a:srgbClr val="FFCC66">
              <a:alpha val="50195"/>
            </a:srgbClr>
          </a:solidFill>
          <a:ln w="9525">
            <a:miter lim="800000"/>
            <a:headEnd/>
            <a:tailEnd/>
          </a:ln>
          <a:scene3d>
            <a:camera prst="legacyPerspectiveTopRight"/>
            <a:lightRig rig="legacyFlat3" dir="b"/>
          </a:scene3d>
          <a:sp3d extrusionH="3630600" prstMaterial="legacyMatte">
            <a:bevelT w="13500" h="13500" prst="angle"/>
            <a:bevelB w="13500" h="13500" prst="angle"/>
            <a:extrusionClr>
              <a:srgbClr val="FFCC66"/>
            </a:extrusionClr>
            <a:contourClr>
              <a:srgbClr val="FFCC66"/>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nvGrpSpPr>
          <p:cNvPr id="8" name="Group 6"/>
          <p:cNvGrpSpPr>
            <a:grpSpLocks/>
          </p:cNvGrpSpPr>
          <p:nvPr/>
        </p:nvGrpSpPr>
        <p:grpSpPr bwMode="auto">
          <a:xfrm>
            <a:off x="903111" y="2255838"/>
            <a:ext cx="4724400" cy="3124200"/>
            <a:chOff x="336" y="672"/>
            <a:chExt cx="2976" cy="1968"/>
          </a:xfrm>
        </p:grpSpPr>
        <p:sp>
          <p:nvSpPr>
            <p:cNvPr id="10" name="Rectangle 7"/>
            <p:cNvSpPr>
              <a:spLocks noChangeArrowheads="1"/>
            </p:cNvSpPr>
            <p:nvPr/>
          </p:nvSpPr>
          <p:spPr bwMode="auto">
            <a:xfrm>
              <a:off x="1440" y="2064"/>
              <a:ext cx="720" cy="576"/>
            </a:xfrm>
            <a:prstGeom prst="rect">
              <a:avLst/>
            </a:prstGeom>
            <a:solidFill>
              <a:schemeClr val="tx1"/>
            </a:solidFill>
            <a:ln w="9525">
              <a:miter lim="800000"/>
              <a:headEnd/>
              <a:tailEnd/>
            </a:ln>
            <a:scene3d>
              <a:camera prst="legacyPerspectiveTopRight"/>
              <a:lightRig rig="legacyFlat3" dir="b"/>
            </a:scene3d>
            <a:sp3d extrusionH="121893000" prstMaterial="legacyWireframe">
              <a:bevelT w="13500" h="13500" prst="angle"/>
              <a:bevelB w="13500" h="13500" prst="angle"/>
              <a:extrusionClr>
                <a:schemeClr val="tx1"/>
              </a:extrusionClr>
              <a:contourClr>
                <a:schemeClr val="tx1"/>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1" name="Line 8"/>
            <p:cNvSpPr>
              <a:spLocks noChangeShapeType="1"/>
            </p:cNvSpPr>
            <p:nvPr/>
          </p:nvSpPr>
          <p:spPr bwMode="auto">
            <a:xfrm flipH="1">
              <a:off x="816" y="1296"/>
              <a:ext cx="2496"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9"/>
            <p:cNvSpPr>
              <a:spLocks noChangeShapeType="1"/>
            </p:cNvSpPr>
            <p:nvPr/>
          </p:nvSpPr>
          <p:spPr bwMode="auto">
            <a:xfrm flipV="1">
              <a:off x="2928" y="672"/>
              <a:ext cx="0" cy="1152"/>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10"/>
            <p:cNvSpPr>
              <a:spLocks noChangeShapeType="1"/>
            </p:cNvSpPr>
            <p:nvPr/>
          </p:nvSpPr>
          <p:spPr bwMode="auto">
            <a:xfrm>
              <a:off x="432" y="1824"/>
              <a:ext cx="23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1"/>
            <p:cNvSpPr>
              <a:spLocks noChangeShapeType="1"/>
            </p:cNvSpPr>
            <p:nvPr/>
          </p:nvSpPr>
          <p:spPr bwMode="auto">
            <a:xfrm>
              <a:off x="336" y="2064"/>
              <a:ext cx="244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193914376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2053">
                                            <p:txEl>
                                              <p:pRg st="0" end="0"/>
                                            </p:txEl>
                                          </p:spTgt>
                                        </p:tgtEl>
                                        <p:attrNameLst>
                                          <p:attrName>style.visibility</p:attrName>
                                        </p:attrNameLst>
                                      </p:cBhvr>
                                      <p:to>
                                        <p:strVal val="visible"/>
                                      </p:to>
                                    </p:set>
                                    <p:animEffect transition="in" filter="wipe(left)">
                                      <p:cBhvr>
                                        <p:cTn id="7" dur="500"/>
                                        <p:tgtEl>
                                          <p:spTgt spid="20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3"/>
          <p:cNvSpPr>
            <a:spLocks noGrp="1" noChangeArrowheads="1"/>
          </p:cNvSpPr>
          <p:nvPr>
            <p:ph type="body" sz="half" idx="1"/>
          </p:nvPr>
        </p:nvSpPr>
        <p:spPr>
          <a:xfrm>
            <a:off x="150935" y="1188428"/>
            <a:ext cx="8826011" cy="4123801"/>
          </a:xfrm>
        </p:spPr>
        <p:txBody>
          <a:bodyPr/>
          <a:lstStyle/>
          <a:p>
            <a:pPr>
              <a:buClr>
                <a:srgbClr val="FF9300"/>
              </a:buClr>
              <a:buFont typeface="Wingdings" panose="05000000000000000000" pitchFamily="2" charset="2"/>
              <a:buChar char="n"/>
            </a:pPr>
            <a:endParaRPr lang="zh-CN" altLang="en-US" sz="2400" b="1" dirty="0">
              <a:latin typeface="+mn-ea"/>
              <a:cs typeface="Times New Roman" panose="02020603050405020304" pitchFamily="18" charset="0"/>
            </a:endParaRPr>
          </a:p>
        </p:txBody>
      </p:sp>
      <p:sp>
        <p:nvSpPr>
          <p:cNvPr id="13316" name="标题 5"/>
          <p:cNvSpPr>
            <a:spLocks noGrp="1"/>
          </p:cNvSpPr>
          <p:nvPr>
            <p:ph type="title"/>
          </p:nvPr>
        </p:nvSpPr>
        <p:spPr>
          <a:xfrm>
            <a:off x="903111" y="480368"/>
            <a:ext cx="8012289" cy="510232"/>
          </a:xfrm>
        </p:spPr>
        <p:txBody>
          <a:bodyPr/>
          <a:lstStyle/>
          <a:p>
            <a:r>
              <a:rPr lang="zh-CN" altLang="en-US" sz="3600" dirty="0">
                <a:solidFill>
                  <a:srgbClr val="993300"/>
                </a:solidFill>
                <a:latin typeface="黑体" panose="02010609060101010101" pitchFamily="49" charset="-122"/>
                <a:ea typeface="黑体" panose="02010609060101010101" pitchFamily="49" charset="-122"/>
              </a:rPr>
              <a:t>透视投影变换 </a:t>
            </a:r>
            <a:r>
              <a:rPr lang="en-US" altLang="zh-CN" sz="3600" dirty="0">
                <a:solidFill>
                  <a:srgbClr val="993300"/>
                </a:solidFill>
                <a:latin typeface="黑体" panose="02010609060101010101" pitchFamily="49" charset="-122"/>
                <a:ea typeface="黑体" panose="02010609060101010101" pitchFamily="49" charset="-122"/>
              </a:rPr>
              <a:t>Perspective Project</a:t>
            </a:r>
            <a:br>
              <a:rPr lang="en-US" altLang="zh-CN" sz="3600" dirty="0">
                <a:solidFill>
                  <a:srgbClr val="993300"/>
                </a:solidFill>
                <a:latin typeface="黑体" panose="02010609060101010101" pitchFamily="49" charset="-122"/>
                <a:ea typeface="黑体" panose="02010609060101010101" pitchFamily="49" charset="-122"/>
              </a:rPr>
            </a:br>
            <a:endParaRPr lang="zh-CN" altLang="en-US" sz="3600" b="1" dirty="0" smtClean="0">
              <a:latin typeface="黑体" panose="02010609060101010101" pitchFamily="49" charset="-122"/>
              <a:ea typeface="黑体" panose="02010609060101010101" pitchFamily="49" charset="-122"/>
            </a:endParaRPr>
          </a:p>
        </p:txBody>
      </p:sp>
      <p:sp>
        <p:nvSpPr>
          <p:cNvPr id="13317" name="Rectangle 4"/>
          <p:cNvSpPr>
            <a:spLocks noChangeArrowheads="1"/>
          </p:cNvSpPr>
          <p:nvPr/>
        </p:nvSpPr>
        <p:spPr bwMode="auto">
          <a:xfrm>
            <a:off x="4479635" y="47172"/>
            <a:ext cx="184731"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endParaRPr kumimoji="1" lang="zh-CN" altLang="en-US" sz="2215">
              <a:solidFill>
                <a:schemeClr val="accent2"/>
              </a:solidFill>
              <a:latin typeface="宋体" panose="02010600030101010101" pitchFamily="2" charset="-122"/>
              <a:ea typeface="宋体" panose="02010600030101010101" pitchFamily="2" charset="-122"/>
            </a:endParaRPr>
          </a:p>
        </p:txBody>
      </p:sp>
      <p:pic>
        <p:nvPicPr>
          <p:cNvPr id="7" name="Picture 5" descr="200611131158489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1676400"/>
            <a:ext cx="3849687" cy="282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200611131159447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0613" y="1676400"/>
            <a:ext cx="3938587"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200611131201251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3775" y="4002088"/>
            <a:ext cx="4457700"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
          <p:cNvSpPr txBox="1">
            <a:spLocks noChangeArrowheads="1"/>
          </p:cNvSpPr>
          <p:nvPr/>
        </p:nvSpPr>
        <p:spPr bwMode="auto">
          <a:xfrm>
            <a:off x="6096000" y="1170213"/>
            <a:ext cx="2743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Char char="q"/>
            </a:pPr>
            <a:r>
              <a:rPr kumimoji="1" lang="zh-CN" altLang="en-US" sz="3200" dirty="0">
                <a:solidFill>
                  <a:srgbClr val="CC3300"/>
                </a:solidFill>
                <a:latin typeface="Times New Roman" panose="02020603050405020304" pitchFamily="18" charset="0"/>
                <a:ea typeface="黑体" panose="02010609060101010101" pitchFamily="49" charset="-122"/>
              </a:rPr>
              <a:t>一点透视</a:t>
            </a:r>
          </a:p>
        </p:txBody>
      </p:sp>
    </p:spTree>
    <p:extLst>
      <p:ext uri="{BB962C8B-B14F-4D97-AF65-F5344CB8AC3E}">
        <p14:creationId xmlns:p14="http://schemas.microsoft.com/office/powerpoint/2010/main" val="88486860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2053">
                                            <p:txEl>
                                              <p:pRg st="0" end="0"/>
                                            </p:txEl>
                                          </p:spTgt>
                                        </p:tgtEl>
                                        <p:attrNameLst>
                                          <p:attrName>style.visibility</p:attrName>
                                        </p:attrNameLst>
                                      </p:cBhvr>
                                      <p:to>
                                        <p:strVal val="visible"/>
                                      </p:to>
                                    </p:set>
                                    <p:animEffect transition="in" filter="wipe(left)">
                                      <p:cBhvr>
                                        <p:cTn id="7" dur="500"/>
                                        <p:tgtEl>
                                          <p:spTgt spid="20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3"/>
          <p:cNvSpPr>
            <a:spLocks noGrp="1" noChangeArrowheads="1"/>
          </p:cNvSpPr>
          <p:nvPr>
            <p:ph type="body" sz="half" idx="1"/>
          </p:nvPr>
        </p:nvSpPr>
        <p:spPr>
          <a:xfrm>
            <a:off x="150935" y="1188428"/>
            <a:ext cx="8826011" cy="4123801"/>
          </a:xfrm>
        </p:spPr>
        <p:txBody>
          <a:bodyPr/>
          <a:lstStyle/>
          <a:p>
            <a:pPr>
              <a:buClr>
                <a:srgbClr val="FF9300"/>
              </a:buClr>
              <a:buFont typeface="Wingdings" panose="05000000000000000000" pitchFamily="2" charset="2"/>
              <a:buChar char="n"/>
            </a:pPr>
            <a:endParaRPr lang="zh-CN" altLang="en-US" sz="2400" b="1" dirty="0">
              <a:latin typeface="+mn-ea"/>
              <a:cs typeface="Times New Roman" panose="02020603050405020304" pitchFamily="18" charset="0"/>
            </a:endParaRPr>
          </a:p>
        </p:txBody>
      </p:sp>
      <p:sp>
        <p:nvSpPr>
          <p:cNvPr id="13316" name="标题 5"/>
          <p:cNvSpPr>
            <a:spLocks noGrp="1"/>
          </p:cNvSpPr>
          <p:nvPr>
            <p:ph type="title"/>
          </p:nvPr>
        </p:nvSpPr>
        <p:spPr>
          <a:xfrm>
            <a:off x="903111" y="480368"/>
            <a:ext cx="8012289" cy="510232"/>
          </a:xfrm>
        </p:spPr>
        <p:txBody>
          <a:bodyPr/>
          <a:lstStyle/>
          <a:p>
            <a:r>
              <a:rPr lang="zh-CN" altLang="en-US" sz="3600" dirty="0">
                <a:solidFill>
                  <a:srgbClr val="993300"/>
                </a:solidFill>
                <a:latin typeface="黑体" panose="02010609060101010101" pitchFamily="49" charset="-122"/>
                <a:ea typeface="黑体" panose="02010609060101010101" pitchFamily="49" charset="-122"/>
              </a:rPr>
              <a:t>透视投影变换 </a:t>
            </a:r>
            <a:r>
              <a:rPr lang="en-US" altLang="zh-CN" sz="3600" dirty="0">
                <a:solidFill>
                  <a:srgbClr val="993300"/>
                </a:solidFill>
                <a:latin typeface="黑体" panose="02010609060101010101" pitchFamily="49" charset="-122"/>
                <a:ea typeface="黑体" panose="02010609060101010101" pitchFamily="49" charset="-122"/>
              </a:rPr>
              <a:t>Perspective Project</a:t>
            </a:r>
            <a:br>
              <a:rPr lang="en-US" altLang="zh-CN" sz="3600" dirty="0">
                <a:solidFill>
                  <a:srgbClr val="993300"/>
                </a:solidFill>
                <a:latin typeface="黑体" panose="02010609060101010101" pitchFamily="49" charset="-122"/>
                <a:ea typeface="黑体" panose="02010609060101010101" pitchFamily="49" charset="-122"/>
              </a:rPr>
            </a:br>
            <a:endParaRPr lang="zh-CN" altLang="en-US" sz="3600" b="1" dirty="0" smtClean="0">
              <a:latin typeface="黑体" panose="02010609060101010101" pitchFamily="49" charset="-122"/>
              <a:ea typeface="黑体" panose="02010609060101010101" pitchFamily="49" charset="-122"/>
            </a:endParaRPr>
          </a:p>
        </p:txBody>
      </p:sp>
      <p:sp>
        <p:nvSpPr>
          <p:cNvPr id="13317" name="Rectangle 4"/>
          <p:cNvSpPr>
            <a:spLocks noChangeArrowheads="1"/>
          </p:cNvSpPr>
          <p:nvPr/>
        </p:nvSpPr>
        <p:spPr bwMode="auto">
          <a:xfrm>
            <a:off x="4479635" y="47172"/>
            <a:ext cx="184731"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endParaRPr kumimoji="1" lang="zh-CN" altLang="en-US" sz="2215">
              <a:solidFill>
                <a:schemeClr val="accent2"/>
              </a:solidFill>
              <a:latin typeface="宋体" panose="02010600030101010101" pitchFamily="2" charset="-122"/>
              <a:ea typeface="宋体" panose="02010600030101010101" pitchFamily="2" charset="-122"/>
            </a:endParaRPr>
          </a:p>
        </p:txBody>
      </p:sp>
      <p:pic>
        <p:nvPicPr>
          <p:cNvPr id="9" name="Picture 6" descr="200611131200452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163" y="1941513"/>
            <a:ext cx="5557837" cy="413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
          <p:cNvSpPr txBox="1">
            <a:spLocks noChangeArrowheads="1"/>
          </p:cNvSpPr>
          <p:nvPr/>
        </p:nvSpPr>
        <p:spPr bwMode="auto">
          <a:xfrm>
            <a:off x="6096000" y="1676400"/>
            <a:ext cx="2743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Char char="q"/>
            </a:pPr>
            <a:r>
              <a:rPr kumimoji="1" lang="zh-CN" altLang="en-US" sz="3200">
                <a:solidFill>
                  <a:srgbClr val="CC3300"/>
                </a:solidFill>
                <a:latin typeface="Times New Roman" panose="02020603050405020304" pitchFamily="18" charset="0"/>
                <a:ea typeface="黑体" panose="02010609060101010101" pitchFamily="49" charset="-122"/>
              </a:rPr>
              <a:t>一点透视</a:t>
            </a:r>
          </a:p>
        </p:txBody>
      </p:sp>
      <p:sp>
        <p:nvSpPr>
          <p:cNvPr id="12" name="Line 9"/>
          <p:cNvSpPr>
            <a:spLocks noChangeShapeType="1"/>
          </p:cNvSpPr>
          <p:nvPr/>
        </p:nvSpPr>
        <p:spPr bwMode="auto">
          <a:xfrm flipH="1">
            <a:off x="639763" y="4991100"/>
            <a:ext cx="2430462" cy="140970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10"/>
          <p:cNvSpPr>
            <a:spLocks noChangeShapeType="1"/>
          </p:cNvSpPr>
          <p:nvPr/>
        </p:nvSpPr>
        <p:spPr bwMode="auto">
          <a:xfrm>
            <a:off x="3187700" y="4964113"/>
            <a:ext cx="2833688" cy="1501775"/>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324647215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2053">
                                            <p:txEl>
                                              <p:pRg st="0" end="0"/>
                                            </p:txEl>
                                          </p:spTgt>
                                        </p:tgtEl>
                                        <p:attrNameLst>
                                          <p:attrName>style.visibility</p:attrName>
                                        </p:attrNameLst>
                                      </p:cBhvr>
                                      <p:to>
                                        <p:strVal val="visible"/>
                                      </p:to>
                                    </p:set>
                                    <p:animEffect transition="in" filter="wipe(left)">
                                      <p:cBhvr>
                                        <p:cTn id="7" dur="500"/>
                                        <p:tgtEl>
                                          <p:spTgt spid="20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3"/>
          <p:cNvSpPr>
            <a:spLocks noGrp="1" noChangeArrowheads="1"/>
          </p:cNvSpPr>
          <p:nvPr>
            <p:ph type="body" sz="half" idx="1"/>
          </p:nvPr>
        </p:nvSpPr>
        <p:spPr>
          <a:xfrm>
            <a:off x="150935" y="1188428"/>
            <a:ext cx="8826011" cy="4123801"/>
          </a:xfrm>
        </p:spPr>
        <p:txBody>
          <a:bodyPr/>
          <a:lstStyle/>
          <a:p>
            <a:pPr>
              <a:buClr>
                <a:srgbClr val="FF9300"/>
              </a:buClr>
              <a:buFont typeface="Wingdings" panose="05000000000000000000" pitchFamily="2" charset="2"/>
              <a:buChar char="n"/>
            </a:pPr>
            <a:endParaRPr lang="zh-CN" altLang="en-US" sz="2400" b="1" dirty="0">
              <a:latin typeface="+mn-ea"/>
              <a:cs typeface="Times New Roman" panose="02020603050405020304" pitchFamily="18" charset="0"/>
            </a:endParaRPr>
          </a:p>
        </p:txBody>
      </p:sp>
      <p:sp>
        <p:nvSpPr>
          <p:cNvPr id="13316" name="标题 5"/>
          <p:cNvSpPr>
            <a:spLocks noGrp="1"/>
          </p:cNvSpPr>
          <p:nvPr>
            <p:ph type="title"/>
          </p:nvPr>
        </p:nvSpPr>
        <p:spPr>
          <a:xfrm>
            <a:off x="903111" y="480368"/>
            <a:ext cx="8012289" cy="510232"/>
          </a:xfrm>
        </p:spPr>
        <p:txBody>
          <a:bodyPr/>
          <a:lstStyle/>
          <a:p>
            <a:r>
              <a:rPr lang="zh-CN" altLang="en-US" sz="3600" dirty="0">
                <a:solidFill>
                  <a:srgbClr val="993300"/>
                </a:solidFill>
                <a:latin typeface="黑体" panose="02010609060101010101" pitchFamily="49" charset="-122"/>
                <a:ea typeface="黑体" panose="02010609060101010101" pitchFamily="49" charset="-122"/>
              </a:rPr>
              <a:t>透视投影变换 </a:t>
            </a:r>
            <a:r>
              <a:rPr lang="en-US" altLang="zh-CN" sz="3600" dirty="0">
                <a:solidFill>
                  <a:srgbClr val="993300"/>
                </a:solidFill>
                <a:latin typeface="黑体" panose="02010609060101010101" pitchFamily="49" charset="-122"/>
                <a:ea typeface="黑体" panose="02010609060101010101" pitchFamily="49" charset="-122"/>
              </a:rPr>
              <a:t>Perspective Project</a:t>
            </a:r>
            <a:br>
              <a:rPr lang="en-US" altLang="zh-CN" sz="3600" dirty="0">
                <a:solidFill>
                  <a:srgbClr val="993300"/>
                </a:solidFill>
                <a:latin typeface="黑体" panose="02010609060101010101" pitchFamily="49" charset="-122"/>
                <a:ea typeface="黑体" panose="02010609060101010101" pitchFamily="49" charset="-122"/>
              </a:rPr>
            </a:br>
            <a:endParaRPr lang="zh-CN" altLang="en-US" sz="3600" b="1" dirty="0" smtClean="0">
              <a:latin typeface="黑体" panose="02010609060101010101" pitchFamily="49" charset="-122"/>
              <a:ea typeface="黑体" panose="02010609060101010101" pitchFamily="49" charset="-122"/>
            </a:endParaRPr>
          </a:p>
        </p:txBody>
      </p:sp>
      <p:sp>
        <p:nvSpPr>
          <p:cNvPr id="13317" name="Rectangle 4"/>
          <p:cNvSpPr>
            <a:spLocks noChangeArrowheads="1"/>
          </p:cNvSpPr>
          <p:nvPr/>
        </p:nvSpPr>
        <p:spPr bwMode="auto">
          <a:xfrm>
            <a:off x="4479635" y="47172"/>
            <a:ext cx="184731"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endParaRPr kumimoji="1" lang="zh-CN" altLang="en-US" sz="2215">
              <a:solidFill>
                <a:schemeClr val="accent2"/>
              </a:solidFill>
              <a:latin typeface="宋体" panose="02010600030101010101" pitchFamily="2" charset="-122"/>
              <a:ea typeface="宋体" panose="02010600030101010101" pitchFamily="2" charset="-122"/>
            </a:endParaRPr>
          </a:p>
        </p:txBody>
      </p:sp>
      <p:sp>
        <p:nvSpPr>
          <p:cNvPr id="11" name="Text Box 3"/>
          <p:cNvSpPr txBox="1">
            <a:spLocks noChangeArrowheads="1"/>
          </p:cNvSpPr>
          <p:nvPr/>
        </p:nvSpPr>
        <p:spPr bwMode="auto">
          <a:xfrm>
            <a:off x="6096000" y="1210128"/>
            <a:ext cx="2743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Char char="q"/>
            </a:pPr>
            <a:r>
              <a:rPr kumimoji="1" lang="zh-CN" altLang="en-US" sz="3200" dirty="0">
                <a:solidFill>
                  <a:srgbClr val="CC3300"/>
                </a:solidFill>
                <a:latin typeface="Times New Roman" panose="02020603050405020304" pitchFamily="18" charset="0"/>
                <a:ea typeface="黑体" panose="02010609060101010101" pitchFamily="49" charset="-122"/>
              </a:rPr>
              <a:t>二</a:t>
            </a:r>
            <a:r>
              <a:rPr kumimoji="1" lang="zh-CN" altLang="en-US" sz="3200" dirty="0" smtClean="0">
                <a:solidFill>
                  <a:srgbClr val="CC3300"/>
                </a:solidFill>
                <a:latin typeface="Times New Roman" panose="02020603050405020304" pitchFamily="18" charset="0"/>
                <a:ea typeface="黑体" panose="02010609060101010101" pitchFamily="49" charset="-122"/>
              </a:rPr>
              <a:t>点</a:t>
            </a:r>
            <a:r>
              <a:rPr kumimoji="1" lang="zh-CN" altLang="en-US" sz="3200" dirty="0">
                <a:solidFill>
                  <a:srgbClr val="CC3300"/>
                </a:solidFill>
                <a:latin typeface="Times New Roman" panose="02020603050405020304" pitchFamily="18" charset="0"/>
                <a:ea typeface="黑体" panose="02010609060101010101" pitchFamily="49" charset="-122"/>
              </a:rPr>
              <a:t>透视</a:t>
            </a:r>
          </a:p>
        </p:txBody>
      </p:sp>
      <p:graphicFrame>
        <p:nvGraphicFramePr>
          <p:cNvPr id="10" name="Object 7"/>
          <p:cNvGraphicFramePr>
            <a:graphicFrameLocks noChangeAspect="1"/>
          </p:cNvGraphicFramePr>
          <p:nvPr/>
        </p:nvGraphicFramePr>
        <p:xfrm>
          <a:off x="1143000" y="1905000"/>
          <a:ext cx="6553200" cy="3522663"/>
        </p:xfrm>
        <a:graphic>
          <a:graphicData uri="http://schemas.openxmlformats.org/presentationml/2006/ole">
            <mc:AlternateContent xmlns:mc="http://schemas.openxmlformats.org/markup-compatibility/2006">
              <mc:Choice xmlns:v="urn:schemas-microsoft-com:vml" Requires="v">
                <p:oleObj spid="_x0000_s64527" name="PBrush" r:id="rId3" imgW="5191850" imgH="2790476" progId="">
                  <p:embed/>
                </p:oleObj>
              </mc:Choice>
              <mc:Fallback>
                <p:oleObj name="PBrush" r:id="rId3" imgW="5191850" imgH="2790476"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905000"/>
                        <a:ext cx="6553200" cy="352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4455591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2053">
                                            <p:txEl>
                                              <p:pRg st="0" end="0"/>
                                            </p:txEl>
                                          </p:spTgt>
                                        </p:tgtEl>
                                        <p:attrNameLst>
                                          <p:attrName>style.visibility</p:attrName>
                                        </p:attrNameLst>
                                      </p:cBhvr>
                                      <p:to>
                                        <p:strVal val="visible"/>
                                      </p:to>
                                    </p:set>
                                    <p:animEffect transition="in" filter="wipe(left)">
                                      <p:cBhvr>
                                        <p:cTn id="7" dur="500"/>
                                        <p:tgtEl>
                                          <p:spTgt spid="20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3"/>
          <p:cNvSpPr>
            <a:spLocks noGrp="1" noChangeArrowheads="1"/>
          </p:cNvSpPr>
          <p:nvPr>
            <p:ph type="body" sz="half" idx="1"/>
          </p:nvPr>
        </p:nvSpPr>
        <p:spPr>
          <a:xfrm>
            <a:off x="150935" y="1188428"/>
            <a:ext cx="8826011" cy="4123801"/>
          </a:xfrm>
        </p:spPr>
        <p:txBody>
          <a:bodyPr/>
          <a:lstStyle/>
          <a:p>
            <a:pPr>
              <a:buClr>
                <a:srgbClr val="FF9300"/>
              </a:buClr>
              <a:buFont typeface="Wingdings" panose="05000000000000000000" pitchFamily="2" charset="2"/>
              <a:buChar char="n"/>
            </a:pPr>
            <a:endParaRPr lang="zh-CN" altLang="en-US" sz="2400" b="1" dirty="0">
              <a:latin typeface="+mn-ea"/>
              <a:cs typeface="Times New Roman" panose="02020603050405020304" pitchFamily="18" charset="0"/>
            </a:endParaRPr>
          </a:p>
        </p:txBody>
      </p:sp>
      <p:sp>
        <p:nvSpPr>
          <p:cNvPr id="13316" name="标题 5"/>
          <p:cNvSpPr>
            <a:spLocks noGrp="1"/>
          </p:cNvSpPr>
          <p:nvPr>
            <p:ph type="title"/>
          </p:nvPr>
        </p:nvSpPr>
        <p:spPr>
          <a:xfrm>
            <a:off x="903111" y="480368"/>
            <a:ext cx="8012289" cy="510232"/>
          </a:xfrm>
        </p:spPr>
        <p:txBody>
          <a:bodyPr/>
          <a:lstStyle/>
          <a:p>
            <a:r>
              <a:rPr lang="zh-CN" altLang="en-US" sz="3600" dirty="0">
                <a:solidFill>
                  <a:srgbClr val="993300"/>
                </a:solidFill>
                <a:latin typeface="黑体" panose="02010609060101010101" pitchFamily="49" charset="-122"/>
                <a:ea typeface="黑体" panose="02010609060101010101" pitchFamily="49" charset="-122"/>
              </a:rPr>
              <a:t>透视投影变换 </a:t>
            </a:r>
            <a:r>
              <a:rPr lang="en-US" altLang="zh-CN" sz="3600" dirty="0">
                <a:solidFill>
                  <a:srgbClr val="993300"/>
                </a:solidFill>
                <a:latin typeface="黑体" panose="02010609060101010101" pitchFamily="49" charset="-122"/>
                <a:ea typeface="黑体" panose="02010609060101010101" pitchFamily="49" charset="-122"/>
              </a:rPr>
              <a:t>Perspective Project</a:t>
            </a:r>
            <a:br>
              <a:rPr lang="en-US" altLang="zh-CN" sz="3600" dirty="0">
                <a:solidFill>
                  <a:srgbClr val="993300"/>
                </a:solidFill>
                <a:latin typeface="黑体" panose="02010609060101010101" pitchFamily="49" charset="-122"/>
                <a:ea typeface="黑体" panose="02010609060101010101" pitchFamily="49" charset="-122"/>
              </a:rPr>
            </a:br>
            <a:endParaRPr lang="zh-CN" altLang="en-US" sz="3600" b="1" dirty="0" smtClean="0">
              <a:latin typeface="黑体" panose="02010609060101010101" pitchFamily="49" charset="-122"/>
              <a:ea typeface="黑体" panose="02010609060101010101" pitchFamily="49" charset="-122"/>
            </a:endParaRPr>
          </a:p>
        </p:txBody>
      </p:sp>
      <p:sp>
        <p:nvSpPr>
          <p:cNvPr id="13317" name="Rectangle 4"/>
          <p:cNvSpPr>
            <a:spLocks noChangeArrowheads="1"/>
          </p:cNvSpPr>
          <p:nvPr/>
        </p:nvSpPr>
        <p:spPr bwMode="auto">
          <a:xfrm>
            <a:off x="4479635" y="47172"/>
            <a:ext cx="184731"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endParaRPr kumimoji="1" lang="zh-CN" altLang="en-US" sz="2215">
              <a:solidFill>
                <a:schemeClr val="accent2"/>
              </a:solidFill>
              <a:latin typeface="宋体" panose="02010600030101010101" pitchFamily="2" charset="-122"/>
              <a:ea typeface="宋体" panose="02010600030101010101" pitchFamily="2" charset="-122"/>
            </a:endParaRPr>
          </a:p>
        </p:txBody>
      </p:sp>
      <p:sp>
        <p:nvSpPr>
          <p:cNvPr id="11" name="Text Box 3"/>
          <p:cNvSpPr txBox="1">
            <a:spLocks noChangeArrowheads="1"/>
          </p:cNvSpPr>
          <p:nvPr/>
        </p:nvSpPr>
        <p:spPr bwMode="auto">
          <a:xfrm>
            <a:off x="6096000" y="1210128"/>
            <a:ext cx="2743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Char char="q"/>
            </a:pPr>
            <a:r>
              <a:rPr kumimoji="1" lang="zh-CN" altLang="en-US" sz="3200" dirty="0">
                <a:solidFill>
                  <a:srgbClr val="CC3300"/>
                </a:solidFill>
                <a:latin typeface="Times New Roman" panose="02020603050405020304" pitchFamily="18" charset="0"/>
                <a:ea typeface="黑体" panose="02010609060101010101" pitchFamily="49" charset="-122"/>
              </a:rPr>
              <a:t>二</a:t>
            </a:r>
            <a:r>
              <a:rPr kumimoji="1" lang="zh-CN" altLang="en-US" sz="3200" dirty="0" smtClean="0">
                <a:solidFill>
                  <a:srgbClr val="CC3300"/>
                </a:solidFill>
                <a:latin typeface="Times New Roman" panose="02020603050405020304" pitchFamily="18" charset="0"/>
                <a:ea typeface="黑体" panose="02010609060101010101" pitchFamily="49" charset="-122"/>
              </a:rPr>
              <a:t>点</a:t>
            </a:r>
            <a:r>
              <a:rPr kumimoji="1" lang="zh-CN" altLang="en-US" sz="3200" dirty="0">
                <a:solidFill>
                  <a:srgbClr val="CC3300"/>
                </a:solidFill>
                <a:latin typeface="Times New Roman" panose="02020603050405020304" pitchFamily="18" charset="0"/>
                <a:ea typeface="黑体" panose="02010609060101010101" pitchFamily="49" charset="-122"/>
              </a:rPr>
              <a:t>透视</a:t>
            </a:r>
          </a:p>
        </p:txBody>
      </p:sp>
      <p:pic>
        <p:nvPicPr>
          <p:cNvPr id="7" name="Picture 10" descr="无标题"/>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3738" y="1928813"/>
            <a:ext cx="5011737"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11"/>
          <p:cNvSpPr>
            <a:spLocks noChangeShapeType="1"/>
          </p:cNvSpPr>
          <p:nvPr/>
        </p:nvSpPr>
        <p:spPr bwMode="auto">
          <a:xfrm flipV="1">
            <a:off x="482600" y="3194050"/>
            <a:ext cx="4211638" cy="54610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2"/>
          <p:cNvSpPr>
            <a:spLocks noChangeShapeType="1"/>
          </p:cNvSpPr>
          <p:nvPr/>
        </p:nvSpPr>
        <p:spPr bwMode="auto">
          <a:xfrm>
            <a:off x="482600" y="4572000"/>
            <a:ext cx="421163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3"/>
          <p:cNvSpPr>
            <a:spLocks noChangeShapeType="1"/>
          </p:cNvSpPr>
          <p:nvPr/>
        </p:nvSpPr>
        <p:spPr bwMode="auto">
          <a:xfrm>
            <a:off x="4627563" y="3194050"/>
            <a:ext cx="3970337" cy="1173163"/>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14"/>
          <p:cNvSpPr>
            <a:spLocks noChangeShapeType="1"/>
          </p:cNvSpPr>
          <p:nvPr/>
        </p:nvSpPr>
        <p:spPr bwMode="auto">
          <a:xfrm flipV="1">
            <a:off x="4716463" y="4422775"/>
            <a:ext cx="3919537" cy="149225"/>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5"/>
          <p:cNvSpPr>
            <a:spLocks noChangeShapeType="1"/>
          </p:cNvSpPr>
          <p:nvPr/>
        </p:nvSpPr>
        <p:spPr bwMode="auto">
          <a:xfrm flipH="1">
            <a:off x="4662035" y="1706563"/>
            <a:ext cx="14287" cy="4338637"/>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6"/>
          <p:cNvSpPr>
            <a:spLocks noChangeShapeType="1"/>
          </p:cNvSpPr>
          <p:nvPr/>
        </p:nvSpPr>
        <p:spPr bwMode="auto">
          <a:xfrm flipV="1">
            <a:off x="477838" y="4019550"/>
            <a:ext cx="4197350" cy="244475"/>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7"/>
          <p:cNvSpPr>
            <a:spLocks noChangeShapeType="1"/>
          </p:cNvSpPr>
          <p:nvPr/>
        </p:nvSpPr>
        <p:spPr bwMode="auto">
          <a:xfrm>
            <a:off x="4638675" y="4006850"/>
            <a:ext cx="3884613" cy="3825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400549429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2053">
                                            <p:txEl>
                                              <p:pRg st="0" end="0"/>
                                            </p:txEl>
                                          </p:spTgt>
                                        </p:tgtEl>
                                        <p:attrNameLst>
                                          <p:attrName>style.visibility</p:attrName>
                                        </p:attrNameLst>
                                      </p:cBhvr>
                                      <p:to>
                                        <p:strVal val="visible"/>
                                      </p:to>
                                    </p:set>
                                    <p:animEffect transition="in" filter="wipe(left)">
                                      <p:cBhvr>
                                        <p:cTn id="7" dur="500"/>
                                        <p:tgtEl>
                                          <p:spTgt spid="20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3"/>
          <p:cNvSpPr>
            <a:spLocks noGrp="1" noChangeArrowheads="1"/>
          </p:cNvSpPr>
          <p:nvPr>
            <p:ph type="body" sz="half" idx="1"/>
          </p:nvPr>
        </p:nvSpPr>
        <p:spPr>
          <a:xfrm>
            <a:off x="150935" y="1188428"/>
            <a:ext cx="8826011" cy="4123801"/>
          </a:xfrm>
        </p:spPr>
        <p:txBody>
          <a:bodyPr/>
          <a:lstStyle/>
          <a:p>
            <a:pPr>
              <a:buClr>
                <a:srgbClr val="FF9300"/>
              </a:buClr>
              <a:buFont typeface="Wingdings" panose="05000000000000000000" pitchFamily="2" charset="2"/>
              <a:buChar char="n"/>
            </a:pPr>
            <a:endParaRPr lang="zh-CN" altLang="en-US" sz="2400" b="1" dirty="0">
              <a:latin typeface="+mn-ea"/>
              <a:cs typeface="Times New Roman" panose="02020603050405020304" pitchFamily="18" charset="0"/>
            </a:endParaRPr>
          </a:p>
        </p:txBody>
      </p:sp>
      <p:sp>
        <p:nvSpPr>
          <p:cNvPr id="13316" name="标题 5"/>
          <p:cNvSpPr>
            <a:spLocks noGrp="1"/>
          </p:cNvSpPr>
          <p:nvPr>
            <p:ph type="title"/>
          </p:nvPr>
        </p:nvSpPr>
        <p:spPr>
          <a:xfrm>
            <a:off x="903111" y="480368"/>
            <a:ext cx="8012289" cy="510232"/>
          </a:xfrm>
        </p:spPr>
        <p:txBody>
          <a:bodyPr/>
          <a:lstStyle/>
          <a:p>
            <a:r>
              <a:rPr lang="zh-CN" altLang="en-US" sz="3600" dirty="0">
                <a:solidFill>
                  <a:srgbClr val="993300"/>
                </a:solidFill>
                <a:latin typeface="黑体" panose="02010609060101010101" pitchFamily="49" charset="-122"/>
                <a:ea typeface="黑体" panose="02010609060101010101" pitchFamily="49" charset="-122"/>
              </a:rPr>
              <a:t>透视投影变换 </a:t>
            </a:r>
            <a:r>
              <a:rPr lang="en-US" altLang="zh-CN" sz="3600" dirty="0">
                <a:solidFill>
                  <a:srgbClr val="993300"/>
                </a:solidFill>
                <a:latin typeface="黑体" panose="02010609060101010101" pitchFamily="49" charset="-122"/>
                <a:ea typeface="黑体" panose="02010609060101010101" pitchFamily="49" charset="-122"/>
              </a:rPr>
              <a:t>Perspective Project</a:t>
            </a:r>
            <a:br>
              <a:rPr lang="en-US" altLang="zh-CN" sz="3600" dirty="0">
                <a:solidFill>
                  <a:srgbClr val="993300"/>
                </a:solidFill>
                <a:latin typeface="黑体" panose="02010609060101010101" pitchFamily="49" charset="-122"/>
                <a:ea typeface="黑体" panose="02010609060101010101" pitchFamily="49" charset="-122"/>
              </a:rPr>
            </a:br>
            <a:endParaRPr lang="zh-CN" altLang="en-US" sz="3600" b="1" dirty="0" smtClean="0">
              <a:latin typeface="黑体" panose="02010609060101010101" pitchFamily="49" charset="-122"/>
              <a:ea typeface="黑体" panose="02010609060101010101" pitchFamily="49" charset="-122"/>
            </a:endParaRPr>
          </a:p>
        </p:txBody>
      </p:sp>
      <p:sp>
        <p:nvSpPr>
          <p:cNvPr id="13317" name="Rectangle 4"/>
          <p:cNvSpPr>
            <a:spLocks noChangeArrowheads="1"/>
          </p:cNvSpPr>
          <p:nvPr/>
        </p:nvSpPr>
        <p:spPr bwMode="auto">
          <a:xfrm>
            <a:off x="4479635" y="47172"/>
            <a:ext cx="184731"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endParaRPr kumimoji="1" lang="zh-CN" altLang="en-US" sz="2215">
              <a:solidFill>
                <a:schemeClr val="accent2"/>
              </a:solidFill>
              <a:latin typeface="宋体" panose="02010600030101010101" pitchFamily="2" charset="-122"/>
              <a:ea typeface="宋体" panose="02010600030101010101" pitchFamily="2" charset="-122"/>
            </a:endParaRPr>
          </a:p>
        </p:txBody>
      </p:sp>
      <p:pic>
        <p:nvPicPr>
          <p:cNvPr id="7" name="Picture 25" descr="无标题1"/>
          <p:cNvPicPr>
            <a:picLocks noChangeAspect="1" noChangeArrowheads="1"/>
          </p:cNvPicPr>
          <p:nvPr/>
        </p:nvPicPr>
        <p:blipFill>
          <a:blip r:embed="rId2">
            <a:clrChange>
              <a:clrFrom>
                <a:srgbClr val="FFFF99"/>
              </a:clrFrom>
              <a:clrTo>
                <a:srgbClr val="FFFF99">
                  <a:alpha val="0"/>
                </a:srgbClr>
              </a:clrTo>
            </a:clrChange>
            <a:extLst>
              <a:ext uri="{28A0092B-C50C-407E-A947-70E740481C1C}">
                <a14:useLocalDpi xmlns:a14="http://schemas.microsoft.com/office/drawing/2010/main" val="0"/>
              </a:ext>
            </a:extLst>
          </a:blip>
          <a:srcRect/>
          <a:stretch>
            <a:fillRect/>
          </a:stretch>
        </p:blipFill>
        <p:spPr bwMode="auto">
          <a:xfrm>
            <a:off x="3943096" y="1188428"/>
            <a:ext cx="4056063" cy="5070475"/>
          </a:xfrm>
          <a:prstGeom prst="rect">
            <a:avLst/>
          </a:prstGeom>
          <a:solidFill>
            <a:schemeClr val="bg1"/>
          </a:solidFill>
          <a:ln>
            <a:noFill/>
          </a:ln>
        </p:spPr>
      </p:pic>
      <p:pic>
        <p:nvPicPr>
          <p:cNvPr id="8" name="Picture 6" descr="3580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3697288"/>
            <a:ext cx="3781425" cy="240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
          <p:cNvSpPr txBox="1">
            <a:spLocks noChangeArrowheads="1"/>
          </p:cNvSpPr>
          <p:nvPr/>
        </p:nvSpPr>
        <p:spPr bwMode="auto">
          <a:xfrm>
            <a:off x="6324600" y="5220338"/>
            <a:ext cx="2743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Char char="q"/>
            </a:pPr>
            <a:r>
              <a:rPr kumimoji="1" lang="zh-CN" altLang="en-US" sz="3200" dirty="0" smtClean="0">
                <a:solidFill>
                  <a:srgbClr val="CC3300"/>
                </a:solidFill>
                <a:latin typeface="Times New Roman" panose="02020603050405020304" pitchFamily="18" charset="0"/>
                <a:ea typeface="黑体" panose="02010609060101010101" pitchFamily="49" charset="-122"/>
              </a:rPr>
              <a:t>三点</a:t>
            </a:r>
            <a:r>
              <a:rPr kumimoji="1" lang="zh-CN" altLang="en-US" sz="3200" dirty="0">
                <a:solidFill>
                  <a:srgbClr val="CC3300"/>
                </a:solidFill>
                <a:latin typeface="Times New Roman" panose="02020603050405020304" pitchFamily="18" charset="0"/>
                <a:ea typeface="黑体" panose="02010609060101010101" pitchFamily="49" charset="-122"/>
              </a:rPr>
              <a:t>透视</a:t>
            </a:r>
          </a:p>
        </p:txBody>
      </p:sp>
    </p:spTree>
    <p:extLst>
      <p:ext uri="{BB962C8B-B14F-4D97-AF65-F5344CB8AC3E}">
        <p14:creationId xmlns:p14="http://schemas.microsoft.com/office/powerpoint/2010/main" val="28220219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2053">
                                            <p:txEl>
                                              <p:pRg st="0" end="0"/>
                                            </p:txEl>
                                          </p:spTgt>
                                        </p:tgtEl>
                                        <p:attrNameLst>
                                          <p:attrName>style.visibility</p:attrName>
                                        </p:attrNameLst>
                                      </p:cBhvr>
                                      <p:to>
                                        <p:strVal val="visible"/>
                                      </p:to>
                                    </p:set>
                                    <p:animEffect transition="in" filter="wipe(left)">
                                      <p:cBhvr>
                                        <p:cTn id="7" dur="500"/>
                                        <p:tgtEl>
                                          <p:spTgt spid="20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3"/>
          <p:cNvSpPr>
            <a:spLocks noGrp="1" noChangeArrowheads="1"/>
          </p:cNvSpPr>
          <p:nvPr>
            <p:ph type="body" sz="half" idx="1"/>
          </p:nvPr>
        </p:nvSpPr>
        <p:spPr>
          <a:xfrm>
            <a:off x="150935" y="1188428"/>
            <a:ext cx="8826011" cy="4123801"/>
          </a:xfrm>
        </p:spPr>
        <p:txBody>
          <a:bodyPr/>
          <a:lstStyle/>
          <a:p>
            <a:pPr>
              <a:buClr>
                <a:srgbClr val="FF9300"/>
              </a:buClr>
              <a:buFont typeface="Wingdings" panose="05000000000000000000" pitchFamily="2" charset="2"/>
              <a:buChar char="n"/>
            </a:pPr>
            <a:endParaRPr lang="zh-CN" altLang="en-US" sz="2400" b="1" dirty="0">
              <a:latin typeface="+mn-ea"/>
              <a:cs typeface="Times New Roman" panose="02020603050405020304" pitchFamily="18" charset="0"/>
            </a:endParaRPr>
          </a:p>
        </p:txBody>
      </p:sp>
      <p:sp>
        <p:nvSpPr>
          <p:cNvPr id="13316" name="标题 5"/>
          <p:cNvSpPr>
            <a:spLocks noGrp="1"/>
          </p:cNvSpPr>
          <p:nvPr>
            <p:ph type="title"/>
          </p:nvPr>
        </p:nvSpPr>
        <p:spPr>
          <a:xfrm>
            <a:off x="903111" y="480368"/>
            <a:ext cx="8012289" cy="510232"/>
          </a:xfrm>
        </p:spPr>
        <p:txBody>
          <a:bodyPr/>
          <a:lstStyle/>
          <a:p>
            <a:r>
              <a:rPr lang="zh-CN" altLang="en-US" sz="3600" dirty="0">
                <a:solidFill>
                  <a:srgbClr val="993300"/>
                </a:solidFill>
                <a:latin typeface="黑体" panose="02010609060101010101" pitchFamily="49" charset="-122"/>
                <a:ea typeface="黑体" panose="02010609060101010101" pitchFamily="49" charset="-122"/>
              </a:rPr>
              <a:t>透视投影变换 </a:t>
            </a:r>
            <a:r>
              <a:rPr lang="en-US" altLang="zh-CN" sz="3600" dirty="0">
                <a:solidFill>
                  <a:srgbClr val="993300"/>
                </a:solidFill>
                <a:latin typeface="黑体" panose="02010609060101010101" pitchFamily="49" charset="-122"/>
                <a:ea typeface="黑体" panose="02010609060101010101" pitchFamily="49" charset="-122"/>
              </a:rPr>
              <a:t>Perspective Project</a:t>
            </a:r>
            <a:br>
              <a:rPr lang="en-US" altLang="zh-CN" sz="3600" dirty="0">
                <a:solidFill>
                  <a:srgbClr val="993300"/>
                </a:solidFill>
                <a:latin typeface="黑体" panose="02010609060101010101" pitchFamily="49" charset="-122"/>
                <a:ea typeface="黑体" panose="02010609060101010101" pitchFamily="49" charset="-122"/>
              </a:rPr>
            </a:br>
            <a:endParaRPr lang="zh-CN" altLang="en-US" sz="3600" b="1" dirty="0" smtClean="0">
              <a:latin typeface="黑体" panose="02010609060101010101" pitchFamily="49" charset="-122"/>
              <a:ea typeface="黑体" panose="02010609060101010101" pitchFamily="49" charset="-122"/>
            </a:endParaRPr>
          </a:p>
        </p:txBody>
      </p:sp>
      <p:sp>
        <p:nvSpPr>
          <p:cNvPr id="13317" name="Rectangle 4"/>
          <p:cNvSpPr>
            <a:spLocks noChangeArrowheads="1"/>
          </p:cNvSpPr>
          <p:nvPr/>
        </p:nvSpPr>
        <p:spPr bwMode="auto">
          <a:xfrm>
            <a:off x="4479635" y="47172"/>
            <a:ext cx="184731"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endParaRPr kumimoji="1" lang="zh-CN" altLang="en-US" sz="2215">
              <a:solidFill>
                <a:schemeClr val="accent2"/>
              </a:solidFill>
              <a:latin typeface="宋体" panose="02010600030101010101" pitchFamily="2" charset="-122"/>
              <a:ea typeface="宋体" panose="02010600030101010101" pitchFamily="2" charset="-122"/>
            </a:endParaRPr>
          </a:p>
        </p:txBody>
      </p:sp>
      <p:sp>
        <p:nvSpPr>
          <p:cNvPr id="11" name="Text Box 3"/>
          <p:cNvSpPr txBox="1">
            <a:spLocks noChangeArrowheads="1"/>
          </p:cNvSpPr>
          <p:nvPr/>
        </p:nvSpPr>
        <p:spPr bwMode="auto">
          <a:xfrm>
            <a:off x="6705600" y="990600"/>
            <a:ext cx="2743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Char char="q"/>
            </a:pPr>
            <a:r>
              <a:rPr kumimoji="1" lang="zh-CN" altLang="en-US" sz="3200" dirty="0">
                <a:solidFill>
                  <a:srgbClr val="CC3300"/>
                </a:solidFill>
                <a:latin typeface="Times New Roman" panose="02020603050405020304" pitchFamily="18" charset="0"/>
                <a:ea typeface="黑体" panose="02010609060101010101" pitchFamily="49" charset="-122"/>
              </a:rPr>
              <a:t>三</a:t>
            </a:r>
            <a:r>
              <a:rPr kumimoji="1" lang="zh-CN" altLang="en-US" sz="3200" dirty="0" smtClean="0">
                <a:solidFill>
                  <a:srgbClr val="CC3300"/>
                </a:solidFill>
                <a:latin typeface="Times New Roman" panose="02020603050405020304" pitchFamily="18" charset="0"/>
                <a:ea typeface="黑体" panose="02010609060101010101" pitchFamily="49" charset="-122"/>
              </a:rPr>
              <a:t>点</a:t>
            </a:r>
            <a:r>
              <a:rPr kumimoji="1" lang="zh-CN" altLang="en-US" sz="3200" dirty="0">
                <a:solidFill>
                  <a:srgbClr val="CC3300"/>
                </a:solidFill>
                <a:latin typeface="Times New Roman" panose="02020603050405020304" pitchFamily="18" charset="0"/>
                <a:ea typeface="黑体" panose="02010609060101010101" pitchFamily="49" charset="-122"/>
              </a:rPr>
              <a:t>透视</a:t>
            </a:r>
          </a:p>
        </p:txBody>
      </p:sp>
      <p:pic>
        <p:nvPicPr>
          <p:cNvPr id="9" name="Picture 5" descr="1_1-1-21-338_20020725921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388" y="1731963"/>
            <a:ext cx="5589587" cy="373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6"/>
          <p:cNvSpPr>
            <a:spLocks noChangeShapeType="1"/>
          </p:cNvSpPr>
          <p:nvPr/>
        </p:nvSpPr>
        <p:spPr bwMode="auto">
          <a:xfrm flipV="1">
            <a:off x="3044825" y="484188"/>
            <a:ext cx="508000" cy="4481512"/>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7"/>
          <p:cNvSpPr>
            <a:spLocks noChangeShapeType="1"/>
          </p:cNvSpPr>
          <p:nvPr/>
        </p:nvSpPr>
        <p:spPr bwMode="auto">
          <a:xfrm flipH="1" flipV="1">
            <a:off x="5408613" y="482600"/>
            <a:ext cx="260350" cy="4429125"/>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8"/>
          <p:cNvSpPr>
            <a:spLocks noChangeShapeType="1"/>
          </p:cNvSpPr>
          <p:nvPr/>
        </p:nvSpPr>
        <p:spPr bwMode="auto">
          <a:xfrm>
            <a:off x="4546600" y="2076450"/>
            <a:ext cx="4192588" cy="3592513"/>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9"/>
          <p:cNvSpPr>
            <a:spLocks noChangeShapeType="1"/>
          </p:cNvSpPr>
          <p:nvPr/>
        </p:nvSpPr>
        <p:spPr bwMode="auto">
          <a:xfrm flipH="1">
            <a:off x="157163" y="2101850"/>
            <a:ext cx="4389437" cy="164623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0"/>
          <p:cNvSpPr>
            <a:spLocks noChangeShapeType="1"/>
          </p:cNvSpPr>
          <p:nvPr/>
        </p:nvSpPr>
        <p:spPr bwMode="auto">
          <a:xfrm>
            <a:off x="4505325" y="4795838"/>
            <a:ext cx="3984625" cy="117475"/>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1"/>
          <p:cNvSpPr>
            <a:spLocks noChangeShapeType="1"/>
          </p:cNvSpPr>
          <p:nvPr/>
        </p:nvSpPr>
        <p:spPr bwMode="auto">
          <a:xfrm>
            <a:off x="417513" y="4767263"/>
            <a:ext cx="4024312" cy="14287"/>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2"/>
          <p:cNvSpPr>
            <a:spLocks noChangeShapeType="1"/>
          </p:cNvSpPr>
          <p:nvPr/>
        </p:nvSpPr>
        <p:spPr bwMode="auto">
          <a:xfrm>
            <a:off x="4543425" y="1123950"/>
            <a:ext cx="1588" cy="4205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254970740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2053">
                                            <p:txEl>
                                              <p:pRg st="0" end="0"/>
                                            </p:txEl>
                                          </p:spTgt>
                                        </p:tgtEl>
                                        <p:attrNameLst>
                                          <p:attrName>style.visibility</p:attrName>
                                        </p:attrNameLst>
                                      </p:cBhvr>
                                      <p:to>
                                        <p:strVal val="visible"/>
                                      </p:to>
                                    </p:set>
                                    <p:animEffect transition="in" filter="wipe(left)">
                                      <p:cBhvr>
                                        <p:cTn id="7" dur="500"/>
                                        <p:tgtEl>
                                          <p:spTgt spid="20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605159" y="117931"/>
            <a:ext cx="2371228" cy="2634697"/>
          </a:xfrm>
          <a:prstGeom prst="rect">
            <a:avLst/>
          </a:prstGeom>
        </p:spPr>
      </p:pic>
      <p:sp>
        <p:nvSpPr>
          <p:cNvPr id="2" name="标题 1"/>
          <p:cNvSpPr>
            <a:spLocks noGrp="1"/>
          </p:cNvSpPr>
          <p:nvPr>
            <p:ph type="title"/>
          </p:nvPr>
        </p:nvSpPr>
        <p:spPr>
          <a:xfrm>
            <a:off x="920096" y="432682"/>
            <a:ext cx="7815262" cy="765175"/>
          </a:xfrm>
        </p:spPr>
        <p:txBody>
          <a:bodyPr/>
          <a:lstStyle/>
          <a:p>
            <a:pPr eaLnBrk="1" fontAlgn="auto" hangingPunct="1">
              <a:spcAft>
                <a:spcPts val="0"/>
              </a:spcAft>
              <a:defRPr/>
            </a:pPr>
            <a:r>
              <a:rPr lang="zh-CN" altLang="en-US" dirty="0" smtClean="0">
                <a:solidFill>
                  <a:srgbClr val="FF9300"/>
                </a:solidFill>
                <a:latin typeface="华文琥珀" panose="02010800040101010101" pitchFamily="2" charset="-122"/>
                <a:ea typeface="华文琥珀" panose="02010800040101010101" pitchFamily="2" charset="-122"/>
              </a:rPr>
              <a:t>第</a:t>
            </a:r>
            <a:r>
              <a:rPr lang="en-US" altLang="zh-CN" dirty="0">
                <a:solidFill>
                  <a:srgbClr val="FF9300"/>
                </a:solidFill>
                <a:latin typeface="华文琥珀" panose="02010800040101010101" pitchFamily="2" charset="-122"/>
                <a:ea typeface="华文琥珀" panose="02010800040101010101" pitchFamily="2" charset="-122"/>
              </a:rPr>
              <a:t>6</a:t>
            </a:r>
            <a:r>
              <a:rPr lang="zh-CN" altLang="en-US" dirty="0">
                <a:solidFill>
                  <a:srgbClr val="FF9300"/>
                </a:solidFill>
                <a:latin typeface="华文琥珀" panose="02010800040101010101" pitchFamily="2" charset="-122"/>
                <a:ea typeface="华文琥珀" panose="02010800040101010101" pitchFamily="2" charset="-122"/>
              </a:rPr>
              <a:t>章：三维观察</a:t>
            </a:r>
            <a:endParaRPr altLang="en-US" dirty="0">
              <a:solidFill>
                <a:srgbClr val="FF9300"/>
              </a:solidFill>
              <a:latin typeface="华文琥珀" panose="02010800040101010101" pitchFamily="2" charset="-122"/>
              <a:ea typeface="华文琥珀" panose="02010800040101010101" pitchFamily="2" charset="-122"/>
            </a:endParaRPr>
          </a:p>
        </p:txBody>
      </p:sp>
      <p:graphicFrame>
        <p:nvGraphicFramePr>
          <p:cNvPr id="5" name="图示 4"/>
          <p:cNvGraphicFramePr/>
          <p:nvPr>
            <p:extLst>
              <p:ext uri="{D42A27DB-BD31-4B8C-83A1-F6EECF244321}">
                <p14:modId xmlns:p14="http://schemas.microsoft.com/office/powerpoint/2010/main" val="2371704237"/>
              </p:ext>
            </p:extLst>
          </p:nvPr>
        </p:nvGraphicFramePr>
        <p:xfrm>
          <a:off x="920096" y="1938603"/>
          <a:ext cx="6748247" cy="32647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1676308" y="1916832"/>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p>
        </p:txBody>
      </p:sp>
      <p:sp>
        <p:nvSpPr>
          <p:cNvPr id="6" name="矩形 5"/>
          <p:cNvSpPr/>
          <p:nvPr/>
        </p:nvSpPr>
        <p:spPr>
          <a:xfrm>
            <a:off x="1687194" y="2709084"/>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p>
        </p:txBody>
      </p:sp>
    </p:spTree>
    <p:extLst>
      <p:ext uri="{BB962C8B-B14F-4D97-AF65-F5344CB8AC3E}">
        <p14:creationId xmlns:p14="http://schemas.microsoft.com/office/powerpoint/2010/main" val="302048996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3" grpId="0" animBg="1"/>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body" idx="4294967295"/>
          </p:nvPr>
        </p:nvSpPr>
        <p:spPr>
          <a:xfrm>
            <a:off x="838200" y="533400"/>
            <a:ext cx="8001000" cy="5295900"/>
          </a:xfrm>
          <a:prstGeom prst="rect">
            <a:avLst/>
          </a:prstGeom>
        </p:spPr>
        <p:txBody>
          <a:bodyPr/>
          <a:lstStyle/>
          <a:p>
            <a:pPr eaLnBrk="1" hangingPunct="1">
              <a:buClr>
                <a:srgbClr val="FF9300"/>
              </a:buClr>
              <a:buFont typeface="Wingdings" panose="05000000000000000000" pitchFamily="2" charset="2"/>
              <a:buChar char="n"/>
            </a:pPr>
            <a:r>
              <a:rPr lang="zh-CN" altLang="en-US" dirty="0" smtClean="0">
                <a:latin typeface="Courier New" panose="02070309020205020404" pitchFamily="49" charset="0"/>
                <a:ea typeface="黑体" panose="02010609060101010101" pitchFamily="49" charset="-122"/>
              </a:rPr>
              <a:t> 绘画中的透视</a:t>
            </a:r>
          </a:p>
        </p:txBody>
      </p:sp>
      <p:pic>
        <p:nvPicPr>
          <p:cNvPr id="45060" name="Picture 8" descr="22340da720b7b69bd14358c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5038" y="234950"/>
            <a:ext cx="4103687" cy="623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10" descr="9d41b7199a9f4874dab4bdc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75" y="2220913"/>
            <a:ext cx="412432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26204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body" idx="4294967295"/>
          </p:nvPr>
        </p:nvSpPr>
        <p:spPr>
          <a:xfrm>
            <a:off x="838200" y="533400"/>
            <a:ext cx="8001000" cy="5295900"/>
          </a:xfrm>
          <a:prstGeom prst="rect">
            <a:avLst/>
          </a:prstGeom>
        </p:spPr>
        <p:txBody>
          <a:bodyPr/>
          <a:lstStyle/>
          <a:p>
            <a:pPr eaLnBrk="1" hangingPunct="1">
              <a:buClr>
                <a:srgbClr val="FF9300"/>
              </a:buClr>
              <a:buFont typeface="Wingdings" panose="05000000000000000000" pitchFamily="2" charset="2"/>
              <a:buChar char="n"/>
            </a:pPr>
            <a:r>
              <a:rPr lang="zh-CN" altLang="en-US" dirty="0">
                <a:latin typeface="黑体" panose="02010609060101010101" pitchFamily="49" charset="-122"/>
                <a:ea typeface="黑体" panose="02010609060101010101" pitchFamily="49" charset="-122"/>
              </a:rPr>
              <a:t>透视投影坐标系</a:t>
            </a:r>
            <a:endParaRPr lang="zh-CN" altLang="en-US" dirty="0" smtClean="0">
              <a:latin typeface="Courier New" panose="02070309020205020404" pitchFamily="49" charset="0"/>
              <a:ea typeface="黑体" panose="02010609060101010101" pitchFamily="49" charset="-122"/>
            </a:endParaRPr>
          </a:p>
        </p:txBody>
      </p:sp>
      <p:grpSp>
        <p:nvGrpSpPr>
          <p:cNvPr id="5" name="Group 56"/>
          <p:cNvGrpSpPr>
            <a:grpSpLocks/>
          </p:cNvGrpSpPr>
          <p:nvPr/>
        </p:nvGrpSpPr>
        <p:grpSpPr bwMode="auto">
          <a:xfrm>
            <a:off x="683627" y="2301695"/>
            <a:ext cx="7910646" cy="4083448"/>
            <a:chOff x="2055" y="1526"/>
            <a:chExt cx="5191" cy="3610"/>
          </a:xfrm>
        </p:grpSpPr>
        <p:grpSp>
          <p:nvGrpSpPr>
            <p:cNvPr id="6" name="Group 61"/>
            <p:cNvGrpSpPr>
              <a:grpSpLocks/>
            </p:cNvGrpSpPr>
            <p:nvPr/>
          </p:nvGrpSpPr>
          <p:grpSpPr bwMode="auto">
            <a:xfrm>
              <a:off x="2055" y="1526"/>
              <a:ext cx="5191" cy="3610"/>
              <a:chOff x="2055" y="1526"/>
              <a:chExt cx="5191" cy="3610"/>
            </a:xfrm>
          </p:grpSpPr>
          <p:sp>
            <p:nvSpPr>
              <p:cNvPr id="10" name="Freeform 108"/>
              <p:cNvSpPr>
                <a:spLocks/>
              </p:cNvSpPr>
              <p:nvPr/>
            </p:nvSpPr>
            <p:spPr bwMode="auto">
              <a:xfrm>
                <a:off x="7140" y="4162"/>
                <a:ext cx="106" cy="108"/>
              </a:xfrm>
              <a:custGeom>
                <a:avLst/>
                <a:gdLst>
                  <a:gd name="T0" fmla="*/ 200 w 200"/>
                  <a:gd name="T1" fmla="*/ 100 h 200"/>
                  <a:gd name="T2" fmla="*/ 0 w 200"/>
                  <a:gd name="T3" fmla="*/ 200 h 200"/>
                  <a:gd name="T4" fmla="*/ 0 w 200"/>
                  <a:gd name="T5" fmla="*/ 0 h 200"/>
                  <a:gd name="T6" fmla="*/ 200 w 200"/>
                  <a:gd name="T7" fmla="*/ 100 h 200"/>
                </a:gdLst>
                <a:ahLst/>
                <a:cxnLst>
                  <a:cxn ang="0">
                    <a:pos x="T0" y="T1"/>
                  </a:cxn>
                  <a:cxn ang="0">
                    <a:pos x="T2" y="T3"/>
                  </a:cxn>
                  <a:cxn ang="0">
                    <a:pos x="T4" y="T5"/>
                  </a:cxn>
                  <a:cxn ang="0">
                    <a:pos x="T6" y="T7"/>
                  </a:cxn>
                </a:cxnLst>
                <a:rect l="0" t="0" r="r" b="b"/>
                <a:pathLst>
                  <a:path w="200" h="200">
                    <a:moveTo>
                      <a:pt x="200" y="100"/>
                    </a:moveTo>
                    <a:lnTo>
                      <a:pt x="0" y="200"/>
                    </a:lnTo>
                    <a:cubicBezTo>
                      <a:pt x="31" y="137"/>
                      <a:pt x="31" y="63"/>
                      <a:pt x="0" y="0"/>
                    </a:cubicBezTo>
                    <a:lnTo>
                      <a:pt x="200" y="100"/>
                    </a:lnTo>
                    <a:close/>
                  </a:path>
                </a:pathLst>
              </a:custGeom>
              <a:solidFill>
                <a:srgbClr val="000000"/>
              </a:solidFill>
              <a:ln w="0">
                <a:solidFill>
                  <a:srgbClr val="000000"/>
                </a:solidFill>
                <a:round/>
                <a:headEnd/>
                <a:tailEnd/>
              </a:ln>
            </p:spPr>
            <p:txBody>
              <a:bodyPr/>
              <a:lstStyle/>
              <a:p>
                <a:endParaRPr lang="zh-CN" altLang="en-US"/>
              </a:p>
            </p:txBody>
          </p:sp>
          <p:sp>
            <p:nvSpPr>
              <p:cNvPr id="11" name="Freeform 107"/>
              <p:cNvSpPr>
                <a:spLocks/>
              </p:cNvSpPr>
              <p:nvPr/>
            </p:nvSpPr>
            <p:spPr bwMode="auto">
              <a:xfrm>
                <a:off x="2699" y="1608"/>
                <a:ext cx="106" cy="108"/>
              </a:xfrm>
              <a:custGeom>
                <a:avLst/>
                <a:gdLst>
                  <a:gd name="T0" fmla="*/ 100 w 199"/>
                  <a:gd name="T1" fmla="*/ 0 h 200"/>
                  <a:gd name="T2" fmla="*/ 199 w 199"/>
                  <a:gd name="T3" fmla="*/ 200 h 200"/>
                  <a:gd name="T4" fmla="*/ 0 w 199"/>
                  <a:gd name="T5" fmla="*/ 200 h 200"/>
                  <a:gd name="T6" fmla="*/ 0 w 199"/>
                  <a:gd name="T7" fmla="*/ 200 h 200"/>
                  <a:gd name="T8" fmla="*/ 100 w 199"/>
                  <a:gd name="T9" fmla="*/ 0 h 200"/>
                </a:gdLst>
                <a:ahLst/>
                <a:cxnLst>
                  <a:cxn ang="0">
                    <a:pos x="T0" y="T1"/>
                  </a:cxn>
                  <a:cxn ang="0">
                    <a:pos x="T2" y="T3"/>
                  </a:cxn>
                  <a:cxn ang="0">
                    <a:pos x="T4" y="T5"/>
                  </a:cxn>
                  <a:cxn ang="0">
                    <a:pos x="T6" y="T7"/>
                  </a:cxn>
                  <a:cxn ang="0">
                    <a:pos x="T8" y="T9"/>
                  </a:cxn>
                </a:cxnLst>
                <a:rect l="0" t="0" r="r" b="b"/>
                <a:pathLst>
                  <a:path w="199" h="200">
                    <a:moveTo>
                      <a:pt x="100" y="0"/>
                    </a:moveTo>
                    <a:lnTo>
                      <a:pt x="199" y="200"/>
                    </a:lnTo>
                    <a:cubicBezTo>
                      <a:pt x="137" y="168"/>
                      <a:pt x="63" y="168"/>
                      <a:pt x="0" y="200"/>
                    </a:cubicBezTo>
                    <a:lnTo>
                      <a:pt x="0" y="200"/>
                    </a:lnTo>
                    <a:lnTo>
                      <a:pt x="100" y="0"/>
                    </a:lnTo>
                    <a:close/>
                  </a:path>
                </a:pathLst>
              </a:custGeom>
              <a:solidFill>
                <a:srgbClr val="000000"/>
              </a:solidFill>
              <a:ln w="0">
                <a:solidFill>
                  <a:srgbClr val="000000"/>
                </a:solidFill>
                <a:round/>
                <a:headEnd/>
                <a:tailEnd/>
              </a:ln>
            </p:spPr>
            <p:txBody>
              <a:bodyPr/>
              <a:lstStyle/>
              <a:p>
                <a:endParaRPr lang="zh-CN" altLang="en-US"/>
              </a:p>
            </p:txBody>
          </p:sp>
          <p:sp>
            <p:nvSpPr>
              <p:cNvPr id="12" name="Freeform 106"/>
              <p:cNvSpPr>
                <a:spLocks/>
              </p:cNvSpPr>
              <p:nvPr/>
            </p:nvSpPr>
            <p:spPr bwMode="auto">
              <a:xfrm>
                <a:off x="2110" y="4754"/>
                <a:ext cx="113" cy="114"/>
              </a:xfrm>
              <a:custGeom>
                <a:avLst/>
                <a:gdLst>
                  <a:gd name="T0" fmla="*/ 0 w 212"/>
                  <a:gd name="T1" fmla="*/ 212 h 212"/>
                  <a:gd name="T2" fmla="*/ 71 w 212"/>
                  <a:gd name="T3" fmla="*/ 0 h 212"/>
                  <a:gd name="T4" fmla="*/ 212 w 212"/>
                  <a:gd name="T5" fmla="*/ 142 h 212"/>
                  <a:gd name="T6" fmla="*/ 212 w 212"/>
                  <a:gd name="T7" fmla="*/ 142 h 212"/>
                  <a:gd name="T8" fmla="*/ 0 w 212"/>
                  <a:gd name="T9" fmla="*/ 212 h 212"/>
                </a:gdLst>
                <a:ahLst/>
                <a:cxnLst>
                  <a:cxn ang="0">
                    <a:pos x="T0" y="T1"/>
                  </a:cxn>
                  <a:cxn ang="0">
                    <a:pos x="T2" y="T3"/>
                  </a:cxn>
                  <a:cxn ang="0">
                    <a:pos x="T4" y="T5"/>
                  </a:cxn>
                  <a:cxn ang="0">
                    <a:pos x="T6" y="T7"/>
                  </a:cxn>
                  <a:cxn ang="0">
                    <a:pos x="T8" y="T9"/>
                  </a:cxn>
                </a:cxnLst>
                <a:rect l="0" t="0" r="r" b="b"/>
                <a:pathLst>
                  <a:path w="212" h="212">
                    <a:moveTo>
                      <a:pt x="0" y="212"/>
                    </a:moveTo>
                    <a:lnTo>
                      <a:pt x="71" y="0"/>
                    </a:lnTo>
                    <a:cubicBezTo>
                      <a:pt x="93" y="67"/>
                      <a:pt x="145" y="119"/>
                      <a:pt x="212" y="142"/>
                    </a:cubicBezTo>
                    <a:lnTo>
                      <a:pt x="212" y="142"/>
                    </a:lnTo>
                    <a:lnTo>
                      <a:pt x="0" y="212"/>
                    </a:lnTo>
                    <a:close/>
                  </a:path>
                </a:pathLst>
              </a:custGeom>
              <a:solidFill>
                <a:srgbClr val="000000"/>
              </a:solidFill>
              <a:ln w="0">
                <a:solidFill>
                  <a:srgbClr val="000000"/>
                </a:solidFill>
                <a:round/>
                <a:headEnd/>
                <a:tailEnd/>
              </a:ln>
            </p:spPr>
            <p:txBody>
              <a:bodyPr/>
              <a:lstStyle/>
              <a:p>
                <a:endParaRPr lang="zh-CN" altLang="en-US"/>
              </a:p>
            </p:txBody>
          </p:sp>
          <p:sp>
            <p:nvSpPr>
              <p:cNvPr id="13" name="Freeform 105"/>
              <p:cNvSpPr>
                <a:spLocks/>
              </p:cNvSpPr>
              <p:nvPr/>
            </p:nvSpPr>
            <p:spPr bwMode="auto">
              <a:xfrm>
                <a:off x="6485" y="2101"/>
                <a:ext cx="108" cy="118"/>
              </a:xfrm>
              <a:custGeom>
                <a:avLst/>
                <a:gdLst>
                  <a:gd name="T0" fmla="*/ 203 w 203"/>
                  <a:gd name="T1" fmla="*/ 0 h 218"/>
                  <a:gd name="T2" fmla="*/ 155 w 203"/>
                  <a:gd name="T3" fmla="*/ 218 h 218"/>
                  <a:gd name="T4" fmla="*/ 0 w 203"/>
                  <a:gd name="T5" fmla="*/ 93 h 218"/>
                  <a:gd name="T6" fmla="*/ 203 w 203"/>
                  <a:gd name="T7" fmla="*/ 0 h 218"/>
                </a:gdLst>
                <a:ahLst/>
                <a:cxnLst>
                  <a:cxn ang="0">
                    <a:pos x="T0" y="T1"/>
                  </a:cxn>
                  <a:cxn ang="0">
                    <a:pos x="T2" y="T3"/>
                  </a:cxn>
                  <a:cxn ang="0">
                    <a:pos x="T4" y="T5"/>
                  </a:cxn>
                  <a:cxn ang="0">
                    <a:pos x="T6" y="T7"/>
                  </a:cxn>
                </a:cxnLst>
                <a:rect l="0" t="0" r="r" b="b"/>
                <a:pathLst>
                  <a:path w="203" h="218">
                    <a:moveTo>
                      <a:pt x="203" y="0"/>
                    </a:moveTo>
                    <a:lnTo>
                      <a:pt x="155" y="218"/>
                    </a:lnTo>
                    <a:cubicBezTo>
                      <a:pt x="126" y="154"/>
                      <a:pt x="68" y="108"/>
                      <a:pt x="0" y="93"/>
                    </a:cubicBezTo>
                    <a:lnTo>
                      <a:pt x="203" y="0"/>
                    </a:lnTo>
                    <a:close/>
                  </a:path>
                </a:pathLst>
              </a:custGeom>
              <a:solidFill>
                <a:srgbClr val="006600"/>
              </a:solidFill>
              <a:ln w="0">
                <a:solidFill>
                  <a:srgbClr val="0033CC"/>
                </a:solidFill>
                <a:round/>
                <a:headEnd/>
                <a:tailEnd/>
              </a:ln>
            </p:spPr>
            <p:txBody>
              <a:bodyPr/>
              <a:lstStyle/>
              <a:p>
                <a:endParaRPr lang="zh-CN" altLang="en-US"/>
              </a:p>
            </p:txBody>
          </p:sp>
          <p:sp>
            <p:nvSpPr>
              <p:cNvPr id="14" name="Freeform 104"/>
              <p:cNvSpPr>
                <a:spLocks/>
              </p:cNvSpPr>
              <p:nvPr/>
            </p:nvSpPr>
            <p:spPr bwMode="auto">
              <a:xfrm>
                <a:off x="5642" y="2078"/>
                <a:ext cx="99" cy="119"/>
              </a:xfrm>
              <a:custGeom>
                <a:avLst/>
                <a:gdLst>
                  <a:gd name="T0" fmla="*/ 22 w 186"/>
                  <a:gd name="T1" fmla="*/ 0 h 222"/>
                  <a:gd name="T2" fmla="*/ 186 w 186"/>
                  <a:gd name="T3" fmla="*/ 151 h 222"/>
                  <a:gd name="T4" fmla="*/ 0 w 186"/>
                  <a:gd name="T5" fmla="*/ 222 h 222"/>
                  <a:gd name="T6" fmla="*/ 22 w 186"/>
                  <a:gd name="T7" fmla="*/ 0 h 222"/>
                </a:gdLst>
                <a:ahLst/>
                <a:cxnLst>
                  <a:cxn ang="0">
                    <a:pos x="T0" y="T1"/>
                  </a:cxn>
                  <a:cxn ang="0">
                    <a:pos x="T2" y="T3"/>
                  </a:cxn>
                  <a:cxn ang="0">
                    <a:pos x="T4" y="T5"/>
                  </a:cxn>
                  <a:cxn ang="0">
                    <a:pos x="T6" y="T7"/>
                  </a:cxn>
                </a:cxnLst>
                <a:rect l="0" t="0" r="r" b="b"/>
                <a:pathLst>
                  <a:path w="186" h="222">
                    <a:moveTo>
                      <a:pt x="22" y="0"/>
                    </a:moveTo>
                    <a:lnTo>
                      <a:pt x="186" y="151"/>
                    </a:lnTo>
                    <a:cubicBezTo>
                      <a:pt x="117" y="144"/>
                      <a:pt x="47" y="171"/>
                      <a:pt x="0" y="222"/>
                    </a:cubicBezTo>
                    <a:lnTo>
                      <a:pt x="22" y="0"/>
                    </a:lnTo>
                    <a:close/>
                  </a:path>
                </a:pathLst>
              </a:custGeom>
              <a:solidFill>
                <a:srgbClr val="006600"/>
              </a:solidFill>
              <a:ln w="0">
                <a:solidFill>
                  <a:srgbClr val="0033CC"/>
                </a:solidFill>
                <a:round/>
                <a:headEnd/>
                <a:tailEnd/>
              </a:ln>
            </p:spPr>
            <p:txBody>
              <a:bodyPr/>
              <a:lstStyle/>
              <a:p>
                <a:endParaRPr lang="zh-CN" altLang="en-US"/>
              </a:p>
            </p:txBody>
          </p:sp>
          <p:sp>
            <p:nvSpPr>
              <p:cNvPr id="15" name="Freeform 103"/>
              <p:cNvSpPr>
                <a:spLocks/>
              </p:cNvSpPr>
              <p:nvPr/>
            </p:nvSpPr>
            <p:spPr bwMode="auto">
              <a:xfrm>
                <a:off x="5127" y="3163"/>
                <a:ext cx="118" cy="100"/>
              </a:xfrm>
              <a:custGeom>
                <a:avLst/>
                <a:gdLst>
                  <a:gd name="T0" fmla="*/ 0 w 223"/>
                  <a:gd name="T1" fmla="*/ 167 h 186"/>
                  <a:gd name="T2" fmla="*/ 148 w 223"/>
                  <a:gd name="T3" fmla="*/ 0 h 186"/>
                  <a:gd name="T4" fmla="*/ 223 w 223"/>
                  <a:gd name="T5" fmla="*/ 186 h 186"/>
                  <a:gd name="T6" fmla="*/ 0 w 223"/>
                  <a:gd name="T7" fmla="*/ 167 h 186"/>
                </a:gdLst>
                <a:ahLst/>
                <a:cxnLst>
                  <a:cxn ang="0">
                    <a:pos x="T0" y="T1"/>
                  </a:cxn>
                  <a:cxn ang="0">
                    <a:pos x="T2" y="T3"/>
                  </a:cxn>
                  <a:cxn ang="0">
                    <a:pos x="T4" y="T5"/>
                  </a:cxn>
                  <a:cxn ang="0">
                    <a:pos x="T6" y="T7"/>
                  </a:cxn>
                </a:cxnLst>
                <a:rect l="0" t="0" r="r" b="b"/>
                <a:pathLst>
                  <a:path w="223" h="186">
                    <a:moveTo>
                      <a:pt x="0" y="167"/>
                    </a:moveTo>
                    <a:lnTo>
                      <a:pt x="148" y="0"/>
                    </a:lnTo>
                    <a:cubicBezTo>
                      <a:pt x="143" y="70"/>
                      <a:pt x="170" y="139"/>
                      <a:pt x="223" y="186"/>
                    </a:cubicBezTo>
                    <a:lnTo>
                      <a:pt x="0" y="167"/>
                    </a:lnTo>
                    <a:close/>
                  </a:path>
                </a:pathLst>
              </a:custGeom>
              <a:solidFill>
                <a:srgbClr val="000000"/>
              </a:solidFill>
              <a:ln w="0">
                <a:solidFill>
                  <a:srgbClr val="000000"/>
                </a:solidFill>
                <a:round/>
                <a:headEnd/>
                <a:tailEnd/>
              </a:ln>
            </p:spPr>
            <p:txBody>
              <a:bodyPr/>
              <a:lstStyle/>
              <a:p>
                <a:endParaRPr lang="zh-CN" altLang="en-US"/>
              </a:p>
            </p:txBody>
          </p:sp>
          <p:sp>
            <p:nvSpPr>
              <p:cNvPr id="16" name="Freeform 102"/>
              <p:cNvSpPr>
                <a:spLocks/>
              </p:cNvSpPr>
              <p:nvPr/>
            </p:nvSpPr>
            <p:spPr bwMode="auto">
              <a:xfrm>
                <a:off x="4725" y="2813"/>
                <a:ext cx="108" cy="117"/>
              </a:xfrm>
              <a:custGeom>
                <a:avLst/>
                <a:gdLst>
                  <a:gd name="T0" fmla="*/ 203 w 203"/>
                  <a:gd name="T1" fmla="*/ 0 h 218"/>
                  <a:gd name="T2" fmla="*/ 156 w 203"/>
                  <a:gd name="T3" fmla="*/ 218 h 218"/>
                  <a:gd name="T4" fmla="*/ 0 w 203"/>
                  <a:gd name="T5" fmla="*/ 93 h 218"/>
                  <a:gd name="T6" fmla="*/ 0 w 203"/>
                  <a:gd name="T7" fmla="*/ 93 h 218"/>
                  <a:gd name="T8" fmla="*/ 203 w 203"/>
                  <a:gd name="T9" fmla="*/ 0 h 218"/>
                </a:gdLst>
                <a:ahLst/>
                <a:cxnLst>
                  <a:cxn ang="0">
                    <a:pos x="T0" y="T1"/>
                  </a:cxn>
                  <a:cxn ang="0">
                    <a:pos x="T2" y="T3"/>
                  </a:cxn>
                  <a:cxn ang="0">
                    <a:pos x="T4" y="T5"/>
                  </a:cxn>
                  <a:cxn ang="0">
                    <a:pos x="T6" y="T7"/>
                  </a:cxn>
                  <a:cxn ang="0">
                    <a:pos x="T8" y="T9"/>
                  </a:cxn>
                </a:cxnLst>
                <a:rect l="0" t="0" r="r" b="b"/>
                <a:pathLst>
                  <a:path w="203" h="218">
                    <a:moveTo>
                      <a:pt x="203" y="0"/>
                    </a:moveTo>
                    <a:lnTo>
                      <a:pt x="156" y="218"/>
                    </a:lnTo>
                    <a:cubicBezTo>
                      <a:pt x="127" y="154"/>
                      <a:pt x="69" y="108"/>
                      <a:pt x="0" y="93"/>
                    </a:cubicBezTo>
                    <a:lnTo>
                      <a:pt x="0" y="93"/>
                    </a:lnTo>
                    <a:lnTo>
                      <a:pt x="203" y="0"/>
                    </a:lnTo>
                    <a:close/>
                  </a:path>
                </a:pathLst>
              </a:custGeom>
              <a:solidFill>
                <a:srgbClr val="FF0000"/>
              </a:solidFill>
              <a:ln w="0">
                <a:solidFill>
                  <a:srgbClr val="FF0000"/>
                </a:solidFill>
                <a:round/>
                <a:headEnd/>
                <a:tailEnd/>
              </a:ln>
            </p:spPr>
            <p:txBody>
              <a:bodyPr/>
              <a:lstStyle/>
              <a:p>
                <a:endParaRPr lang="zh-CN" altLang="en-US"/>
              </a:p>
            </p:txBody>
          </p:sp>
          <p:sp>
            <p:nvSpPr>
              <p:cNvPr id="17" name="Freeform 101"/>
              <p:cNvSpPr>
                <a:spLocks/>
              </p:cNvSpPr>
              <p:nvPr/>
            </p:nvSpPr>
            <p:spPr bwMode="auto">
              <a:xfrm>
                <a:off x="3882" y="2807"/>
                <a:ext cx="100" cy="119"/>
              </a:xfrm>
              <a:custGeom>
                <a:avLst/>
                <a:gdLst>
                  <a:gd name="T0" fmla="*/ 23 w 187"/>
                  <a:gd name="T1" fmla="*/ 0 h 222"/>
                  <a:gd name="T2" fmla="*/ 187 w 187"/>
                  <a:gd name="T3" fmla="*/ 151 h 222"/>
                  <a:gd name="T4" fmla="*/ 0 w 187"/>
                  <a:gd name="T5" fmla="*/ 222 h 222"/>
                  <a:gd name="T6" fmla="*/ 23 w 187"/>
                  <a:gd name="T7" fmla="*/ 0 h 222"/>
                </a:gdLst>
                <a:ahLst/>
                <a:cxnLst>
                  <a:cxn ang="0">
                    <a:pos x="T0" y="T1"/>
                  </a:cxn>
                  <a:cxn ang="0">
                    <a:pos x="T2" y="T3"/>
                  </a:cxn>
                  <a:cxn ang="0">
                    <a:pos x="T4" y="T5"/>
                  </a:cxn>
                  <a:cxn ang="0">
                    <a:pos x="T6" y="T7"/>
                  </a:cxn>
                </a:cxnLst>
                <a:rect l="0" t="0" r="r" b="b"/>
                <a:pathLst>
                  <a:path w="187" h="222">
                    <a:moveTo>
                      <a:pt x="23" y="0"/>
                    </a:moveTo>
                    <a:lnTo>
                      <a:pt x="187" y="151"/>
                    </a:lnTo>
                    <a:cubicBezTo>
                      <a:pt x="117" y="144"/>
                      <a:pt x="48" y="170"/>
                      <a:pt x="0" y="222"/>
                    </a:cubicBezTo>
                    <a:lnTo>
                      <a:pt x="23" y="0"/>
                    </a:lnTo>
                    <a:close/>
                  </a:path>
                </a:pathLst>
              </a:custGeom>
              <a:solidFill>
                <a:srgbClr val="FF0000"/>
              </a:solidFill>
              <a:ln w="0">
                <a:solidFill>
                  <a:srgbClr val="FF0000"/>
                </a:solidFill>
                <a:round/>
                <a:headEnd/>
                <a:tailEnd/>
              </a:ln>
            </p:spPr>
            <p:txBody>
              <a:bodyPr/>
              <a:lstStyle/>
              <a:p>
                <a:endParaRPr lang="zh-CN" altLang="en-US"/>
              </a:p>
            </p:txBody>
          </p:sp>
          <p:sp>
            <p:nvSpPr>
              <p:cNvPr id="18" name="Freeform 100"/>
              <p:cNvSpPr>
                <a:spLocks/>
              </p:cNvSpPr>
              <p:nvPr/>
            </p:nvSpPr>
            <p:spPr bwMode="auto">
              <a:xfrm>
                <a:off x="3367" y="3866"/>
                <a:ext cx="118" cy="100"/>
              </a:xfrm>
              <a:custGeom>
                <a:avLst/>
                <a:gdLst>
                  <a:gd name="T0" fmla="*/ 0 w 222"/>
                  <a:gd name="T1" fmla="*/ 168 h 186"/>
                  <a:gd name="T2" fmla="*/ 148 w 222"/>
                  <a:gd name="T3" fmla="*/ 0 h 186"/>
                  <a:gd name="T4" fmla="*/ 222 w 222"/>
                  <a:gd name="T5" fmla="*/ 186 h 186"/>
                  <a:gd name="T6" fmla="*/ 0 w 222"/>
                  <a:gd name="T7" fmla="*/ 168 h 186"/>
                </a:gdLst>
                <a:ahLst/>
                <a:cxnLst>
                  <a:cxn ang="0">
                    <a:pos x="T0" y="T1"/>
                  </a:cxn>
                  <a:cxn ang="0">
                    <a:pos x="T2" y="T3"/>
                  </a:cxn>
                  <a:cxn ang="0">
                    <a:pos x="T4" y="T5"/>
                  </a:cxn>
                  <a:cxn ang="0">
                    <a:pos x="T6" y="T7"/>
                  </a:cxn>
                </a:cxnLst>
                <a:rect l="0" t="0" r="r" b="b"/>
                <a:pathLst>
                  <a:path w="222" h="186">
                    <a:moveTo>
                      <a:pt x="0" y="168"/>
                    </a:moveTo>
                    <a:lnTo>
                      <a:pt x="148" y="0"/>
                    </a:lnTo>
                    <a:cubicBezTo>
                      <a:pt x="142" y="71"/>
                      <a:pt x="170" y="139"/>
                      <a:pt x="222" y="186"/>
                    </a:cubicBezTo>
                    <a:lnTo>
                      <a:pt x="0" y="168"/>
                    </a:lnTo>
                    <a:close/>
                  </a:path>
                </a:pathLst>
              </a:custGeom>
              <a:solidFill>
                <a:srgbClr val="FF0000"/>
              </a:solidFill>
              <a:ln w="0">
                <a:solidFill>
                  <a:srgbClr val="FF0000"/>
                </a:solidFill>
                <a:round/>
                <a:headEnd/>
                <a:tailEnd/>
              </a:ln>
            </p:spPr>
            <p:txBody>
              <a:bodyPr/>
              <a:lstStyle/>
              <a:p>
                <a:endParaRPr lang="zh-CN" altLang="en-US"/>
              </a:p>
            </p:txBody>
          </p:sp>
          <p:sp>
            <p:nvSpPr>
              <p:cNvPr id="19" name="Rectangle 99"/>
              <p:cNvSpPr>
                <a:spLocks noChangeArrowheads="1"/>
              </p:cNvSpPr>
              <p:nvPr/>
            </p:nvSpPr>
            <p:spPr bwMode="auto">
              <a:xfrm>
                <a:off x="2543" y="1526"/>
                <a:ext cx="59"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i="1" dirty="0">
                    <a:solidFill>
                      <a:srgbClr val="000000"/>
                    </a:solidFill>
                    <a:latin typeface="Times New Roman" panose="02020603050405020304" pitchFamily="18" charset="0"/>
                    <a:cs typeface="Times New Roman" panose="02020603050405020304" pitchFamily="18" charset="0"/>
                  </a:rPr>
                  <a:t>z</a:t>
                </a:r>
                <a:endParaRPr lang="en-US" altLang="zh-CN" i="1" dirty="0"/>
              </a:p>
            </p:txBody>
          </p:sp>
          <p:sp>
            <p:nvSpPr>
              <p:cNvPr id="20" name="Rectangle 98"/>
              <p:cNvSpPr>
                <a:spLocks noChangeArrowheads="1"/>
              </p:cNvSpPr>
              <p:nvPr/>
            </p:nvSpPr>
            <p:spPr bwMode="auto">
              <a:xfrm>
                <a:off x="2055" y="4462"/>
                <a:ext cx="67"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i="1" dirty="0">
                    <a:solidFill>
                      <a:srgbClr val="000000"/>
                    </a:solidFill>
                    <a:latin typeface="Times New Roman" panose="02020603050405020304" pitchFamily="18" charset="0"/>
                    <a:cs typeface="Times New Roman" panose="02020603050405020304" pitchFamily="18" charset="0"/>
                  </a:rPr>
                  <a:t>x</a:t>
                </a:r>
                <a:endParaRPr lang="en-US" altLang="zh-CN" i="1" dirty="0"/>
              </a:p>
            </p:txBody>
          </p:sp>
          <p:sp>
            <p:nvSpPr>
              <p:cNvPr id="21" name="Rectangle 97"/>
              <p:cNvSpPr>
                <a:spLocks noChangeArrowheads="1"/>
              </p:cNvSpPr>
              <p:nvPr/>
            </p:nvSpPr>
            <p:spPr bwMode="auto">
              <a:xfrm>
                <a:off x="7150" y="4331"/>
                <a:ext cx="67"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i="1">
                    <a:solidFill>
                      <a:srgbClr val="000000"/>
                    </a:solidFill>
                    <a:latin typeface="Times New Roman" panose="02020603050405020304" pitchFamily="18" charset="0"/>
                    <a:cs typeface="Times New Roman" panose="02020603050405020304" pitchFamily="18" charset="0"/>
                  </a:rPr>
                  <a:t>y</a:t>
                </a:r>
                <a:endParaRPr lang="en-US" altLang="zh-CN" i="1"/>
              </a:p>
            </p:txBody>
          </p:sp>
          <p:sp>
            <p:nvSpPr>
              <p:cNvPr id="22" name="Rectangle 96"/>
              <p:cNvSpPr>
                <a:spLocks noChangeArrowheads="1"/>
              </p:cNvSpPr>
              <p:nvPr/>
            </p:nvSpPr>
            <p:spPr bwMode="auto">
              <a:xfrm>
                <a:off x="2570" y="4093"/>
                <a:ext cx="108"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a:solidFill>
                      <a:srgbClr val="000000"/>
                    </a:solidFill>
                    <a:latin typeface="Times New Roman" panose="02020603050405020304" pitchFamily="18" charset="0"/>
                    <a:cs typeface="Times New Roman" panose="02020603050405020304" pitchFamily="18" charset="0"/>
                  </a:rPr>
                  <a:t>O</a:t>
                </a:r>
                <a:endParaRPr lang="en-US" altLang="zh-CN"/>
              </a:p>
            </p:txBody>
          </p:sp>
          <p:sp>
            <p:nvSpPr>
              <p:cNvPr id="23" name="Rectangle 95"/>
              <p:cNvSpPr>
                <a:spLocks noChangeArrowheads="1"/>
              </p:cNvSpPr>
              <p:nvPr/>
            </p:nvSpPr>
            <p:spPr bwMode="auto">
              <a:xfrm>
                <a:off x="5995" y="2898"/>
                <a:ext cx="147"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a:solidFill>
                      <a:srgbClr val="000000"/>
                    </a:solidFill>
                    <a:latin typeface="Times New Roman" panose="02020603050405020304" pitchFamily="18" charset="0"/>
                    <a:cs typeface="Times New Roman" panose="02020603050405020304" pitchFamily="18" charset="0"/>
                  </a:rPr>
                  <a:t>O</a:t>
                </a:r>
                <a:r>
                  <a:rPr lang="en-US" altLang="zh-CN" baseline="-30000">
                    <a:solidFill>
                      <a:srgbClr val="000000"/>
                    </a:solidFill>
                    <a:latin typeface="Times New Roman" panose="02020603050405020304" pitchFamily="18" charset="0"/>
                    <a:cs typeface="Times New Roman" panose="02020603050405020304" pitchFamily="18" charset="0"/>
                  </a:rPr>
                  <a:t>s</a:t>
                </a:r>
                <a:endParaRPr lang="en-US" altLang="zh-CN"/>
              </a:p>
            </p:txBody>
          </p:sp>
          <p:sp>
            <p:nvSpPr>
              <p:cNvPr id="24" name="Rectangle 94"/>
              <p:cNvSpPr>
                <a:spLocks noChangeArrowheads="1"/>
              </p:cNvSpPr>
              <p:nvPr/>
            </p:nvSpPr>
            <p:spPr bwMode="auto">
              <a:xfrm>
                <a:off x="6640" y="1758"/>
                <a:ext cx="67"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i="1" dirty="0">
                    <a:solidFill>
                      <a:srgbClr val="000000"/>
                    </a:solidFill>
                    <a:latin typeface="Times New Roman" panose="02020603050405020304" pitchFamily="18" charset="0"/>
                    <a:cs typeface="Times New Roman" panose="02020603050405020304" pitchFamily="18" charset="0"/>
                  </a:rPr>
                  <a:t>x</a:t>
                </a:r>
                <a:endParaRPr lang="en-US" altLang="zh-CN" i="1" dirty="0"/>
              </a:p>
            </p:txBody>
          </p:sp>
          <p:sp>
            <p:nvSpPr>
              <p:cNvPr id="25" name="Rectangle 93"/>
              <p:cNvSpPr>
                <a:spLocks noChangeArrowheads="1"/>
              </p:cNvSpPr>
              <p:nvPr/>
            </p:nvSpPr>
            <p:spPr bwMode="auto">
              <a:xfrm>
                <a:off x="6743" y="1853"/>
                <a:ext cx="58"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a:solidFill>
                      <a:srgbClr val="000000"/>
                    </a:solidFill>
                    <a:latin typeface="Times New Roman" panose="02020603050405020304" pitchFamily="18" charset="0"/>
                    <a:cs typeface="Times New Roman" panose="02020603050405020304" pitchFamily="18" charset="0"/>
                  </a:rPr>
                  <a:t>s</a:t>
                </a:r>
                <a:endParaRPr lang="en-US" altLang="zh-CN"/>
              </a:p>
            </p:txBody>
          </p:sp>
          <p:sp>
            <p:nvSpPr>
              <p:cNvPr id="26" name="Rectangle 92"/>
              <p:cNvSpPr>
                <a:spLocks noChangeArrowheads="1"/>
              </p:cNvSpPr>
              <p:nvPr/>
            </p:nvSpPr>
            <p:spPr bwMode="auto">
              <a:xfrm>
                <a:off x="5563" y="1803"/>
                <a:ext cx="67"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i="1" dirty="0">
                    <a:solidFill>
                      <a:srgbClr val="000000"/>
                    </a:solidFill>
                    <a:latin typeface="Times New Roman" panose="02020603050405020304" pitchFamily="18" charset="0"/>
                    <a:cs typeface="Times New Roman" panose="02020603050405020304" pitchFamily="18" charset="0"/>
                  </a:rPr>
                  <a:t>y</a:t>
                </a:r>
                <a:endParaRPr lang="en-US" altLang="zh-CN" i="1" dirty="0"/>
              </a:p>
            </p:txBody>
          </p:sp>
          <p:sp>
            <p:nvSpPr>
              <p:cNvPr id="27" name="Rectangle 91"/>
              <p:cNvSpPr>
                <a:spLocks noChangeArrowheads="1"/>
              </p:cNvSpPr>
              <p:nvPr/>
            </p:nvSpPr>
            <p:spPr bwMode="auto">
              <a:xfrm>
                <a:off x="5665" y="1905"/>
                <a:ext cx="58"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a:solidFill>
                      <a:srgbClr val="000000"/>
                    </a:solidFill>
                    <a:latin typeface="Times New Roman" panose="02020603050405020304" pitchFamily="18" charset="0"/>
                    <a:cs typeface="Times New Roman" panose="02020603050405020304" pitchFamily="18" charset="0"/>
                  </a:rPr>
                  <a:t>s</a:t>
                </a:r>
                <a:endParaRPr lang="en-US" altLang="zh-CN"/>
              </a:p>
            </p:txBody>
          </p:sp>
          <p:sp>
            <p:nvSpPr>
              <p:cNvPr id="28" name="Rectangle 90"/>
              <p:cNvSpPr>
                <a:spLocks noChangeArrowheads="1"/>
              </p:cNvSpPr>
              <p:nvPr/>
            </p:nvSpPr>
            <p:spPr bwMode="auto">
              <a:xfrm>
                <a:off x="5198" y="2839"/>
                <a:ext cx="67"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a:solidFill>
                      <a:srgbClr val="000000"/>
                    </a:solidFill>
                    <a:latin typeface="Times New Roman" panose="02020603050405020304" pitchFamily="18" charset="0"/>
                    <a:cs typeface="Times New Roman" panose="02020603050405020304" pitchFamily="18" charset="0"/>
                  </a:rPr>
                  <a:t>z</a:t>
                </a:r>
                <a:endParaRPr lang="en-US" altLang="zh-CN"/>
              </a:p>
            </p:txBody>
          </p:sp>
          <p:sp>
            <p:nvSpPr>
              <p:cNvPr id="29" name="Rectangle 89"/>
              <p:cNvSpPr>
                <a:spLocks noChangeArrowheads="1"/>
              </p:cNvSpPr>
              <p:nvPr/>
            </p:nvSpPr>
            <p:spPr bwMode="auto">
              <a:xfrm>
                <a:off x="5290" y="2933"/>
                <a:ext cx="58"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a:solidFill>
                      <a:srgbClr val="000000"/>
                    </a:solidFill>
                    <a:latin typeface="Times New Roman" panose="02020603050405020304" pitchFamily="18" charset="0"/>
                    <a:cs typeface="Times New Roman" panose="02020603050405020304" pitchFamily="18" charset="0"/>
                  </a:rPr>
                  <a:t>s</a:t>
                </a:r>
                <a:endParaRPr lang="en-US" altLang="zh-CN"/>
              </a:p>
            </p:txBody>
          </p:sp>
          <p:sp>
            <p:nvSpPr>
              <p:cNvPr id="30" name="Rectangle 88"/>
              <p:cNvSpPr>
                <a:spLocks noChangeArrowheads="1"/>
              </p:cNvSpPr>
              <p:nvPr/>
            </p:nvSpPr>
            <p:spPr bwMode="auto">
              <a:xfrm>
                <a:off x="4705" y="2509"/>
                <a:ext cx="67"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i="1" dirty="0">
                    <a:solidFill>
                      <a:srgbClr val="000000"/>
                    </a:solidFill>
                    <a:latin typeface="Times New Roman" panose="02020603050405020304" pitchFamily="18" charset="0"/>
                    <a:cs typeface="Times New Roman" panose="02020603050405020304" pitchFamily="18" charset="0"/>
                  </a:rPr>
                  <a:t>x</a:t>
                </a:r>
                <a:endParaRPr lang="en-US" altLang="zh-CN" i="1" dirty="0"/>
              </a:p>
            </p:txBody>
          </p:sp>
          <p:sp>
            <p:nvSpPr>
              <p:cNvPr id="31" name="Rectangle 87"/>
              <p:cNvSpPr>
                <a:spLocks noChangeArrowheads="1"/>
              </p:cNvSpPr>
              <p:nvPr/>
            </p:nvSpPr>
            <p:spPr bwMode="auto">
              <a:xfrm>
                <a:off x="4805" y="2603"/>
                <a:ext cx="75"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a:solidFill>
                      <a:srgbClr val="000000"/>
                    </a:solidFill>
                    <a:latin typeface="Times New Roman" panose="02020603050405020304" pitchFamily="18" charset="0"/>
                    <a:cs typeface="Times New Roman" panose="02020603050405020304" pitchFamily="18" charset="0"/>
                  </a:rPr>
                  <a:t>p</a:t>
                </a:r>
                <a:endParaRPr lang="en-US" altLang="zh-CN"/>
              </a:p>
            </p:txBody>
          </p:sp>
          <p:sp>
            <p:nvSpPr>
              <p:cNvPr id="32" name="Rectangle 86"/>
              <p:cNvSpPr>
                <a:spLocks noChangeArrowheads="1"/>
              </p:cNvSpPr>
              <p:nvPr/>
            </p:nvSpPr>
            <p:spPr bwMode="auto">
              <a:xfrm>
                <a:off x="3745" y="2509"/>
                <a:ext cx="67"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i="1" dirty="0">
                    <a:solidFill>
                      <a:srgbClr val="000000"/>
                    </a:solidFill>
                    <a:latin typeface="Times New Roman" panose="02020603050405020304" pitchFamily="18" charset="0"/>
                    <a:cs typeface="Times New Roman" panose="02020603050405020304" pitchFamily="18" charset="0"/>
                  </a:rPr>
                  <a:t>y</a:t>
                </a:r>
                <a:endParaRPr lang="en-US" altLang="zh-CN" i="1" dirty="0"/>
              </a:p>
            </p:txBody>
          </p:sp>
          <p:sp>
            <p:nvSpPr>
              <p:cNvPr id="33" name="Rectangle 85"/>
              <p:cNvSpPr>
                <a:spLocks noChangeArrowheads="1"/>
              </p:cNvSpPr>
              <p:nvPr/>
            </p:nvSpPr>
            <p:spPr bwMode="auto">
              <a:xfrm>
                <a:off x="3848" y="2603"/>
                <a:ext cx="75"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a:solidFill>
                      <a:srgbClr val="000000"/>
                    </a:solidFill>
                    <a:latin typeface="Times New Roman" panose="02020603050405020304" pitchFamily="18" charset="0"/>
                    <a:cs typeface="Times New Roman" panose="02020603050405020304" pitchFamily="18" charset="0"/>
                  </a:rPr>
                  <a:t>p</a:t>
                </a:r>
                <a:endParaRPr lang="en-US" altLang="zh-CN"/>
              </a:p>
            </p:txBody>
          </p:sp>
          <p:sp>
            <p:nvSpPr>
              <p:cNvPr id="34" name="Rectangle 84"/>
              <p:cNvSpPr>
                <a:spLocks noChangeArrowheads="1"/>
              </p:cNvSpPr>
              <p:nvPr/>
            </p:nvSpPr>
            <p:spPr bwMode="auto">
              <a:xfrm>
                <a:off x="3267" y="3486"/>
                <a:ext cx="59"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i="1" dirty="0">
                    <a:solidFill>
                      <a:srgbClr val="000000"/>
                    </a:solidFill>
                    <a:latin typeface="Times New Roman" panose="02020603050405020304" pitchFamily="18" charset="0"/>
                    <a:cs typeface="Times New Roman" panose="02020603050405020304" pitchFamily="18" charset="0"/>
                  </a:rPr>
                  <a:t>z</a:t>
                </a:r>
                <a:endParaRPr lang="en-US" altLang="zh-CN" i="1" dirty="0"/>
              </a:p>
            </p:txBody>
          </p:sp>
          <p:sp>
            <p:nvSpPr>
              <p:cNvPr id="35" name="Rectangle 83"/>
              <p:cNvSpPr>
                <a:spLocks noChangeArrowheads="1"/>
              </p:cNvSpPr>
              <p:nvPr/>
            </p:nvSpPr>
            <p:spPr bwMode="auto">
              <a:xfrm>
                <a:off x="3353" y="3588"/>
                <a:ext cx="75"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dirty="0">
                    <a:solidFill>
                      <a:srgbClr val="000000"/>
                    </a:solidFill>
                    <a:latin typeface="Times New Roman" panose="02020603050405020304" pitchFamily="18" charset="0"/>
                    <a:cs typeface="Times New Roman" panose="02020603050405020304" pitchFamily="18" charset="0"/>
                  </a:rPr>
                  <a:t>p</a:t>
                </a:r>
                <a:endParaRPr lang="en-US" altLang="zh-CN" dirty="0"/>
              </a:p>
            </p:txBody>
          </p:sp>
          <p:sp>
            <p:nvSpPr>
              <p:cNvPr id="36" name="Rectangle 82"/>
              <p:cNvSpPr>
                <a:spLocks noChangeArrowheads="1"/>
              </p:cNvSpPr>
              <p:nvPr/>
            </p:nvSpPr>
            <p:spPr bwMode="auto">
              <a:xfrm>
                <a:off x="4220" y="3625"/>
                <a:ext cx="158"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a:solidFill>
                      <a:srgbClr val="000000"/>
                    </a:solidFill>
                    <a:latin typeface="Times New Roman" panose="02020603050405020304" pitchFamily="18" charset="0"/>
                    <a:cs typeface="Times New Roman" panose="02020603050405020304" pitchFamily="18" charset="0"/>
                  </a:rPr>
                  <a:t>O</a:t>
                </a:r>
                <a:r>
                  <a:rPr lang="en-US" altLang="zh-CN" baseline="-30000">
                    <a:solidFill>
                      <a:srgbClr val="000000"/>
                    </a:solidFill>
                    <a:latin typeface="Times New Roman" panose="02020603050405020304" pitchFamily="18" charset="0"/>
                    <a:cs typeface="Times New Roman" panose="02020603050405020304" pitchFamily="18" charset="0"/>
                  </a:rPr>
                  <a:t>p</a:t>
                </a:r>
                <a:endParaRPr lang="en-US" altLang="zh-CN"/>
              </a:p>
            </p:txBody>
          </p:sp>
          <p:pic>
            <p:nvPicPr>
              <p:cNvPr id="37" name="Picture 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 y="2734"/>
                <a:ext cx="509" cy="345"/>
              </a:xfrm>
              <a:prstGeom prst="rect">
                <a:avLst/>
              </a:prstGeom>
              <a:noFill/>
              <a:extLst>
                <a:ext uri="{909E8E84-426E-40DD-AFC4-6F175D3DCCD1}">
                  <a14:hiddenFill xmlns:a14="http://schemas.microsoft.com/office/drawing/2010/main">
                    <a:solidFill>
                      <a:srgbClr val="FFFFFF"/>
                    </a:solidFill>
                  </a14:hiddenFill>
                </a:ext>
              </a:extLst>
            </p:spPr>
          </p:pic>
          <p:sp>
            <p:nvSpPr>
              <p:cNvPr id="38" name="Freeform 80"/>
              <p:cNvSpPr>
                <a:spLocks/>
              </p:cNvSpPr>
              <p:nvPr/>
            </p:nvSpPr>
            <p:spPr bwMode="auto">
              <a:xfrm>
                <a:off x="2844" y="4253"/>
                <a:ext cx="76" cy="118"/>
              </a:xfrm>
              <a:custGeom>
                <a:avLst/>
                <a:gdLst>
                  <a:gd name="T0" fmla="*/ 0 w 76"/>
                  <a:gd name="T1" fmla="*/ 89 h 118"/>
                  <a:gd name="T2" fmla="*/ 76 w 76"/>
                  <a:gd name="T3" fmla="*/ 0 h 118"/>
                  <a:gd name="T4" fmla="*/ 67 w 76"/>
                  <a:gd name="T5" fmla="*/ 118 h 118"/>
                  <a:gd name="T6" fmla="*/ 0 w 76"/>
                  <a:gd name="T7" fmla="*/ 89 h 118"/>
                </a:gdLst>
                <a:ahLst/>
                <a:cxnLst>
                  <a:cxn ang="0">
                    <a:pos x="T0" y="T1"/>
                  </a:cxn>
                  <a:cxn ang="0">
                    <a:pos x="T2" y="T3"/>
                  </a:cxn>
                  <a:cxn ang="0">
                    <a:pos x="T4" y="T5"/>
                  </a:cxn>
                  <a:cxn ang="0">
                    <a:pos x="T6" y="T7"/>
                  </a:cxn>
                </a:cxnLst>
                <a:rect l="0" t="0" r="r" b="b"/>
                <a:pathLst>
                  <a:path w="76" h="118">
                    <a:moveTo>
                      <a:pt x="0" y="89"/>
                    </a:moveTo>
                    <a:lnTo>
                      <a:pt x="76" y="0"/>
                    </a:lnTo>
                    <a:lnTo>
                      <a:pt x="67" y="118"/>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9" name="Group 64"/>
              <p:cNvGrpSpPr>
                <a:grpSpLocks/>
              </p:cNvGrpSpPr>
              <p:nvPr/>
            </p:nvGrpSpPr>
            <p:grpSpPr bwMode="auto">
              <a:xfrm>
                <a:off x="2167" y="1690"/>
                <a:ext cx="4999" cy="3178"/>
                <a:chOff x="2167" y="1690"/>
                <a:chExt cx="4999" cy="3178"/>
              </a:xfrm>
            </p:grpSpPr>
            <p:sp>
              <p:nvSpPr>
                <p:cNvPr id="42" name="Freeform 79"/>
                <p:cNvSpPr>
                  <a:spLocks/>
                </p:cNvSpPr>
                <p:nvPr/>
              </p:nvSpPr>
              <p:spPr bwMode="auto">
                <a:xfrm rot="20131494">
                  <a:off x="3364" y="1923"/>
                  <a:ext cx="1740" cy="2852"/>
                </a:xfrm>
                <a:custGeom>
                  <a:avLst/>
                  <a:gdLst>
                    <a:gd name="T0" fmla="*/ 1349 w 1349"/>
                    <a:gd name="T1" fmla="*/ 0 h 2869"/>
                    <a:gd name="T2" fmla="*/ 1349 w 1349"/>
                    <a:gd name="T3" fmla="*/ 2295 h 2869"/>
                    <a:gd name="T4" fmla="*/ 0 w 1349"/>
                    <a:gd name="T5" fmla="*/ 2869 h 2869"/>
                    <a:gd name="T6" fmla="*/ 0 w 1349"/>
                    <a:gd name="T7" fmla="*/ 574 h 2869"/>
                    <a:gd name="T8" fmla="*/ 1349 w 1349"/>
                    <a:gd name="T9" fmla="*/ 0 h 2869"/>
                  </a:gdLst>
                  <a:ahLst/>
                  <a:cxnLst>
                    <a:cxn ang="0">
                      <a:pos x="T0" y="T1"/>
                    </a:cxn>
                    <a:cxn ang="0">
                      <a:pos x="T2" y="T3"/>
                    </a:cxn>
                    <a:cxn ang="0">
                      <a:pos x="T4" y="T5"/>
                    </a:cxn>
                    <a:cxn ang="0">
                      <a:pos x="T6" y="T7"/>
                    </a:cxn>
                    <a:cxn ang="0">
                      <a:pos x="T8" y="T9"/>
                    </a:cxn>
                  </a:cxnLst>
                  <a:rect l="0" t="0" r="r" b="b"/>
                  <a:pathLst>
                    <a:path w="1349" h="2869">
                      <a:moveTo>
                        <a:pt x="1349" y="0"/>
                      </a:moveTo>
                      <a:lnTo>
                        <a:pt x="1349" y="2295"/>
                      </a:lnTo>
                      <a:lnTo>
                        <a:pt x="0" y="2869"/>
                      </a:lnTo>
                      <a:lnTo>
                        <a:pt x="0" y="574"/>
                      </a:lnTo>
                      <a:lnTo>
                        <a:pt x="1349" y="0"/>
                      </a:lnTo>
                      <a:close/>
                    </a:path>
                  </a:pathLst>
                </a:custGeom>
                <a:solidFill>
                  <a:schemeClr val="bg1">
                    <a:lumMod val="65000"/>
                    <a:alpha val="20000"/>
                  </a:schemeClr>
                </a:solidFill>
                <a:ln w="5080" cap="rnd">
                  <a:solidFill>
                    <a:srgbClr val="000000"/>
                  </a:solidFill>
                  <a:round/>
                  <a:headEnd/>
                  <a:tailEnd/>
                </a:ln>
              </p:spPr>
              <p:txBody>
                <a:bodyPr/>
                <a:lstStyle/>
                <a:p>
                  <a:endParaRPr lang="zh-CN" altLang="en-US"/>
                </a:p>
              </p:txBody>
            </p:sp>
            <p:sp>
              <p:nvSpPr>
                <p:cNvPr id="43" name="Line 78"/>
                <p:cNvSpPr>
                  <a:spLocks noChangeShapeType="1"/>
                </p:cNvSpPr>
                <p:nvPr/>
              </p:nvSpPr>
              <p:spPr bwMode="auto">
                <a:xfrm>
                  <a:off x="2752" y="4216"/>
                  <a:ext cx="4414" cy="0"/>
                </a:xfrm>
                <a:prstGeom prst="line">
                  <a:avLst/>
                </a:prstGeom>
                <a:noFill/>
                <a:ln w="1524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77"/>
                <p:cNvSpPr>
                  <a:spLocks noChangeShapeType="1"/>
                </p:cNvSpPr>
                <p:nvPr/>
              </p:nvSpPr>
              <p:spPr bwMode="auto">
                <a:xfrm flipV="1">
                  <a:off x="2752" y="1690"/>
                  <a:ext cx="0" cy="2526"/>
                </a:xfrm>
                <a:prstGeom prst="line">
                  <a:avLst/>
                </a:prstGeom>
                <a:noFill/>
                <a:ln w="1524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76"/>
                <p:cNvSpPr>
                  <a:spLocks noChangeShapeType="1"/>
                </p:cNvSpPr>
                <p:nvPr/>
              </p:nvSpPr>
              <p:spPr bwMode="auto">
                <a:xfrm flipH="1">
                  <a:off x="2167" y="4216"/>
                  <a:ext cx="585" cy="594"/>
                </a:xfrm>
                <a:prstGeom prst="line">
                  <a:avLst/>
                </a:prstGeom>
                <a:noFill/>
                <a:ln w="1524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75"/>
                <p:cNvSpPr>
                  <a:spLocks noChangeShapeType="1"/>
                </p:cNvSpPr>
                <p:nvPr/>
              </p:nvSpPr>
              <p:spPr bwMode="auto">
                <a:xfrm flipV="1">
                  <a:off x="2782" y="2899"/>
                  <a:ext cx="3194" cy="1304"/>
                </a:xfrm>
                <a:prstGeom prst="line">
                  <a:avLst/>
                </a:prstGeom>
                <a:noFill/>
                <a:ln w="508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74"/>
                <p:cNvSpPr>
                  <a:spLocks noChangeShapeType="1"/>
                </p:cNvSpPr>
                <p:nvPr/>
              </p:nvSpPr>
              <p:spPr bwMode="auto">
                <a:xfrm flipV="1">
                  <a:off x="5947" y="2165"/>
                  <a:ext cx="595" cy="753"/>
                </a:xfrm>
                <a:prstGeom prst="line">
                  <a:avLst/>
                </a:prstGeom>
                <a:noFill/>
                <a:ln w="15240" cap="rnd">
                  <a:solidFill>
                    <a:srgbClr val="00B05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73"/>
                <p:cNvSpPr>
                  <a:spLocks noChangeShapeType="1"/>
                </p:cNvSpPr>
                <p:nvPr/>
              </p:nvSpPr>
              <p:spPr bwMode="auto">
                <a:xfrm flipH="1" flipV="1">
                  <a:off x="5682" y="2154"/>
                  <a:ext cx="279" cy="747"/>
                </a:xfrm>
                <a:prstGeom prst="line">
                  <a:avLst/>
                </a:prstGeom>
                <a:noFill/>
                <a:ln w="15240" cap="rnd">
                  <a:solidFill>
                    <a:srgbClr val="00B05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72"/>
                <p:cNvSpPr>
                  <a:spLocks noChangeShapeType="1"/>
                </p:cNvSpPr>
                <p:nvPr/>
              </p:nvSpPr>
              <p:spPr bwMode="auto">
                <a:xfrm flipH="1">
                  <a:off x="5201" y="2912"/>
                  <a:ext cx="761" cy="311"/>
                </a:xfrm>
                <a:prstGeom prst="line">
                  <a:avLst/>
                </a:prstGeom>
                <a:noFill/>
                <a:ln w="15240" cap="rnd">
                  <a:solidFill>
                    <a:srgbClr val="00B05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71"/>
                <p:cNvSpPr>
                  <a:spLocks noChangeShapeType="1"/>
                </p:cNvSpPr>
                <p:nvPr/>
              </p:nvSpPr>
              <p:spPr bwMode="auto">
                <a:xfrm flipV="1">
                  <a:off x="4188" y="2876"/>
                  <a:ext cx="595" cy="753"/>
                </a:xfrm>
                <a:prstGeom prst="line">
                  <a:avLst/>
                </a:prstGeom>
                <a:noFill/>
                <a:ln w="1524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70"/>
                <p:cNvSpPr>
                  <a:spLocks noChangeShapeType="1"/>
                </p:cNvSpPr>
                <p:nvPr/>
              </p:nvSpPr>
              <p:spPr bwMode="auto">
                <a:xfrm flipH="1" flipV="1">
                  <a:off x="3923" y="2883"/>
                  <a:ext cx="278" cy="746"/>
                </a:xfrm>
                <a:prstGeom prst="line">
                  <a:avLst/>
                </a:prstGeom>
                <a:noFill/>
                <a:ln w="1524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69"/>
                <p:cNvSpPr>
                  <a:spLocks noChangeShapeType="1"/>
                </p:cNvSpPr>
                <p:nvPr/>
              </p:nvSpPr>
              <p:spPr bwMode="auto">
                <a:xfrm flipH="1">
                  <a:off x="3442" y="3615"/>
                  <a:ext cx="760" cy="311"/>
                </a:xfrm>
                <a:prstGeom prst="line">
                  <a:avLst/>
                </a:prstGeom>
                <a:noFill/>
                <a:ln w="1524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68"/>
                <p:cNvSpPr>
                  <a:spLocks noChangeShapeType="1"/>
                </p:cNvSpPr>
                <p:nvPr/>
              </p:nvSpPr>
              <p:spPr bwMode="auto">
                <a:xfrm>
                  <a:off x="2736" y="4216"/>
                  <a:ext cx="3226" cy="652"/>
                </a:xfrm>
                <a:prstGeom prst="line">
                  <a:avLst/>
                </a:prstGeom>
                <a:noFill/>
                <a:ln w="508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67"/>
                <p:cNvSpPr>
                  <a:spLocks noChangeShapeType="1"/>
                </p:cNvSpPr>
                <p:nvPr/>
              </p:nvSpPr>
              <p:spPr bwMode="auto">
                <a:xfrm>
                  <a:off x="5955" y="2915"/>
                  <a:ext cx="7" cy="1953"/>
                </a:xfrm>
                <a:prstGeom prst="line">
                  <a:avLst/>
                </a:prstGeom>
                <a:noFill/>
                <a:ln w="508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Freeform 66"/>
                <p:cNvSpPr>
                  <a:spLocks/>
                </p:cNvSpPr>
                <p:nvPr/>
              </p:nvSpPr>
              <p:spPr bwMode="auto">
                <a:xfrm>
                  <a:off x="2597" y="4348"/>
                  <a:ext cx="284" cy="53"/>
                </a:xfrm>
                <a:custGeom>
                  <a:avLst/>
                  <a:gdLst>
                    <a:gd name="T0" fmla="*/ 0 w 284"/>
                    <a:gd name="T1" fmla="*/ 26 h 53"/>
                    <a:gd name="T2" fmla="*/ 284 w 284"/>
                    <a:gd name="T3" fmla="*/ 0 h 53"/>
                  </a:gdLst>
                  <a:ahLst/>
                  <a:cxnLst>
                    <a:cxn ang="0">
                      <a:pos x="T0" y="T1"/>
                    </a:cxn>
                    <a:cxn ang="0">
                      <a:pos x="T2" y="T3"/>
                    </a:cxn>
                  </a:cxnLst>
                  <a:rect l="0" t="0" r="r" b="b"/>
                  <a:pathLst>
                    <a:path w="284" h="53">
                      <a:moveTo>
                        <a:pt x="0" y="26"/>
                      </a:moveTo>
                      <a:cubicBezTo>
                        <a:pt x="121" y="53"/>
                        <a:pt x="228" y="43"/>
                        <a:pt x="284" y="0"/>
                      </a:cubicBezTo>
                    </a:path>
                  </a:pathLst>
                </a:custGeom>
                <a:noFill/>
                <a:ln w="508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 name="Freeform 65"/>
                <p:cNvSpPr>
                  <a:spLocks/>
                </p:cNvSpPr>
                <p:nvPr/>
              </p:nvSpPr>
              <p:spPr bwMode="auto">
                <a:xfrm>
                  <a:off x="2752" y="3862"/>
                  <a:ext cx="268" cy="142"/>
                </a:xfrm>
                <a:custGeom>
                  <a:avLst/>
                  <a:gdLst>
                    <a:gd name="T0" fmla="*/ 0 w 268"/>
                    <a:gd name="T1" fmla="*/ 0 h 142"/>
                    <a:gd name="T2" fmla="*/ 268 w 268"/>
                    <a:gd name="T3" fmla="*/ 142 h 142"/>
                  </a:gdLst>
                  <a:ahLst/>
                  <a:cxnLst>
                    <a:cxn ang="0">
                      <a:pos x="T0" y="T1"/>
                    </a:cxn>
                    <a:cxn ang="0">
                      <a:pos x="T2" y="T3"/>
                    </a:cxn>
                  </a:cxnLst>
                  <a:rect l="0" t="0" r="r" b="b"/>
                  <a:pathLst>
                    <a:path w="268" h="142">
                      <a:moveTo>
                        <a:pt x="0" y="0"/>
                      </a:moveTo>
                      <a:cubicBezTo>
                        <a:pt x="115" y="0"/>
                        <a:pt x="221" y="56"/>
                        <a:pt x="268" y="142"/>
                      </a:cubicBezTo>
                    </a:path>
                  </a:pathLst>
                </a:custGeom>
                <a:noFill/>
                <a:ln w="508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0" name="Freeform 63"/>
              <p:cNvSpPr>
                <a:spLocks/>
              </p:cNvSpPr>
              <p:nvPr/>
            </p:nvSpPr>
            <p:spPr bwMode="auto">
              <a:xfrm>
                <a:off x="2982" y="3985"/>
                <a:ext cx="71" cy="118"/>
              </a:xfrm>
              <a:custGeom>
                <a:avLst/>
                <a:gdLst>
                  <a:gd name="T0" fmla="*/ 71 w 71"/>
                  <a:gd name="T1" fmla="*/ 0 h 118"/>
                  <a:gd name="T2" fmla="*/ 64 w 71"/>
                  <a:gd name="T3" fmla="*/ 118 h 118"/>
                  <a:gd name="T4" fmla="*/ 0 w 71"/>
                  <a:gd name="T5" fmla="*/ 19 h 118"/>
                  <a:gd name="T6" fmla="*/ 71 w 71"/>
                  <a:gd name="T7" fmla="*/ 0 h 118"/>
                </a:gdLst>
                <a:ahLst/>
                <a:cxnLst>
                  <a:cxn ang="0">
                    <a:pos x="T0" y="T1"/>
                  </a:cxn>
                  <a:cxn ang="0">
                    <a:pos x="T2" y="T3"/>
                  </a:cxn>
                  <a:cxn ang="0">
                    <a:pos x="T4" y="T5"/>
                  </a:cxn>
                  <a:cxn ang="0">
                    <a:pos x="T6" y="T7"/>
                  </a:cxn>
                </a:cxnLst>
                <a:rect l="0" t="0" r="r" b="b"/>
                <a:pathLst>
                  <a:path w="71" h="118">
                    <a:moveTo>
                      <a:pt x="71" y="0"/>
                    </a:moveTo>
                    <a:lnTo>
                      <a:pt x="64" y="118"/>
                    </a:lnTo>
                    <a:lnTo>
                      <a:pt x="0" y="19"/>
                    </a:lnTo>
                    <a:lnTo>
                      <a:pt x="7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Rectangle 62"/>
              <p:cNvSpPr>
                <a:spLocks noChangeArrowheads="1"/>
              </p:cNvSpPr>
              <p:nvPr/>
            </p:nvSpPr>
            <p:spPr bwMode="auto">
              <a:xfrm>
                <a:off x="6044" y="4891"/>
                <a:ext cx="93"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i="1" dirty="0">
                    <a:solidFill>
                      <a:srgbClr val="000000"/>
                    </a:solidFill>
                    <a:latin typeface="Times New Roman" panose="02020603050405020304" pitchFamily="18" charset="0"/>
                    <a:cs typeface="Times New Roman" panose="02020603050405020304" pitchFamily="18" charset="0"/>
                  </a:rPr>
                  <a:t>P</a:t>
                </a:r>
                <a:endParaRPr lang="en-US" altLang="zh-CN" i="1" dirty="0"/>
              </a:p>
            </p:txBody>
          </p:sp>
        </p:grpSp>
        <p:grpSp>
          <p:nvGrpSpPr>
            <p:cNvPr id="7" name="Group 57"/>
            <p:cNvGrpSpPr>
              <a:grpSpLocks/>
            </p:cNvGrpSpPr>
            <p:nvPr/>
          </p:nvGrpSpPr>
          <p:grpSpPr bwMode="auto">
            <a:xfrm>
              <a:off x="2532" y="3578"/>
              <a:ext cx="681" cy="1180"/>
              <a:chOff x="2532" y="3578"/>
              <a:chExt cx="681" cy="1180"/>
            </a:xfrm>
          </p:grpSpPr>
          <p:sp>
            <p:nvSpPr>
              <p:cNvPr id="8" name="Text Box 60"/>
              <p:cNvSpPr txBox="1">
                <a:spLocks noChangeArrowheads="1"/>
              </p:cNvSpPr>
              <p:nvPr/>
            </p:nvSpPr>
            <p:spPr bwMode="auto">
              <a:xfrm>
                <a:off x="2532" y="4290"/>
                <a:ext cx="3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i="1">
                    <a:latin typeface="Times New Roman" panose="02020603050405020304" pitchFamily="18" charset="0"/>
                    <a:cs typeface="Times New Roman" panose="02020603050405020304" pitchFamily="18" charset="0"/>
                  </a:rPr>
                  <a:t>θ</a:t>
                </a:r>
                <a:endParaRPr lang="en-US" altLang="zh-CN"/>
              </a:p>
            </p:txBody>
          </p:sp>
          <p:sp>
            <p:nvSpPr>
              <p:cNvPr id="9" name="Text Box 58"/>
              <p:cNvSpPr txBox="1">
                <a:spLocks noChangeArrowheads="1"/>
              </p:cNvSpPr>
              <p:nvPr/>
            </p:nvSpPr>
            <p:spPr bwMode="auto">
              <a:xfrm>
                <a:off x="2730" y="3578"/>
                <a:ext cx="483"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a:p>
            </p:txBody>
          </p:sp>
        </p:grpSp>
      </p:grpSp>
      <p:graphicFrame>
        <p:nvGraphicFramePr>
          <p:cNvPr id="57" name="Object 134"/>
          <p:cNvGraphicFramePr>
            <a:graphicFrameLocks noChangeAspect="1"/>
          </p:cNvGraphicFramePr>
          <p:nvPr/>
        </p:nvGraphicFramePr>
        <p:xfrm>
          <a:off x="4211638" y="549275"/>
          <a:ext cx="4537075" cy="1531938"/>
        </p:xfrm>
        <a:graphic>
          <a:graphicData uri="http://schemas.openxmlformats.org/presentationml/2006/ole">
            <mc:AlternateContent xmlns:mc="http://schemas.openxmlformats.org/markup-compatibility/2006">
              <mc:Choice xmlns:v="urn:schemas-microsoft-com:vml" Requires="v">
                <p:oleObj spid="_x0000_s65550" name="公式" r:id="rId4" imgW="3009900" imgH="1016000" progId="Equation.3">
                  <p:embed/>
                </p:oleObj>
              </mc:Choice>
              <mc:Fallback>
                <p:oleObj name="公式" r:id="rId4" imgW="3009900" imgH="1016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638" y="549275"/>
                        <a:ext cx="4537075" cy="1531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651175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3"/>
          <p:cNvSpPr>
            <a:spLocks noGrp="1" noChangeArrowheads="1"/>
          </p:cNvSpPr>
          <p:nvPr>
            <p:ph type="body" sz="half" idx="1"/>
          </p:nvPr>
        </p:nvSpPr>
        <p:spPr>
          <a:xfrm>
            <a:off x="323850" y="476250"/>
            <a:ext cx="8291513" cy="4525963"/>
          </a:xfrm>
        </p:spPr>
        <p:txBody>
          <a:bodyPr/>
          <a:lstStyle/>
          <a:p>
            <a:pPr marL="0" indent="0">
              <a:buFontTx/>
              <a:buNone/>
            </a:pPr>
            <a:r>
              <a:rPr lang="zh-CN" altLang="en-US" sz="2800" b="1" dirty="0" smtClean="0">
                <a:solidFill>
                  <a:srgbClr val="FF0000"/>
                </a:solidFill>
              </a:rPr>
              <a:t>（</a:t>
            </a:r>
            <a:r>
              <a:rPr lang="en-US" altLang="zh-CN" sz="2800" b="1" dirty="0" smtClean="0">
                <a:solidFill>
                  <a:srgbClr val="FF0000"/>
                </a:solidFill>
              </a:rPr>
              <a:t>1</a:t>
            </a:r>
            <a:r>
              <a:rPr lang="zh-CN" altLang="en-US" sz="2800" b="1" dirty="0" smtClean="0">
                <a:solidFill>
                  <a:srgbClr val="FF0000"/>
                </a:solidFill>
              </a:rPr>
              <a:t>）一点</a:t>
            </a:r>
            <a:r>
              <a:rPr lang="zh-CN" altLang="en-US" sz="2800" b="1" dirty="0">
                <a:solidFill>
                  <a:srgbClr val="FF0000"/>
                </a:solidFill>
              </a:rPr>
              <a:t>透视</a:t>
            </a:r>
          </a:p>
          <a:p>
            <a:pPr>
              <a:buClr>
                <a:srgbClr val="FF9300"/>
              </a:buClr>
              <a:buFont typeface="Wingdings" panose="05000000000000000000" pitchFamily="2" charset="2"/>
              <a:buChar char="n"/>
            </a:pPr>
            <a:r>
              <a:rPr lang="zh-CN" altLang="en-US" dirty="0">
                <a:latin typeface="黑体" panose="02010609060101010101" pitchFamily="49" charset="-122"/>
                <a:ea typeface="黑体" panose="02010609060101010101" pitchFamily="49" charset="-122"/>
              </a:rPr>
              <a:t> 定义</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一点</a:t>
            </a:r>
            <a:r>
              <a:rPr lang="zh-CN" altLang="en-US" dirty="0">
                <a:latin typeface="黑体" panose="02010609060101010101" pitchFamily="49" charset="-122"/>
                <a:ea typeface="黑体" panose="02010609060101010101" pitchFamily="49" charset="-122"/>
              </a:rPr>
              <a:t>透视就是</a:t>
            </a:r>
            <a:r>
              <a:rPr lang="zh-CN" altLang="en-US" dirty="0" smtClean="0">
                <a:latin typeface="黑体" panose="02010609060101010101" pitchFamily="49" charset="-122"/>
                <a:ea typeface="黑体" panose="02010609060101010101" pitchFamily="49" charset="-122"/>
              </a:rPr>
              <a:t>具有一个</a:t>
            </a:r>
            <a:r>
              <a:rPr lang="zh-CN" altLang="en-US" dirty="0">
                <a:latin typeface="黑体" panose="02010609060101010101" pitchFamily="49" charset="-122"/>
                <a:ea typeface="黑体" panose="02010609060101010101" pitchFamily="49" charset="-122"/>
              </a:rPr>
              <a:t>灭点的透视</a:t>
            </a:r>
          </a:p>
          <a:p>
            <a:pPr marL="0" indent="0">
              <a:buNone/>
            </a:pPr>
            <a:r>
              <a:rPr lang="zh-CN" altLang="en-US" dirty="0" smtClean="0"/>
              <a:t>当</a:t>
            </a:r>
            <a:r>
              <a:rPr lang="zh-CN" altLang="en-US" dirty="0"/>
              <a:t>屏幕仅与一个坐标轴相交时，形成一个灭点，透视投影图为一点透视图，如下图所示。从透视投影坐标系中可以看出，当</a:t>
            </a:r>
            <a:r>
              <a:rPr lang="en-US" altLang="zh-CN" i="1" dirty="0"/>
              <a:t>θ</a:t>
            </a:r>
            <a:r>
              <a:rPr lang="zh-CN" altLang="en-US" dirty="0"/>
              <a:t>＝</a:t>
            </a:r>
            <a:r>
              <a:rPr lang="en-US" altLang="zh-CN" dirty="0" smtClean="0"/>
              <a:t>0</a:t>
            </a:r>
            <a:r>
              <a:rPr lang="en-US" altLang="zh-CN" dirty="0" smtClean="0">
                <a:sym typeface="Symbol" panose="05050102010706020507" pitchFamily="18" charset="2"/>
              </a:rPr>
              <a:t></a:t>
            </a:r>
            <a:r>
              <a:rPr lang="zh-CN" altLang="en-US" dirty="0" smtClean="0"/>
              <a:t>，</a:t>
            </a:r>
            <a:r>
              <a:rPr lang="el-GR" altLang="zh-CN" i="1" dirty="0" smtClean="0"/>
              <a:t> φ</a:t>
            </a:r>
            <a:r>
              <a:rPr lang="zh-CN" altLang="en-US" dirty="0" smtClean="0"/>
              <a:t>＝</a:t>
            </a:r>
            <a:r>
              <a:rPr lang="en-US" altLang="zh-CN" dirty="0" smtClean="0"/>
              <a:t>90</a:t>
            </a:r>
            <a:r>
              <a:rPr lang="en-US" altLang="zh-CN" dirty="0" smtClean="0">
                <a:sym typeface="Symbol" panose="05050102010706020507" pitchFamily="18" charset="2"/>
              </a:rPr>
              <a:t></a:t>
            </a:r>
            <a:r>
              <a:rPr lang="zh-CN" altLang="en-US" dirty="0" smtClean="0"/>
              <a:t>时</a:t>
            </a:r>
            <a:r>
              <a:rPr lang="zh-CN" altLang="en-US" dirty="0"/>
              <a:t>，屏幕平行于</a:t>
            </a:r>
            <a:r>
              <a:rPr lang="en-US" altLang="zh-CN" dirty="0" err="1"/>
              <a:t>yoz</a:t>
            </a:r>
            <a:r>
              <a:rPr lang="zh-CN" altLang="en-US" dirty="0"/>
              <a:t>面，得到一点透视图。将</a:t>
            </a:r>
            <a:r>
              <a:rPr lang="en-US" altLang="zh-CN" i="1" dirty="0"/>
              <a:t>θ</a:t>
            </a:r>
            <a:r>
              <a:rPr lang="zh-CN" altLang="en-US" dirty="0"/>
              <a:t>＝</a:t>
            </a:r>
            <a:r>
              <a:rPr lang="en-US" altLang="zh-CN" dirty="0" smtClean="0"/>
              <a:t>0</a:t>
            </a:r>
            <a:r>
              <a:rPr lang="en-US" altLang="zh-CN" dirty="0" smtClean="0">
                <a:sym typeface="Symbol" panose="05050102010706020507" pitchFamily="18" charset="2"/>
              </a:rPr>
              <a:t> </a:t>
            </a:r>
            <a:r>
              <a:rPr lang="zh-CN" altLang="en-US" dirty="0" smtClean="0"/>
              <a:t>，</a:t>
            </a:r>
            <a:r>
              <a:rPr lang="el-GR" altLang="zh-CN" i="1" dirty="0" smtClean="0"/>
              <a:t>φ</a:t>
            </a:r>
            <a:r>
              <a:rPr lang="zh-CN" altLang="en-US" dirty="0" smtClean="0"/>
              <a:t>＝</a:t>
            </a:r>
            <a:r>
              <a:rPr lang="en-US" altLang="zh-CN" dirty="0" smtClean="0"/>
              <a:t>90</a:t>
            </a:r>
            <a:r>
              <a:rPr lang="en-US" altLang="zh-CN" dirty="0" smtClean="0">
                <a:sym typeface="Symbol" panose="05050102010706020507" pitchFamily="18" charset="2"/>
              </a:rPr>
              <a:t></a:t>
            </a:r>
            <a:r>
              <a:rPr lang="zh-CN" altLang="en-US" dirty="0" smtClean="0"/>
              <a:t>代入</a:t>
            </a:r>
            <a:r>
              <a:rPr lang="zh-CN" altLang="en-US" dirty="0"/>
              <a:t>透视投影变换矩阵，得到一点透视变换矩阵： </a:t>
            </a:r>
          </a:p>
          <a:p>
            <a:pPr marL="0" indent="0">
              <a:buFontTx/>
              <a:buNone/>
            </a:pPr>
            <a:r>
              <a:rPr lang="zh-CN" altLang="en-US" sz="2800" dirty="0" smtClean="0"/>
              <a:t>   </a:t>
            </a:r>
            <a:endParaRPr lang="en-US" altLang="zh-CN" sz="2800" dirty="0"/>
          </a:p>
        </p:txBody>
      </p:sp>
      <p:sp>
        <p:nvSpPr>
          <p:cNvPr id="100367" name="Rectangle 15"/>
          <p:cNvSpPr>
            <a:spLocks noChangeArrowheads="1"/>
          </p:cNvSpPr>
          <p:nvPr/>
        </p:nvSpPr>
        <p:spPr bwMode="auto">
          <a:xfrm>
            <a:off x="0" y="2924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0369" name="Rectangle 17"/>
          <p:cNvSpPr>
            <a:spLocks noChangeArrowheads="1"/>
          </p:cNvSpPr>
          <p:nvPr/>
        </p:nvSpPr>
        <p:spPr bwMode="auto">
          <a:xfrm>
            <a:off x="0" y="2843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0" name="Object 7"/>
          <p:cNvGraphicFramePr>
            <a:graphicFrameLocks noChangeAspect="1"/>
          </p:cNvGraphicFramePr>
          <p:nvPr/>
        </p:nvGraphicFramePr>
        <p:xfrm>
          <a:off x="1331913" y="3716338"/>
          <a:ext cx="2520950" cy="1798637"/>
        </p:xfrm>
        <a:graphic>
          <a:graphicData uri="http://schemas.openxmlformats.org/presentationml/2006/ole">
            <mc:AlternateContent xmlns:mc="http://schemas.openxmlformats.org/markup-compatibility/2006">
              <mc:Choice xmlns:v="urn:schemas-microsoft-com:vml" Requires="v">
                <p:oleObj spid="_x0000_s60447" name="公式" r:id="rId3" imgW="1422400" imgH="1016000" progId="Equation.3">
                  <p:embed/>
                </p:oleObj>
              </mc:Choice>
              <mc:Fallback>
                <p:oleObj name="公式" r:id="rId3" imgW="1422400" imgH="1016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3716338"/>
                        <a:ext cx="2520950" cy="1798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Picture 1"/>
          <p:cNvPicPr>
            <a:picLocks noChangeAspect="1" noChangeArrowheads="1"/>
          </p:cNvPicPr>
          <p:nvPr/>
        </p:nvPicPr>
        <p:blipFill>
          <a:blip r:embed="rId5">
            <a:extLst>
              <a:ext uri="{28A0092B-C50C-407E-A947-70E740481C1C}">
                <a14:useLocalDpi xmlns:a14="http://schemas.microsoft.com/office/drawing/2010/main" val="0"/>
              </a:ext>
            </a:extLst>
          </a:blip>
          <a:srcRect l="26013" t="25546" r="27078" b="18732"/>
          <a:stretch>
            <a:fillRect/>
          </a:stretch>
        </p:blipFill>
        <p:spPr bwMode="auto">
          <a:xfrm>
            <a:off x="5867400" y="3644900"/>
            <a:ext cx="2376488" cy="202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44062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3"/>
          <p:cNvSpPr>
            <a:spLocks noGrp="1" noChangeArrowheads="1"/>
          </p:cNvSpPr>
          <p:nvPr>
            <p:ph type="body" sz="half" idx="1"/>
          </p:nvPr>
        </p:nvSpPr>
        <p:spPr>
          <a:xfrm>
            <a:off x="323850" y="476250"/>
            <a:ext cx="8471807" cy="4525963"/>
          </a:xfrm>
        </p:spPr>
        <p:txBody>
          <a:bodyPr/>
          <a:lstStyle/>
          <a:p>
            <a:pPr marL="0" indent="0">
              <a:buFontTx/>
              <a:buNone/>
            </a:pPr>
            <a:r>
              <a:rPr lang="zh-CN" altLang="en-US" sz="2800" b="1" dirty="0">
                <a:solidFill>
                  <a:srgbClr val="FF0000"/>
                </a:solidFill>
              </a:rPr>
              <a:t>（</a:t>
            </a:r>
            <a:r>
              <a:rPr lang="en-US" altLang="zh-CN" sz="2800" b="1" dirty="0">
                <a:solidFill>
                  <a:srgbClr val="FF0000"/>
                </a:solidFill>
              </a:rPr>
              <a:t>2</a:t>
            </a:r>
            <a:r>
              <a:rPr lang="zh-CN" altLang="en-US" sz="2800" b="1" dirty="0">
                <a:solidFill>
                  <a:srgbClr val="FF0000"/>
                </a:solidFill>
              </a:rPr>
              <a:t>）二点透视</a:t>
            </a:r>
          </a:p>
          <a:p>
            <a:pPr>
              <a:buClr>
                <a:srgbClr val="FF9300"/>
              </a:buClr>
              <a:buFont typeface="Wingdings" panose="05000000000000000000" pitchFamily="2" charset="2"/>
              <a:buChar char="n"/>
            </a:pPr>
            <a:r>
              <a:rPr lang="zh-CN" altLang="en-US" sz="2800" dirty="0" smtClean="0">
                <a:latin typeface="黑体" panose="02010609060101010101" pitchFamily="49" charset="-122"/>
                <a:ea typeface="黑体" panose="02010609060101010101" pitchFamily="49" charset="-122"/>
              </a:rPr>
              <a:t> 定义</a:t>
            </a:r>
            <a:r>
              <a:rPr lang="en-US" altLang="zh-CN" sz="2800" dirty="0" smtClean="0">
                <a:latin typeface="黑体" panose="02010609060101010101" pitchFamily="49" charset="-122"/>
                <a:ea typeface="黑体" panose="02010609060101010101" pitchFamily="49" charset="-122"/>
              </a:rPr>
              <a:t>:</a:t>
            </a:r>
            <a:r>
              <a:rPr lang="zh-CN" altLang="en-US" sz="2800" dirty="0" smtClean="0">
                <a:latin typeface="黑体" panose="02010609060101010101" pitchFamily="49" charset="-122"/>
                <a:ea typeface="黑体" panose="02010609060101010101" pitchFamily="49" charset="-122"/>
              </a:rPr>
              <a:t>二点透视就是具有两个灭点的透视</a:t>
            </a:r>
          </a:p>
          <a:p>
            <a:pPr marL="0" indent="0">
              <a:buFontTx/>
              <a:buNone/>
            </a:pPr>
            <a:r>
              <a:rPr lang="zh-CN" altLang="en-US" sz="2800" dirty="0" smtClean="0"/>
              <a:t>     当屏幕仅与两个坐标轴相交时，形成两个灭点，透视投影图为二点透视图。当</a:t>
            </a:r>
            <a:r>
              <a:rPr lang="en-US" altLang="zh-CN" sz="2800" dirty="0" smtClean="0"/>
              <a:t>0</a:t>
            </a:r>
            <a:r>
              <a:rPr lang="en-US" altLang="zh-CN" dirty="0" smtClean="0">
                <a:sym typeface="Symbol" panose="05050102010706020507" pitchFamily="18" charset="2"/>
              </a:rPr>
              <a:t> </a:t>
            </a:r>
            <a:r>
              <a:rPr lang="zh-CN" altLang="en-US" sz="2800" dirty="0" smtClean="0"/>
              <a:t>＜</a:t>
            </a:r>
            <a:r>
              <a:rPr lang="en-US" altLang="zh-CN" sz="2800" i="1" dirty="0" smtClean="0"/>
              <a:t>θ</a:t>
            </a:r>
            <a:r>
              <a:rPr lang="zh-CN" altLang="en-US" sz="2800" dirty="0" smtClean="0"/>
              <a:t>＜</a:t>
            </a:r>
            <a:r>
              <a:rPr lang="en-US" altLang="zh-CN" sz="2800" dirty="0" smtClean="0"/>
              <a:t>90</a:t>
            </a:r>
            <a:r>
              <a:rPr lang="en-US" altLang="zh-CN" dirty="0" smtClean="0">
                <a:sym typeface="Symbol" panose="05050102010706020507" pitchFamily="18" charset="2"/>
              </a:rPr>
              <a:t> </a:t>
            </a:r>
            <a:r>
              <a:rPr lang="zh-CN" altLang="en-US" sz="2800" dirty="0" smtClean="0"/>
              <a:t>，</a:t>
            </a:r>
            <a:r>
              <a:rPr lang="el-GR" altLang="zh-CN" i="1" dirty="0" smtClean="0"/>
              <a:t> </a:t>
            </a:r>
            <a:r>
              <a:rPr lang="el-GR" altLang="zh-CN" i="1" dirty="0"/>
              <a:t>φ </a:t>
            </a:r>
            <a:r>
              <a:rPr lang="zh-CN" altLang="en-US" sz="2800" dirty="0" smtClean="0"/>
              <a:t>＝</a:t>
            </a:r>
            <a:r>
              <a:rPr lang="en-US" altLang="zh-CN" sz="2800" dirty="0" smtClean="0"/>
              <a:t>90</a:t>
            </a:r>
            <a:r>
              <a:rPr lang="en-US" altLang="zh-CN" dirty="0" smtClean="0">
                <a:sym typeface="Symbol" panose="05050102010706020507" pitchFamily="18" charset="2"/>
              </a:rPr>
              <a:t></a:t>
            </a:r>
            <a:r>
              <a:rPr lang="zh-CN" altLang="en-US" sz="2800" dirty="0" smtClean="0"/>
              <a:t>时，屏幕与</a:t>
            </a:r>
            <a:r>
              <a:rPr lang="en-US" altLang="zh-CN" sz="2800" i="1" dirty="0" smtClean="0"/>
              <a:t>x</a:t>
            </a:r>
            <a:r>
              <a:rPr lang="zh-CN" altLang="en-US" sz="2800" dirty="0" smtClean="0"/>
              <a:t>轴和</a:t>
            </a:r>
            <a:r>
              <a:rPr lang="en-US" altLang="zh-CN" sz="2800" i="1" dirty="0" smtClean="0"/>
              <a:t>y</a:t>
            </a:r>
            <a:r>
              <a:rPr lang="zh-CN" altLang="en-US" sz="2800" dirty="0" smtClean="0"/>
              <a:t>轴相交，平行于</a:t>
            </a:r>
            <a:r>
              <a:rPr lang="en-US" altLang="zh-CN" sz="2800" i="1" dirty="0" smtClean="0"/>
              <a:t>z</a:t>
            </a:r>
            <a:r>
              <a:rPr lang="zh-CN" altLang="en-US" sz="2800" dirty="0" smtClean="0"/>
              <a:t>轴，得到二点透视图。将 </a:t>
            </a:r>
            <a:r>
              <a:rPr lang="el-GR" altLang="zh-CN" i="1" dirty="0"/>
              <a:t>φ</a:t>
            </a:r>
            <a:r>
              <a:rPr lang="zh-CN" altLang="en-US" sz="2800" dirty="0" smtClean="0"/>
              <a:t>＝</a:t>
            </a:r>
            <a:r>
              <a:rPr lang="en-US" altLang="zh-CN" sz="2800" dirty="0" smtClean="0"/>
              <a:t>90</a:t>
            </a:r>
            <a:r>
              <a:rPr lang="en-US" altLang="zh-CN" dirty="0" smtClean="0">
                <a:sym typeface="Symbol" panose="05050102010706020507" pitchFamily="18" charset="2"/>
              </a:rPr>
              <a:t></a:t>
            </a:r>
            <a:r>
              <a:rPr lang="zh-CN" altLang="en-US" sz="2800" dirty="0" smtClean="0"/>
              <a:t>代入投影变换矩阵，得到二点透视变换矩阵： </a:t>
            </a:r>
          </a:p>
          <a:p>
            <a:pPr marL="0" indent="0"/>
            <a:endParaRPr lang="en-US" altLang="zh-CN" sz="2800" dirty="0"/>
          </a:p>
        </p:txBody>
      </p:sp>
      <p:sp>
        <p:nvSpPr>
          <p:cNvPr id="100367" name="Rectangle 15"/>
          <p:cNvSpPr>
            <a:spLocks noChangeArrowheads="1"/>
          </p:cNvSpPr>
          <p:nvPr/>
        </p:nvSpPr>
        <p:spPr bwMode="auto">
          <a:xfrm>
            <a:off x="0" y="2924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00366" name="Object 14"/>
          <p:cNvGraphicFramePr>
            <a:graphicFrameLocks/>
          </p:cNvGraphicFramePr>
          <p:nvPr/>
        </p:nvGraphicFramePr>
        <p:xfrm>
          <a:off x="539750" y="3860800"/>
          <a:ext cx="3527425" cy="1727200"/>
        </p:xfrm>
        <a:graphic>
          <a:graphicData uri="http://schemas.openxmlformats.org/presentationml/2006/ole">
            <mc:AlternateContent xmlns:mc="http://schemas.openxmlformats.org/markup-compatibility/2006">
              <mc:Choice xmlns:v="urn:schemas-microsoft-com:vml" Requires="v">
                <p:oleObj spid="_x0000_s66573" name="公式" r:id="rId3" imgW="2032000" imgH="1016000" progId="Equation.3">
                  <p:embed/>
                </p:oleObj>
              </mc:Choice>
              <mc:Fallback>
                <p:oleObj name="公式" r:id="rId3" imgW="2032000" imgH="1016000" progId="Equation.3">
                  <p:embed/>
                  <p:pic>
                    <p:nvPicPr>
                      <p:cNvPr id="0" name=""/>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3860800"/>
                        <a:ext cx="3527425" cy="172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0369" name="Rectangle 17"/>
          <p:cNvSpPr>
            <a:spLocks noChangeArrowheads="1"/>
          </p:cNvSpPr>
          <p:nvPr/>
        </p:nvSpPr>
        <p:spPr bwMode="auto">
          <a:xfrm>
            <a:off x="0" y="2843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100368" name="Picture 1"/>
          <p:cNvPicPr>
            <a:picLocks noChangeAspect="1" noChangeArrowheads="1"/>
          </p:cNvPicPr>
          <p:nvPr/>
        </p:nvPicPr>
        <p:blipFill>
          <a:blip r:embed="rId5">
            <a:extLst>
              <a:ext uri="{28A0092B-C50C-407E-A947-70E740481C1C}">
                <a14:useLocalDpi xmlns:a14="http://schemas.microsoft.com/office/drawing/2010/main" val="0"/>
              </a:ext>
            </a:extLst>
          </a:blip>
          <a:srcRect l="23511" t="25366" r="21999" b="15637"/>
          <a:stretch>
            <a:fillRect/>
          </a:stretch>
        </p:blipFill>
        <p:spPr bwMode="auto">
          <a:xfrm>
            <a:off x="5651500" y="3429000"/>
            <a:ext cx="2808288"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21201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body" sz="half" idx="1"/>
          </p:nvPr>
        </p:nvSpPr>
        <p:spPr>
          <a:xfrm>
            <a:off x="323850" y="476250"/>
            <a:ext cx="8291513" cy="4525963"/>
          </a:xfrm>
        </p:spPr>
        <p:txBody>
          <a:bodyPr/>
          <a:lstStyle/>
          <a:p>
            <a:pPr marL="0" indent="0">
              <a:buFontTx/>
              <a:buNone/>
            </a:pPr>
            <a:r>
              <a:rPr lang="zh-CN" altLang="en-US" sz="2800" b="1" dirty="0" smtClean="0">
                <a:solidFill>
                  <a:srgbClr val="FF0000"/>
                </a:solidFill>
              </a:rPr>
              <a:t>（</a:t>
            </a:r>
            <a:r>
              <a:rPr lang="en-US" altLang="zh-CN" sz="2800" b="1" dirty="0" smtClean="0">
                <a:solidFill>
                  <a:srgbClr val="FF0000"/>
                </a:solidFill>
              </a:rPr>
              <a:t>3</a:t>
            </a:r>
            <a:r>
              <a:rPr lang="zh-CN" altLang="en-US" sz="2800" b="1" dirty="0" smtClean="0">
                <a:solidFill>
                  <a:srgbClr val="FF0000"/>
                </a:solidFill>
              </a:rPr>
              <a:t>）三点</a:t>
            </a:r>
            <a:r>
              <a:rPr lang="zh-CN" altLang="en-US" sz="2800" b="1" dirty="0">
                <a:solidFill>
                  <a:srgbClr val="FF0000"/>
                </a:solidFill>
              </a:rPr>
              <a:t>透视</a:t>
            </a:r>
          </a:p>
          <a:p>
            <a:pPr>
              <a:buClr>
                <a:srgbClr val="FF9300"/>
              </a:buClr>
              <a:buFont typeface="Wingdings" panose="05000000000000000000" pitchFamily="2" charset="2"/>
              <a:buChar char="n"/>
            </a:pPr>
            <a:r>
              <a:rPr lang="zh-CN" altLang="en-US" sz="2800" b="1" dirty="0">
                <a:latin typeface="黑体" panose="02010609060101010101" pitchFamily="49" charset="-122"/>
                <a:ea typeface="黑体" panose="02010609060101010101" pitchFamily="49" charset="-122"/>
              </a:rPr>
              <a:t> </a:t>
            </a:r>
            <a:r>
              <a:rPr lang="zh-CN" altLang="en-US" sz="2800" b="1" dirty="0" smtClean="0">
                <a:latin typeface="黑体" panose="02010609060101010101" pitchFamily="49" charset="-122"/>
                <a:ea typeface="黑体" panose="02010609060101010101" pitchFamily="49" charset="-122"/>
              </a:rPr>
              <a:t>定义</a:t>
            </a:r>
            <a:r>
              <a:rPr lang="en-US" altLang="zh-CN" sz="2800" b="1"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三点透视是具有三个灭点的透视</a:t>
            </a:r>
          </a:p>
          <a:p>
            <a:pPr marL="0" indent="0">
              <a:buFontTx/>
              <a:buNone/>
            </a:pPr>
            <a:r>
              <a:rPr lang="zh-CN" altLang="en-US" sz="2800" dirty="0"/>
              <a:t>     三点透视图是屏幕与三个坐标轴都相交时的透视投影图。当</a:t>
            </a:r>
            <a:r>
              <a:rPr lang="en-US" altLang="zh-CN" sz="2800" dirty="0" smtClean="0"/>
              <a:t>0</a:t>
            </a:r>
            <a:r>
              <a:rPr lang="en-US" altLang="zh-CN" dirty="0" smtClean="0">
                <a:sym typeface="Symbol" panose="05050102010706020507" pitchFamily="18" charset="2"/>
              </a:rPr>
              <a:t> </a:t>
            </a:r>
            <a:r>
              <a:rPr lang="zh-CN" altLang="en-US" sz="2800" dirty="0" smtClean="0"/>
              <a:t>＜</a:t>
            </a:r>
            <a:r>
              <a:rPr lang="en-US" altLang="zh-CN" sz="2800" i="1" dirty="0"/>
              <a:t>θ</a:t>
            </a:r>
            <a:r>
              <a:rPr lang="zh-CN" altLang="en-US" sz="2800" dirty="0"/>
              <a:t>＜</a:t>
            </a:r>
            <a:r>
              <a:rPr lang="en-US" altLang="zh-CN" sz="2800" dirty="0" smtClean="0"/>
              <a:t>90</a:t>
            </a:r>
            <a:r>
              <a:rPr lang="en-US" altLang="zh-CN" dirty="0" smtClean="0">
                <a:sym typeface="Symbol" panose="05050102010706020507" pitchFamily="18" charset="2"/>
              </a:rPr>
              <a:t> </a:t>
            </a:r>
            <a:r>
              <a:rPr lang="zh-CN" altLang="en-US" sz="2800" dirty="0" smtClean="0"/>
              <a:t>，</a:t>
            </a:r>
            <a:r>
              <a:rPr lang="en-US" altLang="zh-CN" sz="2800" dirty="0" smtClean="0"/>
              <a:t>0</a:t>
            </a:r>
            <a:r>
              <a:rPr lang="en-US" altLang="zh-CN" dirty="0" smtClean="0">
                <a:sym typeface="Symbol" panose="05050102010706020507" pitchFamily="18" charset="2"/>
              </a:rPr>
              <a:t> </a:t>
            </a:r>
            <a:r>
              <a:rPr lang="zh-CN" altLang="en-US" sz="2800" dirty="0" smtClean="0"/>
              <a:t>＜ </a:t>
            </a:r>
            <a:r>
              <a:rPr lang="el-GR" altLang="zh-CN" i="1" dirty="0"/>
              <a:t>φ </a:t>
            </a:r>
            <a:r>
              <a:rPr lang="zh-CN" altLang="en-US" sz="2800" dirty="0" smtClean="0"/>
              <a:t>＜</a:t>
            </a:r>
            <a:r>
              <a:rPr lang="en-US" altLang="zh-CN" sz="2800" dirty="0" smtClean="0"/>
              <a:t>90</a:t>
            </a:r>
            <a:r>
              <a:rPr lang="en-US" altLang="zh-CN" dirty="0" smtClean="0">
                <a:sym typeface="Symbol" panose="05050102010706020507" pitchFamily="18" charset="2"/>
              </a:rPr>
              <a:t></a:t>
            </a:r>
            <a:r>
              <a:rPr lang="zh-CN" altLang="en-US" sz="2800" dirty="0" smtClean="0"/>
              <a:t>时</a:t>
            </a:r>
            <a:r>
              <a:rPr lang="zh-CN" altLang="en-US" sz="2800" dirty="0"/>
              <a:t>，屏幕与</a:t>
            </a:r>
            <a:r>
              <a:rPr lang="en-US" altLang="zh-CN" sz="2800" i="1" dirty="0"/>
              <a:t>x</a:t>
            </a:r>
            <a:r>
              <a:rPr lang="zh-CN" altLang="en-US" sz="2800" dirty="0"/>
              <a:t>轴、</a:t>
            </a:r>
            <a:r>
              <a:rPr lang="en-US" altLang="zh-CN" sz="2800" i="1" dirty="0"/>
              <a:t>y</a:t>
            </a:r>
            <a:r>
              <a:rPr lang="zh-CN" altLang="en-US" sz="2800" dirty="0"/>
              <a:t>轴和</a:t>
            </a:r>
            <a:r>
              <a:rPr lang="en-US" altLang="zh-CN" sz="2800" i="1" dirty="0"/>
              <a:t>z</a:t>
            </a:r>
            <a:r>
              <a:rPr lang="zh-CN" altLang="en-US" sz="2800" dirty="0"/>
              <a:t>轴相交，得到三点透视图。三点透视变换矩阵： </a:t>
            </a:r>
          </a:p>
          <a:p>
            <a:pPr marL="0" indent="0"/>
            <a:endParaRPr lang="en-US" altLang="zh-CN" sz="2800" dirty="0"/>
          </a:p>
        </p:txBody>
      </p:sp>
      <p:sp>
        <p:nvSpPr>
          <p:cNvPr id="187397" name="Rectangle 5"/>
          <p:cNvSpPr>
            <a:spLocks noChangeArrowheads="1"/>
          </p:cNvSpPr>
          <p:nvPr/>
        </p:nvSpPr>
        <p:spPr bwMode="auto">
          <a:xfrm>
            <a:off x="0" y="2924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87399" name="Rectangle 7"/>
          <p:cNvSpPr>
            <a:spLocks noChangeArrowheads="1"/>
          </p:cNvSpPr>
          <p:nvPr/>
        </p:nvSpPr>
        <p:spPr bwMode="auto">
          <a:xfrm>
            <a:off x="0" y="2843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87403" name="Rectangle 11"/>
          <p:cNvSpPr>
            <a:spLocks noChangeArrowheads="1"/>
          </p:cNvSpPr>
          <p:nvPr/>
        </p:nvSpPr>
        <p:spPr bwMode="auto">
          <a:xfrm>
            <a:off x="0" y="29194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87402" name="Object 10"/>
          <p:cNvGraphicFramePr>
            <a:graphicFrameLocks noChangeAspect="1"/>
          </p:cNvGraphicFramePr>
          <p:nvPr/>
        </p:nvGraphicFramePr>
        <p:xfrm>
          <a:off x="323850" y="3627438"/>
          <a:ext cx="4824413" cy="1601787"/>
        </p:xfrm>
        <a:graphic>
          <a:graphicData uri="http://schemas.openxmlformats.org/presentationml/2006/ole">
            <mc:AlternateContent xmlns:mc="http://schemas.openxmlformats.org/markup-compatibility/2006">
              <mc:Choice xmlns:v="urn:schemas-microsoft-com:vml" Requires="v">
                <p:oleObj spid="_x0000_s61466" name="公式" r:id="rId3" imgW="3060700" imgH="1016000" progId="Equation.3">
                  <p:embed/>
                </p:oleObj>
              </mc:Choice>
              <mc:Fallback>
                <p:oleObj name="公式" r:id="rId3" imgW="3060700" imgH="1016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3627438"/>
                        <a:ext cx="4824413" cy="1601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7405" name="Rectangle 13"/>
          <p:cNvSpPr>
            <a:spLocks noChangeArrowheads="1"/>
          </p:cNvSpPr>
          <p:nvPr/>
        </p:nvSpPr>
        <p:spPr bwMode="auto">
          <a:xfrm>
            <a:off x="0" y="27193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187404" name="Picture 1"/>
          <p:cNvPicPr>
            <a:picLocks noChangeAspect="1" noChangeArrowheads="1"/>
          </p:cNvPicPr>
          <p:nvPr/>
        </p:nvPicPr>
        <p:blipFill>
          <a:blip r:embed="rId5">
            <a:extLst>
              <a:ext uri="{28A0092B-C50C-407E-A947-70E740481C1C}">
                <a14:useLocalDpi xmlns:a14="http://schemas.microsoft.com/office/drawing/2010/main" val="0"/>
              </a:ext>
            </a:extLst>
          </a:blip>
          <a:srcRect l="23586" t="20985" r="23586" b="7539"/>
          <a:stretch>
            <a:fillRect/>
          </a:stretch>
        </p:blipFill>
        <p:spPr bwMode="auto">
          <a:xfrm>
            <a:off x="5867400" y="3141663"/>
            <a:ext cx="2520950" cy="245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1107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body" sz="half" idx="1"/>
          </p:nvPr>
        </p:nvSpPr>
        <p:spPr>
          <a:xfrm>
            <a:off x="323850" y="476250"/>
            <a:ext cx="8291513" cy="4525963"/>
          </a:xfrm>
        </p:spPr>
        <p:txBody>
          <a:bodyPr/>
          <a:lstStyle/>
          <a:p>
            <a:pPr marL="0" indent="0">
              <a:buFontTx/>
              <a:buNone/>
            </a:pPr>
            <a:r>
              <a:rPr lang="en-US" altLang="zh-CN" sz="2800" b="1" dirty="0" smtClean="0">
                <a:solidFill>
                  <a:srgbClr val="FF0000"/>
                </a:solidFill>
              </a:rPr>
              <a:t>      </a:t>
            </a:r>
            <a:r>
              <a:rPr lang="zh-CN" altLang="en-US" b="1" dirty="0" smtClean="0">
                <a:latin typeface="黑体" panose="02010609060101010101" pitchFamily="49" charset="-122"/>
                <a:ea typeface="黑体" panose="02010609060101010101" pitchFamily="49" charset="-122"/>
              </a:rPr>
              <a:t>轴测投影</a:t>
            </a:r>
            <a:r>
              <a:rPr lang="zh-CN" altLang="en-US" b="1" dirty="0">
                <a:latin typeface="黑体" panose="02010609060101010101" pitchFamily="49" charset="-122"/>
                <a:ea typeface="黑体" panose="02010609060101010101" pitchFamily="49" charset="-122"/>
              </a:rPr>
              <a:t>与透视投影的区别</a:t>
            </a:r>
            <a:r>
              <a:rPr lang="zh-CN" altLang="en-US" b="1" dirty="0" smtClean="0">
                <a:latin typeface="黑体" panose="02010609060101010101" pitchFamily="49" charset="-122"/>
                <a:ea typeface="黑体" panose="02010609060101010101" pitchFamily="49" charset="-122"/>
              </a:rPr>
              <a:t>：</a:t>
            </a:r>
            <a:endParaRPr lang="en-US" altLang="zh-CN" b="1" dirty="0" smtClean="0">
              <a:latin typeface="黑体" panose="02010609060101010101" pitchFamily="49" charset="-122"/>
              <a:ea typeface="黑体" panose="02010609060101010101" pitchFamily="49" charset="-122"/>
            </a:endParaRPr>
          </a:p>
          <a:p>
            <a:pPr lvl="1">
              <a:buClr>
                <a:srgbClr val="FF9300"/>
              </a:buClr>
              <a:buFont typeface="Arial" panose="020B0604020202020204" pitchFamily="34" charset="0"/>
              <a:buChar char="•"/>
            </a:pPr>
            <a:r>
              <a:rPr lang="zh-CN" altLang="en-US" b="1" dirty="0" smtClean="0">
                <a:latin typeface="+mn-ea"/>
              </a:rPr>
              <a:t>①</a:t>
            </a:r>
            <a:r>
              <a:rPr lang="zh-CN" altLang="en-US" b="1" dirty="0">
                <a:latin typeface="+mn-ea"/>
              </a:rPr>
              <a:t>轴测投影不改变三维实体中平行线段的平行性，而透视投影则不然，它至少会改变某一个方向上平行线段的平行性；</a:t>
            </a:r>
          </a:p>
          <a:p>
            <a:pPr lvl="1">
              <a:buClr>
                <a:srgbClr val="FF9300"/>
              </a:buClr>
              <a:buFont typeface="Arial" panose="020B0604020202020204" pitchFamily="34" charset="0"/>
              <a:buChar char="•"/>
            </a:pPr>
            <a:r>
              <a:rPr lang="zh-CN" altLang="en-US" b="1" dirty="0" smtClean="0">
                <a:latin typeface="+mn-ea"/>
              </a:rPr>
              <a:t>②</a:t>
            </a:r>
            <a:r>
              <a:rPr lang="zh-CN" altLang="en-US" b="1" dirty="0">
                <a:latin typeface="+mn-ea"/>
              </a:rPr>
              <a:t>轴测投影的立体感比较强，而透视投影的真实感比较强；</a:t>
            </a:r>
          </a:p>
          <a:p>
            <a:pPr lvl="1">
              <a:buClr>
                <a:srgbClr val="FF9300"/>
              </a:buClr>
              <a:buFont typeface="Arial" panose="020B0604020202020204" pitchFamily="34" charset="0"/>
              <a:buChar char="•"/>
            </a:pPr>
            <a:r>
              <a:rPr lang="zh-CN" altLang="en-US" b="1" dirty="0" smtClean="0">
                <a:latin typeface="+mn-ea"/>
              </a:rPr>
              <a:t>③</a:t>
            </a:r>
            <a:r>
              <a:rPr lang="zh-CN" altLang="en-US" b="1" dirty="0">
                <a:latin typeface="+mn-ea"/>
              </a:rPr>
              <a:t>在工程设计上一般采用轴测投影，而在艺术方面：如艺术造型等，一般采用透视投影。</a:t>
            </a:r>
          </a:p>
          <a:p>
            <a:pPr>
              <a:buFont typeface="Arial" panose="020B0604020202020204" pitchFamily="34" charset="0"/>
              <a:buChar char="•"/>
            </a:pPr>
            <a:endParaRPr lang="en-US" altLang="zh-CN" sz="2800" dirty="0"/>
          </a:p>
        </p:txBody>
      </p:sp>
      <p:sp>
        <p:nvSpPr>
          <p:cNvPr id="187397" name="Rectangle 5"/>
          <p:cNvSpPr>
            <a:spLocks noChangeArrowheads="1"/>
          </p:cNvSpPr>
          <p:nvPr/>
        </p:nvSpPr>
        <p:spPr bwMode="auto">
          <a:xfrm>
            <a:off x="0" y="2924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87399" name="Rectangle 7"/>
          <p:cNvSpPr>
            <a:spLocks noChangeArrowheads="1"/>
          </p:cNvSpPr>
          <p:nvPr/>
        </p:nvSpPr>
        <p:spPr bwMode="auto">
          <a:xfrm>
            <a:off x="0" y="2843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87403" name="Rectangle 11"/>
          <p:cNvSpPr>
            <a:spLocks noChangeArrowheads="1"/>
          </p:cNvSpPr>
          <p:nvPr/>
        </p:nvSpPr>
        <p:spPr bwMode="auto">
          <a:xfrm>
            <a:off x="0" y="29194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87405" name="Rectangle 13"/>
          <p:cNvSpPr>
            <a:spLocks noChangeArrowheads="1"/>
          </p:cNvSpPr>
          <p:nvPr/>
        </p:nvSpPr>
        <p:spPr bwMode="auto">
          <a:xfrm>
            <a:off x="0" y="27193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0741" y="3791766"/>
            <a:ext cx="4655828" cy="2376078"/>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 y="3791766"/>
            <a:ext cx="3912962" cy="2347777"/>
          </a:xfrm>
          <a:prstGeom prst="rect">
            <a:avLst/>
          </a:prstGeom>
        </p:spPr>
      </p:pic>
      <p:sp>
        <p:nvSpPr>
          <p:cNvPr id="4" name="文本框 3"/>
          <p:cNvSpPr txBox="1"/>
          <p:nvPr/>
        </p:nvSpPr>
        <p:spPr>
          <a:xfrm>
            <a:off x="1578429" y="6167844"/>
            <a:ext cx="947057" cy="369332"/>
          </a:xfrm>
          <a:prstGeom prst="rect">
            <a:avLst/>
          </a:prstGeom>
          <a:solidFill>
            <a:schemeClr val="bg1"/>
          </a:solidFill>
        </p:spPr>
        <p:txBody>
          <a:bodyPr wrap="square" rtlCol="0">
            <a:spAutoFit/>
          </a:bodyPr>
          <a:lstStyle/>
          <a:p>
            <a:r>
              <a:rPr lang="zh-CN" altLang="en-US" dirty="0" smtClean="0"/>
              <a:t>轴测图</a:t>
            </a:r>
            <a:endParaRPr lang="zh-CN" altLang="en-US" dirty="0"/>
          </a:p>
        </p:txBody>
      </p:sp>
      <p:sp>
        <p:nvSpPr>
          <p:cNvPr id="12" name="文本框 11"/>
          <p:cNvSpPr txBox="1"/>
          <p:nvPr/>
        </p:nvSpPr>
        <p:spPr>
          <a:xfrm>
            <a:off x="5867401" y="6139543"/>
            <a:ext cx="947057" cy="369332"/>
          </a:xfrm>
          <a:prstGeom prst="rect">
            <a:avLst/>
          </a:prstGeom>
          <a:solidFill>
            <a:schemeClr val="bg1"/>
          </a:solidFill>
        </p:spPr>
        <p:txBody>
          <a:bodyPr wrap="square" rtlCol="0">
            <a:spAutoFit/>
          </a:bodyPr>
          <a:lstStyle/>
          <a:p>
            <a:r>
              <a:rPr lang="zh-CN" altLang="en-US" dirty="0" smtClean="0"/>
              <a:t>透视图</a:t>
            </a:r>
            <a:endParaRPr lang="zh-CN" altLang="en-US" dirty="0"/>
          </a:p>
        </p:txBody>
      </p:sp>
    </p:spTree>
    <p:extLst>
      <p:ext uri="{BB962C8B-B14F-4D97-AF65-F5344CB8AC3E}">
        <p14:creationId xmlns:p14="http://schemas.microsoft.com/office/powerpoint/2010/main" val="38279781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605159" y="117931"/>
            <a:ext cx="2371228" cy="2634697"/>
          </a:xfrm>
          <a:prstGeom prst="rect">
            <a:avLst/>
          </a:prstGeom>
        </p:spPr>
      </p:pic>
      <p:sp>
        <p:nvSpPr>
          <p:cNvPr id="2" name="标题 1"/>
          <p:cNvSpPr>
            <a:spLocks noGrp="1"/>
          </p:cNvSpPr>
          <p:nvPr>
            <p:ph type="title"/>
          </p:nvPr>
        </p:nvSpPr>
        <p:spPr>
          <a:xfrm>
            <a:off x="920096" y="432682"/>
            <a:ext cx="7815262" cy="765175"/>
          </a:xfrm>
        </p:spPr>
        <p:txBody>
          <a:bodyPr/>
          <a:lstStyle/>
          <a:p>
            <a:pPr eaLnBrk="1" fontAlgn="auto" hangingPunct="1">
              <a:spcAft>
                <a:spcPts val="0"/>
              </a:spcAft>
              <a:defRPr/>
            </a:pPr>
            <a:r>
              <a:rPr lang="zh-CN" altLang="en-US" dirty="0" smtClean="0">
                <a:solidFill>
                  <a:srgbClr val="FF9300"/>
                </a:solidFill>
                <a:latin typeface="华文琥珀" panose="02010800040101010101" pitchFamily="2" charset="-122"/>
                <a:ea typeface="华文琥珀" panose="02010800040101010101" pitchFamily="2" charset="-122"/>
              </a:rPr>
              <a:t>第</a:t>
            </a:r>
            <a:r>
              <a:rPr lang="en-US" altLang="zh-CN" dirty="0">
                <a:solidFill>
                  <a:srgbClr val="FF9300"/>
                </a:solidFill>
                <a:latin typeface="华文琥珀" panose="02010800040101010101" pitchFamily="2" charset="-122"/>
                <a:ea typeface="华文琥珀" panose="02010800040101010101" pitchFamily="2" charset="-122"/>
              </a:rPr>
              <a:t>6</a:t>
            </a:r>
            <a:r>
              <a:rPr lang="zh-CN" altLang="en-US" dirty="0">
                <a:solidFill>
                  <a:srgbClr val="FF9300"/>
                </a:solidFill>
                <a:latin typeface="华文琥珀" panose="02010800040101010101" pitchFamily="2" charset="-122"/>
                <a:ea typeface="华文琥珀" panose="02010800040101010101" pitchFamily="2" charset="-122"/>
              </a:rPr>
              <a:t>章：三维观察</a:t>
            </a:r>
            <a:endParaRPr altLang="en-US" dirty="0">
              <a:solidFill>
                <a:srgbClr val="FF9300"/>
              </a:solidFill>
              <a:latin typeface="华文琥珀" panose="02010800040101010101" pitchFamily="2" charset="-122"/>
              <a:ea typeface="华文琥珀" panose="02010800040101010101" pitchFamily="2" charset="-122"/>
            </a:endParaRPr>
          </a:p>
        </p:txBody>
      </p:sp>
      <p:graphicFrame>
        <p:nvGraphicFramePr>
          <p:cNvPr id="5" name="图示 4"/>
          <p:cNvGraphicFramePr/>
          <p:nvPr>
            <p:extLst>
              <p:ext uri="{D42A27DB-BD31-4B8C-83A1-F6EECF244321}">
                <p14:modId xmlns:p14="http://schemas.microsoft.com/office/powerpoint/2010/main" val="3214051839"/>
              </p:ext>
            </p:extLst>
          </p:nvPr>
        </p:nvGraphicFramePr>
        <p:xfrm>
          <a:off x="920096" y="1916832"/>
          <a:ext cx="6748247" cy="33300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1676308" y="1916832"/>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p>
        </p:txBody>
      </p:sp>
      <p:sp>
        <p:nvSpPr>
          <p:cNvPr id="6" name="矩形 5"/>
          <p:cNvSpPr/>
          <p:nvPr/>
        </p:nvSpPr>
        <p:spPr>
          <a:xfrm>
            <a:off x="1687194" y="2709084"/>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p>
        </p:txBody>
      </p:sp>
      <p:sp>
        <p:nvSpPr>
          <p:cNvPr id="7" name="矩形 6"/>
          <p:cNvSpPr/>
          <p:nvPr/>
        </p:nvSpPr>
        <p:spPr>
          <a:xfrm>
            <a:off x="1708965" y="4290528"/>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p>
        </p:txBody>
      </p:sp>
      <p:sp>
        <p:nvSpPr>
          <p:cNvPr id="8" name="矩形 7"/>
          <p:cNvSpPr/>
          <p:nvPr/>
        </p:nvSpPr>
        <p:spPr>
          <a:xfrm>
            <a:off x="1687194" y="3501336"/>
            <a:ext cx="5745691" cy="576262"/>
          </a:xfrm>
          <a:prstGeom prst="rect">
            <a:avLst/>
          </a:prstGeom>
          <a:solidFill>
            <a:srgbClr val="FF93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defRPr/>
            </a:pPr>
            <a:endParaRPr lang="en-US" altLang="zh-CN" sz="2400" b="1" dirty="0"/>
          </a:p>
        </p:txBody>
      </p:sp>
    </p:spTree>
    <p:extLst>
      <p:ext uri="{BB962C8B-B14F-4D97-AF65-F5344CB8AC3E}">
        <p14:creationId xmlns:p14="http://schemas.microsoft.com/office/powerpoint/2010/main" val="29752008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3" grpId="0" animBg="1"/>
      <p:bldP spid="6" grpId="0" animBg="1"/>
      <p:bldP spid="7" grpId="0" animBg="1"/>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0" name="Rectangle 4"/>
          <p:cNvSpPr>
            <a:spLocks noChangeArrowheads="1"/>
          </p:cNvSpPr>
          <p:nvPr/>
        </p:nvSpPr>
        <p:spPr bwMode="auto">
          <a:xfrm>
            <a:off x="611188" y="692150"/>
            <a:ext cx="5249862"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latin typeface="Arial" panose="020B0604020202020204" pitchFamily="34" charset="0"/>
                <a:ea typeface="楷体_GB2312" pitchFamily="49" charset="-122"/>
              </a:defRPr>
            </a:lvl1pPr>
            <a:lvl2pPr algn="ctr">
              <a:defRPr sz="4400" b="1">
                <a:solidFill>
                  <a:schemeClr val="tx2"/>
                </a:solidFill>
                <a:latin typeface="Arial" panose="020B0604020202020204" pitchFamily="34" charset="0"/>
                <a:ea typeface="楷体_GB2312" pitchFamily="49" charset="-122"/>
              </a:defRPr>
            </a:lvl2pPr>
            <a:lvl3pPr algn="ctr">
              <a:defRPr sz="4400" b="1">
                <a:solidFill>
                  <a:schemeClr val="tx2"/>
                </a:solidFill>
                <a:latin typeface="Arial" panose="020B0604020202020204" pitchFamily="34" charset="0"/>
                <a:ea typeface="楷体_GB2312" pitchFamily="49" charset="-122"/>
              </a:defRPr>
            </a:lvl3pPr>
            <a:lvl4pPr algn="ctr">
              <a:defRPr sz="4400" b="1">
                <a:solidFill>
                  <a:schemeClr val="tx2"/>
                </a:solidFill>
                <a:latin typeface="Arial" panose="020B0604020202020204" pitchFamily="34" charset="0"/>
                <a:ea typeface="楷体_GB2312" pitchFamily="49" charset="-122"/>
              </a:defRPr>
            </a:lvl4pPr>
            <a:lvl5pPr algn="ctr">
              <a:defRPr sz="4400" b="1">
                <a:solidFill>
                  <a:schemeClr val="tx2"/>
                </a:solidFill>
                <a:latin typeface="Arial" panose="020B0604020202020204" pitchFamily="34" charset="0"/>
                <a:ea typeface="楷体_GB2312"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楷体_GB2312" pitchFamily="49" charset="-122"/>
              </a:defRPr>
            </a:lvl9pPr>
          </a:lstStyle>
          <a:p>
            <a:pPr algn="l"/>
            <a:r>
              <a:rPr lang="en-US" altLang="zh-CN" sz="3200" b="0">
                <a:solidFill>
                  <a:srgbClr val="006600"/>
                </a:solidFill>
                <a:ea typeface="黑体" panose="02010609060101010101" pitchFamily="49" charset="-122"/>
              </a:rPr>
              <a:t>6.4 </a:t>
            </a:r>
            <a:r>
              <a:rPr lang="zh-CN" altLang="en-US" sz="3200" b="0">
                <a:solidFill>
                  <a:srgbClr val="006600"/>
                </a:solidFill>
                <a:ea typeface="黑体" panose="02010609060101010101" pitchFamily="49" charset="-122"/>
              </a:rPr>
              <a:t>三维裁剪</a:t>
            </a:r>
          </a:p>
        </p:txBody>
      </p:sp>
      <p:sp>
        <p:nvSpPr>
          <p:cNvPr id="152581" name="Rectangle 5"/>
          <p:cNvSpPr>
            <a:spLocks noChangeArrowheads="1"/>
          </p:cNvSpPr>
          <p:nvPr/>
        </p:nvSpPr>
        <p:spPr bwMode="auto">
          <a:xfrm>
            <a:off x="684213" y="1341438"/>
            <a:ext cx="5249862"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latin typeface="Arial" panose="020B0604020202020204" pitchFamily="34" charset="0"/>
                <a:ea typeface="楷体_GB2312" pitchFamily="49" charset="-122"/>
              </a:defRPr>
            </a:lvl1pPr>
            <a:lvl2pPr algn="ctr">
              <a:defRPr sz="4400" b="1">
                <a:solidFill>
                  <a:schemeClr val="tx2"/>
                </a:solidFill>
                <a:latin typeface="Arial" panose="020B0604020202020204" pitchFamily="34" charset="0"/>
                <a:ea typeface="楷体_GB2312" pitchFamily="49" charset="-122"/>
              </a:defRPr>
            </a:lvl2pPr>
            <a:lvl3pPr algn="ctr">
              <a:defRPr sz="4400" b="1">
                <a:solidFill>
                  <a:schemeClr val="tx2"/>
                </a:solidFill>
                <a:latin typeface="Arial" panose="020B0604020202020204" pitchFamily="34" charset="0"/>
                <a:ea typeface="楷体_GB2312" pitchFamily="49" charset="-122"/>
              </a:defRPr>
            </a:lvl3pPr>
            <a:lvl4pPr algn="ctr">
              <a:defRPr sz="4400" b="1">
                <a:solidFill>
                  <a:schemeClr val="tx2"/>
                </a:solidFill>
                <a:latin typeface="Arial" panose="020B0604020202020204" pitchFamily="34" charset="0"/>
                <a:ea typeface="楷体_GB2312" pitchFamily="49" charset="-122"/>
              </a:defRPr>
            </a:lvl4pPr>
            <a:lvl5pPr algn="ctr">
              <a:defRPr sz="4400" b="1">
                <a:solidFill>
                  <a:schemeClr val="tx2"/>
                </a:solidFill>
                <a:latin typeface="Arial" panose="020B0604020202020204" pitchFamily="34" charset="0"/>
                <a:ea typeface="楷体_GB2312"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楷体_GB2312" pitchFamily="49" charset="-122"/>
              </a:defRPr>
            </a:lvl9pPr>
          </a:lstStyle>
          <a:p>
            <a:pPr algn="l"/>
            <a:r>
              <a:rPr lang="en-US" altLang="zh-CN" sz="2800" b="0">
                <a:solidFill>
                  <a:srgbClr val="006600"/>
                </a:solidFill>
                <a:ea typeface="黑体" panose="02010609060101010101" pitchFamily="49" charset="-122"/>
              </a:rPr>
              <a:t>6.4.1 </a:t>
            </a:r>
            <a:r>
              <a:rPr lang="zh-CN" altLang="en-US" sz="2800" b="0">
                <a:solidFill>
                  <a:srgbClr val="006600"/>
                </a:solidFill>
                <a:ea typeface="黑体" panose="02010609060101010101" pitchFamily="49" charset="-122"/>
              </a:rPr>
              <a:t>观察体及规范化</a:t>
            </a:r>
          </a:p>
        </p:txBody>
      </p:sp>
      <p:sp>
        <p:nvSpPr>
          <p:cNvPr id="152582" name="Rectangle 6"/>
          <p:cNvSpPr>
            <a:spLocks noChangeArrowheads="1"/>
          </p:cNvSpPr>
          <p:nvPr/>
        </p:nvSpPr>
        <p:spPr bwMode="auto">
          <a:xfrm>
            <a:off x="539750" y="1844675"/>
            <a:ext cx="5976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a:solidFill>
                  <a:srgbClr val="FF9933"/>
                </a:solidFill>
                <a:ea typeface="黑体" panose="02010609060101010101" pitchFamily="49" charset="-122"/>
              </a:rPr>
              <a:t>（</a:t>
            </a:r>
            <a:r>
              <a:rPr lang="en-US" altLang="zh-CN" sz="2800">
                <a:solidFill>
                  <a:srgbClr val="FF9933"/>
                </a:solidFill>
                <a:ea typeface="黑体" panose="02010609060101010101" pitchFamily="49" charset="-122"/>
              </a:rPr>
              <a:t>1</a:t>
            </a:r>
            <a:r>
              <a:rPr lang="zh-CN" altLang="en-US" sz="2800">
                <a:solidFill>
                  <a:srgbClr val="FF9933"/>
                </a:solidFill>
                <a:ea typeface="黑体" panose="02010609060101010101" pitchFamily="49" charset="-122"/>
              </a:rPr>
              <a:t>）正投影下的观察体及规范化 </a:t>
            </a:r>
          </a:p>
        </p:txBody>
      </p:sp>
      <p:grpSp>
        <p:nvGrpSpPr>
          <p:cNvPr id="152583" name="Group 7"/>
          <p:cNvGrpSpPr>
            <a:grpSpLocks/>
          </p:cNvGrpSpPr>
          <p:nvPr/>
        </p:nvGrpSpPr>
        <p:grpSpPr bwMode="auto">
          <a:xfrm>
            <a:off x="144463" y="2563813"/>
            <a:ext cx="8820150" cy="3313112"/>
            <a:chOff x="1620" y="7209"/>
            <a:chExt cx="7780" cy="3120"/>
          </a:xfrm>
        </p:grpSpPr>
        <p:grpSp>
          <p:nvGrpSpPr>
            <p:cNvPr id="152584" name="Group 8"/>
            <p:cNvGrpSpPr>
              <a:grpSpLocks/>
            </p:cNvGrpSpPr>
            <p:nvPr/>
          </p:nvGrpSpPr>
          <p:grpSpPr bwMode="auto">
            <a:xfrm>
              <a:off x="2340" y="7209"/>
              <a:ext cx="6660" cy="2811"/>
              <a:chOff x="2340" y="7212"/>
              <a:chExt cx="6660" cy="2811"/>
            </a:xfrm>
          </p:grpSpPr>
          <p:grpSp>
            <p:nvGrpSpPr>
              <p:cNvPr id="152585" name="Group 9"/>
              <p:cNvGrpSpPr>
                <a:grpSpLocks/>
              </p:cNvGrpSpPr>
              <p:nvPr/>
            </p:nvGrpSpPr>
            <p:grpSpPr bwMode="auto">
              <a:xfrm>
                <a:off x="2880" y="7212"/>
                <a:ext cx="4683" cy="2808"/>
                <a:chOff x="2877" y="7215"/>
                <a:chExt cx="4683" cy="2808"/>
              </a:xfrm>
            </p:grpSpPr>
            <p:grpSp>
              <p:nvGrpSpPr>
                <p:cNvPr id="152586" name="Group 10"/>
                <p:cNvGrpSpPr>
                  <a:grpSpLocks/>
                </p:cNvGrpSpPr>
                <p:nvPr/>
              </p:nvGrpSpPr>
              <p:grpSpPr bwMode="auto">
                <a:xfrm>
                  <a:off x="2877" y="7215"/>
                  <a:ext cx="3963" cy="2652"/>
                  <a:chOff x="2877" y="7215"/>
                  <a:chExt cx="3963" cy="2652"/>
                </a:xfrm>
              </p:grpSpPr>
              <p:sp>
                <p:nvSpPr>
                  <p:cNvPr id="152587" name="Line 11"/>
                  <p:cNvSpPr>
                    <a:spLocks noChangeShapeType="1"/>
                  </p:cNvSpPr>
                  <p:nvPr/>
                </p:nvSpPr>
                <p:spPr bwMode="auto">
                  <a:xfrm>
                    <a:off x="6837" y="7680"/>
                    <a:ext cx="0" cy="12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588" name="Line 12"/>
                  <p:cNvSpPr>
                    <a:spLocks noChangeShapeType="1"/>
                  </p:cNvSpPr>
                  <p:nvPr/>
                </p:nvSpPr>
                <p:spPr bwMode="auto">
                  <a:xfrm flipV="1">
                    <a:off x="5397" y="8928"/>
                    <a:ext cx="1440" cy="9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589" name="Line 13"/>
                  <p:cNvSpPr>
                    <a:spLocks noChangeShapeType="1"/>
                  </p:cNvSpPr>
                  <p:nvPr/>
                </p:nvSpPr>
                <p:spPr bwMode="auto">
                  <a:xfrm flipV="1">
                    <a:off x="2877" y="7215"/>
                    <a:ext cx="1440" cy="9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590" name="Line 14"/>
                  <p:cNvSpPr>
                    <a:spLocks noChangeShapeType="1"/>
                  </p:cNvSpPr>
                  <p:nvPr/>
                </p:nvSpPr>
                <p:spPr bwMode="auto">
                  <a:xfrm>
                    <a:off x="2877" y="9399"/>
                    <a:ext cx="2523" cy="46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591" name="Line 15"/>
                  <p:cNvSpPr>
                    <a:spLocks noChangeShapeType="1"/>
                  </p:cNvSpPr>
                  <p:nvPr/>
                </p:nvSpPr>
                <p:spPr bwMode="auto">
                  <a:xfrm>
                    <a:off x="2877" y="8151"/>
                    <a:ext cx="2523" cy="46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592" name="Line 16"/>
                  <p:cNvSpPr>
                    <a:spLocks noChangeShapeType="1"/>
                  </p:cNvSpPr>
                  <p:nvPr/>
                </p:nvSpPr>
                <p:spPr bwMode="auto">
                  <a:xfrm>
                    <a:off x="5397" y="8616"/>
                    <a:ext cx="0" cy="12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593" name="Line 17"/>
                  <p:cNvSpPr>
                    <a:spLocks noChangeShapeType="1"/>
                  </p:cNvSpPr>
                  <p:nvPr/>
                </p:nvSpPr>
                <p:spPr bwMode="auto">
                  <a:xfrm>
                    <a:off x="4317" y="7215"/>
                    <a:ext cx="2523" cy="46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594" name="Line 18"/>
                  <p:cNvSpPr>
                    <a:spLocks noChangeShapeType="1"/>
                  </p:cNvSpPr>
                  <p:nvPr/>
                </p:nvSpPr>
                <p:spPr bwMode="auto">
                  <a:xfrm flipV="1">
                    <a:off x="5397" y="7680"/>
                    <a:ext cx="1440" cy="9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2595" name="Freeform 19"/>
                <p:cNvSpPr>
                  <a:spLocks/>
                </p:cNvSpPr>
                <p:nvPr/>
              </p:nvSpPr>
              <p:spPr bwMode="auto">
                <a:xfrm>
                  <a:off x="6117" y="7839"/>
                  <a:ext cx="1440" cy="2184"/>
                </a:xfrm>
                <a:custGeom>
                  <a:avLst/>
                  <a:gdLst>
                    <a:gd name="T0" fmla="*/ 0 w 1440"/>
                    <a:gd name="T1" fmla="*/ 936 h 2184"/>
                    <a:gd name="T2" fmla="*/ 0 w 1440"/>
                    <a:gd name="T3" fmla="*/ 2184 h 2184"/>
                    <a:gd name="T4" fmla="*/ 1440 w 1440"/>
                    <a:gd name="T5" fmla="*/ 1248 h 2184"/>
                    <a:gd name="T6" fmla="*/ 1440 w 1440"/>
                    <a:gd name="T7" fmla="*/ 0 h 2184"/>
                    <a:gd name="T8" fmla="*/ 0 w 1440"/>
                    <a:gd name="T9" fmla="*/ 936 h 2184"/>
                  </a:gdLst>
                  <a:ahLst/>
                  <a:cxnLst>
                    <a:cxn ang="0">
                      <a:pos x="T0" y="T1"/>
                    </a:cxn>
                    <a:cxn ang="0">
                      <a:pos x="T2" y="T3"/>
                    </a:cxn>
                    <a:cxn ang="0">
                      <a:pos x="T4" y="T5"/>
                    </a:cxn>
                    <a:cxn ang="0">
                      <a:pos x="T6" y="T7"/>
                    </a:cxn>
                    <a:cxn ang="0">
                      <a:pos x="T8" y="T9"/>
                    </a:cxn>
                  </a:cxnLst>
                  <a:rect l="0" t="0" r="r" b="b"/>
                  <a:pathLst>
                    <a:path w="1440" h="2184">
                      <a:moveTo>
                        <a:pt x="0" y="936"/>
                      </a:moveTo>
                      <a:lnTo>
                        <a:pt x="0" y="2184"/>
                      </a:lnTo>
                      <a:lnTo>
                        <a:pt x="1440" y="1248"/>
                      </a:lnTo>
                      <a:lnTo>
                        <a:pt x="1440" y="0"/>
                      </a:lnTo>
                      <a:lnTo>
                        <a:pt x="0" y="936"/>
                      </a:lnTo>
                      <a:close/>
                    </a:path>
                  </a:pathLst>
                </a:custGeom>
                <a:solidFill>
                  <a:srgbClr val="C0C0C0"/>
                </a:solidFill>
                <a:ln w="19050"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596" name="Line 20"/>
                <p:cNvSpPr>
                  <a:spLocks noChangeShapeType="1"/>
                </p:cNvSpPr>
                <p:nvPr/>
              </p:nvSpPr>
              <p:spPr bwMode="auto">
                <a:xfrm>
                  <a:off x="5400" y="8616"/>
                  <a:ext cx="720" cy="156"/>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597" name="Line 21"/>
                <p:cNvSpPr>
                  <a:spLocks noChangeShapeType="1"/>
                </p:cNvSpPr>
                <p:nvPr/>
              </p:nvSpPr>
              <p:spPr bwMode="auto">
                <a:xfrm>
                  <a:off x="5400" y="9864"/>
                  <a:ext cx="720" cy="156"/>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598" name="Line 22"/>
                <p:cNvSpPr>
                  <a:spLocks noChangeShapeType="1"/>
                </p:cNvSpPr>
                <p:nvPr/>
              </p:nvSpPr>
              <p:spPr bwMode="auto">
                <a:xfrm>
                  <a:off x="6840" y="7680"/>
                  <a:ext cx="720" cy="156"/>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152599" name="Group 23"/>
              <p:cNvGrpSpPr>
                <a:grpSpLocks/>
              </p:cNvGrpSpPr>
              <p:nvPr/>
            </p:nvGrpSpPr>
            <p:grpSpPr bwMode="auto">
              <a:xfrm>
                <a:off x="7923" y="7983"/>
                <a:ext cx="1077" cy="1257"/>
                <a:chOff x="7923" y="7983"/>
                <a:chExt cx="1077" cy="1257"/>
              </a:xfrm>
            </p:grpSpPr>
            <p:sp>
              <p:nvSpPr>
                <p:cNvPr id="152600" name="Line 24"/>
                <p:cNvSpPr>
                  <a:spLocks noChangeShapeType="1"/>
                </p:cNvSpPr>
                <p:nvPr/>
              </p:nvSpPr>
              <p:spPr bwMode="auto">
                <a:xfrm flipV="1">
                  <a:off x="7923" y="7983"/>
                  <a:ext cx="0" cy="109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601" name="Line 25"/>
                <p:cNvSpPr>
                  <a:spLocks noChangeShapeType="1"/>
                </p:cNvSpPr>
                <p:nvPr/>
              </p:nvSpPr>
              <p:spPr bwMode="auto">
                <a:xfrm>
                  <a:off x="7923" y="9075"/>
                  <a:ext cx="1077" cy="16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602" name="Line 26"/>
                <p:cNvSpPr>
                  <a:spLocks noChangeShapeType="1"/>
                </p:cNvSpPr>
                <p:nvPr/>
              </p:nvSpPr>
              <p:spPr bwMode="auto">
                <a:xfrm flipV="1">
                  <a:off x="7923" y="8616"/>
                  <a:ext cx="897" cy="459"/>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52603" name="Line 27"/>
              <p:cNvSpPr>
                <a:spLocks noChangeShapeType="1"/>
              </p:cNvSpPr>
              <p:nvPr/>
            </p:nvSpPr>
            <p:spPr bwMode="auto">
              <a:xfrm flipV="1">
                <a:off x="4317" y="9555"/>
                <a:ext cx="1080" cy="46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604" name="Line 28"/>
              <p:cNvSpPr>
                <a:spLocks noChangeShapeType="1"/>
              </p:cNvSpPr>
              <p:nvPr/>
            </p:nvSpPr>
            <p:spPr bwMode="auto">
              <a:xfrm flipV="1">
                <a:off x="2340" y="8931"/>
                <a:ext cx="540" cy="31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605" name="Line 29"/>
              <p:cNvSpPr>
                <a:spLocks noChangeShapeType="1"/>
              </p:cNvSpPr>
              <p:nvPr/>
            </p:nvSpPr>
            <p:spPr bwMode="auto">
              <a:xfrm>
                <a:off x="2880" y="8136"/>
                <a:ext cx="0" cy="12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2606" name="Group 30"/>
            <p:cNvGrpSpPr>
              <a:grpSpLocks/>
            </p:cNvGrpSpPr>
            <p:nvPr/>
          </p:nvGrpSpPr>
          <p:grpSpPr bwMode="auto">
            <a:xfrm>
              <a:off x="1620" y="7680"/>
              <a:ext cx="7780" cy="2649"/>
              <a:chOff x="1620" y="7680"/>
              <a:chExt cx="7780" cy="2649"/>
            </a:xfrm>
          </p:grpSpPr>
          <p:sp>
            <p:nvSpPr>
              <p:cNvPr id="152607" name="Text Box 31"/>
              <p:cNvSpPr txBox="1">
                <a:spLocks noChangeArrowheads="1"/>
              </p:cNvSpPr>
              <p:nvPr/>
            </p:nvSpPr>
            <p:spPr bwMode="auto">
              <a:xfrm>
                <a:off x="3960" y="7680"/>
                <a:ext cx="162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2000">
                    <a:latin typeface="宋体" panose="02010600030101010101" pitchFamily="2" charset="-122"/>
                  </a:rPr>
                  <a:t>正交投影观察体</a:t>
                </a:r>
                <a:endParaRPr lang="zh-CN" altLang="en-US" sz="2000"/>
              </a:p>
            </p:txBody>
          </p:sp>
          <p:sp>
            <p:nvSpPr>
              <p:cNvPr id="152608" name="Text Box 32"/>
              <p:cNvSpPr txBox="1">
                <a:spLocks noChangeArrowheads="1"/>
              </p:cNvSpPr>
              <p:nvPr/>
            </p:nvSpPr>
            <p:spPr bwMode="auto">
              <a:xfrm>
                <a:off x="7890" y="7810"/>
                <a:ext cx="900" cy="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2000">
                    <a:latin typeface="Times New Roman" panose="02020603050405020304" pitchFamily="18" charset="0"/>
                  </a:rPr>
                  <a:t>y</a:t>
                </a:r>
                <a:r>
                  <a:rPr lang="en-US" altLang="zh-CN" sz="2000" baseline="-25000">
                    <a:latin typeface="Times New Roman" panose="02020603050405020304" pitchFamily="18" charset="0"/>
                  </a:rPr>
                  <a:t>view</a:t>
                </a:r>
                <a:endParaRPr lang="en-US" altLang="zh-CN" sz="2000"/>
              </a:p>
            </p:txBody>
          </p:sp>
          <p:sp>
            <p:nvSpPr>
              <p:cNvPr id="152609" name="Text Box 33"/>
              <p:cNvSpPr txBox="1">
                <a:spLocks noChangeArrowheads="1"/>
              </p:cNvSpPr>
              <p:nvPr/>
            </p:nvSpPr>
            <p:spPr bwMode="auto">
              <a:xfrm>
                <a:off x="8680" y="9114"/>
                <a:ext cx="720" cy="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2000">
                    <a:latin typeface="Times New Roman" panose="02020603050405020304" pitchFamily="18" charset="0"/>
                  </a:rPr>
                  <a:t>z</a:t>
                </a:r>
                <a:r>
                  <a:rPr lang="en-US" altLang="zh-CN" sz="2000" baseline="-25000">
                    <a:latin typeface="Times New Roman" panose="02020603050405020304" pitchFamily="18" charset="0"/>
                  </a:rPr>
                  <a:t>view</a:t>
                </a:r>
                <a:endParaRPr lang="en-US" altLang="zh-CN" sz="2000"/>
              </a:p>
            </p:txBody>
          </p:sp>
          <p:sp>
            <p:nvSpPr>
              <p:cNvPr id="152610" name="Text Box 34"/>
              <p:cNvSpPr txBox="1">
                <a:spLocks noChangeArrowheads="1"/>
              </p:cNvSpPr>
              <p:nvPr/>
            </p:nvSpPr>
            <p:spPr bwMode="auto">
              <a:xfrm>
                <a:off x="8640" y="8538"/>
                <a:ext cx="720" cy="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2000">
                    <a:latin typeface="Times New Roman" panose="02020603050405020304" pitchFamily="18" charset="0"/>
                  </a:rPr>
                  <a:t>x</a:t>
                </a:r>
                <a:r>
                  <a:rPr lang="en-US" altLang="zh-CN" sz="2000" baseline="-25000">
                    <a:latin typeface="Times New Roman" panose="02020603050405020304" pitchFamily="18" charset="0"/>
                  </a:rPr>
                  <a:t>view</a:t>
                </a:r>
                <a:endParaRPr lang="en-US" altLang="zh-CN" sz="2000"/>
              </a:p>
            </p:txBody>
          </p:sp>
          <p:sp>
            <p:nvSpPr>
              <p:cNvPr id="152611" name="Text Box 35"/>
              <p:cNvSpPr txBox="1">
                <a:spLocks noChangeArrowheads="1"/>
              </p:cNvSpPr>
              <p:nvPr/>
            </p:nvSpPr>
            <p:spPr bwMode="auto">
              <a:xfrm>
                <a:off x="3597" y="9861"/>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en-US" sz="2000">
                    <a:latin typeface="宋体" panose="02010600030101010101" pitchFamily="2" charset="-122"/>
                  </a:rPr>
                  <a:t>近平面</a:t>
                </a:r>
                <a:endParaRPr lang="zh-CN" altLang="en-US" sz="2000"/>
              </a:p>
            </p:txBody>
          </p:sp>
          <p:sp>
            <p:nvSpPr>
              <p:cNvPr id="152612" name="Text Box 36"/>
              <p:cNvSpPr txBox="1">
                <a:spLocks noChangeArrowheads="1"/>
              </p:cNvSpPr>
              <p:nvPr/>
            </p:nvSpPr>
            <p:spPr bwMode="auto">
              <a:xfrm>
                <a:off x="1620" y="9075"/>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en-US" sz="2000">
                    <a:latin typeface="宋体" panose="02010600030101010101" pitchFamily="2" charset="-122"/>
                  </a:rPr>
                  <a:t>远平面</a:t>
                </a:r>
                <a:endParaRPr lang="zh-CN" altLang="en-US" sz="2000"/>
              </a:p>
            </p:txBody>
          </p:sp>
          <p:sp>
            <p:nvSpPr>
              <p:cNvPr id="152613" name="Text Box 37"/>
              <p:cNvSpPr txBox="1">
                <a:spLocks noChangeArrowheads="1"/>
              </p:cNvSpPr>
              <p:nvPr/>
            </p:nvSpPr>
            <p:spPr bwMode="auto">
              <a:xfrm>
                <a:off x="6393" y="8626"/>
                <a:ext cx="1080" cy="468"/>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en-US" sz="2000">
                    <a:latin typeface="宋体" panose="02010600030101010101" pitchFamily="2" charset="-122"/>
                  </a:rPr>
                  <a:t>裁剪窗口</a:t>
                </a:r>
                <a:endParaRPr lang="zh-CN" altLang="en-US" sz="2000"/>
              </a:p>
            </p:txBody>
          </p:sp>
        </p:grpSp>
      </p:grpSp>
    </p:spTree>
    <p:extLst>
      <p:ext uri="{BB962C8B-B14F-4D97-AF65-F5344CB8AC3E}">
        <p14:creationId xmlns:p14="http://schemas.microsoft.com/office/powerpoint/2010/main" val="386365129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ChangeArrowheads="1"/>
          </p:cNvSpPr>
          <p:nvPr/>
        </p:nvSpPr>
        <p:spPr bwMode="auto">
          <a:xfrm>
            <a:off x="611188" y="692150"/>
            <a:ext cx="5249862"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latin typeface="Arial" panose="020B0604020202020204" pitchFamily="34" charset="0"/>
                <a:ea typeface="楷体_GB2312" pitchFamily="49" charset="-122"/>
              </a:defRPr>
            </a:lvl1pPr>
            <a:lvl2pPr algn="ctr">
              <a:defRPr sz="4400" b="1">
                <a:solidFill>
                  <a:schemeClr val="tx2"/>
                </a:solidFill>
                <a:latin typeface="Arial" panose="020B0604020202020204" pitchFamily="34" charset="0"/>
                <a:ea typeface="楷体_GB2312" pitchFamily="49" charset="-122"/>
              </a:defRPr>
            </a:lvl2pPr>
            <a:lvl3pPr algn="ctr">
              <a:defRPr sz="4400" b="1">
                <a:solidFill>
                  <a:schemeClr val="tx2"/>
                </a:solidFill>
                <a:latin typeface="Arial" panose="020B0604020202020204" pitchFamily="34" charset="0"/>
                <a:ea typeface="楷体_GB2312" pitchFamily="49" charset="-122"/>
              </a:defRPr>
            </a:lvl3pPr>
            <a:lvl4pPr algn="ctr">
              <a:defRPr sz="4400" b="1">
                <a:solidFill>
                  <a:schemeClr val="tx2"/>
                </a:solidFill>
                <a:latin typeface="Arial" panose="020B0604020202020204" pitchFamily="34" charset="0"/>
                <a:ea typeface="楷体_GB2312" pitchFamily="49" charset="-122"/>
              </a:defRPr>
            </a:lvl4pPr>
            <a:lvl5pPr algn="ctr">
              <a:defRPr sz="4400" b="1">
                <a:solidFill>
                  <a:schemeClr val="tx2"/>
                </a:solidFill>
                <a:latin typeface="Arial" panose="020B0604020202020204" pitchFamily="34" charset="0"/>
                <a:ea typeface="楷体_GB2312"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楷体_GB2312" pitchFamily="49" charset="-122"/>
              </a:defRPr>
            </a:lvl9pPr>
          </a:lstStyle>
          <a:p>
            <a:pPr algn="l"/>
            <a:r>
              <a:rPr lang="en-US" altLang="zh-CN" sz="3200" b="0">
                <a:solidFill>
                  <a:srgbClr val="006600"/>
                </a:solidFill>
                <a:ea typeface="黑体" panose="02010609060101010101" pitchFamily="49" charset="-122"/>
              </a:rPr>
              <a:t>6.4 </a:t>
            </a:r>
            <a:r>
              <a:rPr lang="zh-CN" altLang="en-US" sz="3200" b="0">
                <a:solidFill>
                  <a:srgbClr val="006600"/>
                </a:solidFill>
                <a:ea typeface="黑体" panose="02010609060101010101" pitchFamily="49" charset="-122"/>
              </a:rPr>
              <a:t>三维裁剪</a:t>
            </a:r>
          </a:p>
        </p:txBody>
      </p:sp>
      <p:sp>
        <p:nvSpPr>
          <p:cNvPr id="153603" name="Rectangle 3"/>
          <p:cNvSpPr>
            <a:spLocks noChangeArrowheads="1"/>
          </p:cNvSpPr>
          <p:nvPr/>
        </p:nvSpPr>
        <p:spPr bwMode="auto">
          <a:xfrm>
            <a:off x="684213" y="1341438"/>
            <a:ext cx="5249862"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latin typeface="Arial" panose="020B0604020202020204" pitchFamily="34" charset="0"/>
                <a:ea typeface="楷体_GB2312" pitchFamily="49" charset="-122"/>
              </a:defRPr>
            </a:lvl1pPr>
            <a:lvl2pPr algn="ctr">
              <a:defRPr sz="4400" b="1">
                <a:solidFill>
                  <a:schemeClr val="tx2"/>
                </a:solidFill>
                <a:latin typeface="Arial" panose="020B0604020202020204" pitchFamily="34" charset="0"/>
                <a:ea typeface="楷体_GB2312" pitchFamily="49" charset="-122"/>
              </a:defRPr>
            </a:lvl2pPr>
            <a:lvl3pPr algn="ctr">
              <a:defRPr sz="4400" b="1">
                <a:solidFill>
                  <a:schemeClr val="tx2"/>
                </a:solidFill>
                <a:latin typeface="Arial" panose="020B0604020202020204" pitchFamily="34" charset="0"/>
                <a:ea typeface="楷体_GB2312" pitchFamily="49" charset="-122"/>
              </a:defRPr>
            </a:lvl3pPr>
            <a:lvl4pPr algn="ctr">
              <a:defRPr sz="4400" b="1">
                <a:solidFill>
                  <a:schemeClr val="tx2"/>
                </a:solidFill>
                <a:latin typeface="Arial" panose="020B0604020202020204" pitchFamily="34" charset="0"/>
                <a:ea typeface="楷体_GB2312" pitchFamily="49" charset="-122"/>
              </a:defRPr>
            </a:lvl4pPr>
            <a:lvl5pPr algn="ctr">
              <a:defRPr sz="4400" b="1">
                <a:solidFill>
                  <a:schemeClr val="tx2"/>
                </a:solidFill>
                <a:latin typeface="Arial" panose="020B0604020202020204" pitchFamily="34" charset="0"/>
                <a:ea typeface="楷体_GB2312"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楷体_GB2312" pitchFamily="49" charset="-122"/>
              </a:defRPr>
            </a:lvl9pPr>
          </a:lstStyle>
          <a:p>
            <a:pPr algn="l"/>
            <a:r>
              <a:rPr lang="en-US" altLang="zh-CN" sz="2800" b="0">
                <a:solidFill>
                  <a:srgbClr val="006600"/>
                </a:solidFill>
                <a:ea typeface="黑体" panose="02010609060101010101" pitchFamily="49" charset="-122"/>
              </a:rPr>
              <a:t>6.4.1 </a:t>
            </a:r>
            <a:r>
              <a:rPr lang="zh-CN" altLang="en-US" sz="2800" b="0">
                <a:solidFill>
                  <a:srgbClr val="006600"/>
                </a:solidFill>
                <a:ea typeface="黑体" panose="02010609060101010101" pitchFamily="49" charset="-122"/>
              </a:rPr>
              <a:t>观察体及规范化</a:t>
            </a:r>
          </a:p>
        </p:txBody>
      </p:sp>
      <p:sp>
        <p:nvSpPr>
          <p:cNvPr id="153604" name="Rectangle 4"/>
          <p:cNvSpPr>
            <a:spLocks noChangeArrowheads="1"/>
          </p:cNvSpPr>
          <p:nvPr/>
        </p:nvSpPr>
        <p:spPr bwMode="auto">
          <a:xfrm>
            <a:off x="539750" y="1844675"/>
            <a:ext cx="5976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a:solidFill>
                  <a:srgbClr val="FF9933"/>
                </a:solidFill>
                <a:ea typeface="黑体" panose="02010609060101010101" pitchFamily="49" charset="-122"/>
              </a:rPr>
              <a:t>（</a:t>
            </a:r>
            <a:r>
              <a:rPr lang="en-US" altLang="zh-CN" sz="2800">
                <a:solidFill>
                  <a:srgbClr val="FF9933"/>
                </a:solidFill>
                <a:ea typeface="黑体" panose="02010609060101010101" pitchFamily="49" charset="-122"/>
              </a:rPr>
              <a:t>1</a:t>
            </a:r>
            <a:r>
              <a:rPr lang="zh-CN" altLang="en-US" sz="2800">
                <a:solidFill>
                  <a:srgbClr val="FF9933"/>
                </a:solidFill>
                <a:ea typeface="黑体" panose="02010609060101010101" pitchFamily="49" charset="-122"/>
              </a:rPr>
              <a:t>）正投影下的观察体及规范化 </a:t>
            </a:r>
          </a:p>
        </p:txBody>
      </p:sp>
      <p:grpSp>
        <p:nvGrpSpPr>
          <p:cNvPr id="153636" name="Group 36"/>
          <p:cNvGrpSpPr>
            <a:grpSpLocks/>
          </p:cNvGrpSpPr>
          <p:nvPr/>
        </p:nvGrpSpPr>
        <p:grpSpPr bwMode="auto">
          <a:xfrm>
            <a:off x="179388" y="2420938"/>
            <a:ext cx="8820150" cy="4103687"/>
            <a:chOff x="1080" y="10023"/>
            <a:chExt cx="8290" cy="4647"/>
          </a:xfrm>
        </p:grpSpPr>
        <p:grpSp>
          <p:nvGrpSpPr>
            <p:cNvPr id="153637" name="Group 37"/>
            <p:cNvGrpSpPr>
              <a:grpSpLocks/>
            </p:cNvGrpSpPr>
            <p:nvPr/>
          </p:nvGrpSpPr>
          <p:grpSpPr bwMode="auto">
            <a:xfrm>
              <a:off x="1080" y="12360"/>
              <a:ext cx="2700" cy="2310"/>
              <a:chOff x="1100" y="12672"/>
              <a:chExt cx="2700" cy="2310"/>
            </a:xfrm>
          </p:grpSpPr>
          <p:grpSp>
            <p:nvGrpSpPr>
              <p:cNvPr id="153638" name="Group 38"/>
              <p:cNvGrpSpPr>
                <a:grpSpLocks/>
              </p:cNvGrpSpPr>
              <p:nvPr/>
            </p:nvGrpSpPr>
            <p:grpSpPr bwMode="auto">
              <a:xfrm>
                <a:off x="1260" y="12828"/>
                <a:ext cx="2340" cy="1716"/>
                <a:chOff x="1260" y="12828"/>
                <a:chExt cx="2340" cy="1716"/>
              </a:xfrm>
            </p:grpSpPr>
            <p:sp>
              <p:nvSpPr>
                <p:cNvPr id="153639" name="Line 39"/>
                <p:cNvSpPr>
                  <a:spLocks noChangeShapeType="1"/>
                </p:cNvSpPr>
                <p:nvPr/>
              </p:nvSpPr>
              <p:spPr bwMode="auto">
                <a:xfrm flipV="1">
                  <a:off x="2340" y="12828"/>
                  <a:ext cx="0" cy="124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40" name="Line 40"/>
                <p:cNvSpPr>
                  <a:spLocks noChangeShapeType="1"/>
                </p:cNvSpPr>
                <p:nvPr/>
              </p:nvSpPr>
              <p:spPr bwMode="auto">
                <a:xfrm>
                  <a:off x="2340" y="14076"/>
                  <a:ext cx="1260" cy="31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41" name="Line 41"/>
                <p:cNvSpPr>
                  <a:spLocks noChangeShapeType="1"/>
                </p:cNvSpPr>
                <p:nvPr/>
              </p:nvSpPr>
              <p:spPr bwMode="auto">
                <a:xfrm flipH="1">
                  <a:off x="1260" y="14076"/>
                  <a:ext cx="1080" cy="46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153642" name="Group 42"/>
              <p:cNvGrpSpPr>
                <a:grpSpLocks/>
              </p:cNvGrpSpPr>
              <p:nvPr/>
            </p:nvGrpSpPr>
            <p:grpSpPr bwMode="auto">
              <a:xfrm>
                <a:off x="1100" y="12672"/>
                <a:ext cx="2700" cy="2310"/>
                <a:chOff x="1100" y="12672"/>
                <a:chExt cx="2700" cy="2310"/>
              </a:xfrm>
            </p:grpSpPr>
            <p:sp>
              <p:nvSpPr>
                <p:cNvPr id="153643" name="Text Box 43"/>
                <p:cNvSpPr txBox="1">
                  <a:spLocks noChangeArrowheads="1"/>
                </p:cNvSpPr>
                <p:nvPr/>
              </p:nvSpPr>
              <p:spPr bwMode="auto">
                <a:xfrm>
                  <a:off x="2340" y="12672"/>
                  <a:ext cx="720" cy="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600">
                      <a:latin typeface="Times New Roman" panose="02020603050405020304" pitchFamily="18" charset="0"/>
                    </a:rPr>
                    <a:t>y</a:t>
                  </a:r>
                  <a:r>
                    <a:rPr lang="en-US" altLang="zh-CN" sz="1600" baseline="-25000">
                      <a:latin typeface="Times New Roman" panose="02020603050405020304" pitchFamily="18" charset="0"/>
                    </a:rPr>
                    <a:t>view</a:t>
                  </a:r>
                  <a:endParaRPr lang="en-US" altLang="zh-CN" sz="1600"/>
                </a:p>
              </p:txBody>
            </p:sp>
            <p:sp>
              <p:nvSpPr>
                <p:cNvPr id="153644" name="Text Box 44"/>
                <p:cNvSpPr txBox="1">
                  <a:spLocks noChangeArrowheads="1"/>
                </p:cNvSpPr>
                <p:nvPr/>
              </p:nvSpPr>
              <p:spPr bwMode="auto">
                <a:xfrm>
                  <a:off x="3080" y="14292"/>
                  <a:ext cx="720" cy="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600">
                      <a:latin typeface="Times New Roman" panose="02020603050405020304" pitchFamily="18" charset="0"/>
                    </a:rPr>
                    <a:t>x</a:t>
                  </a:r>
                  <a:r>
                    <a:rPr lang="en-US" altLang="zh-CN" sz="1600" baseline="-25000">
                      <a:latin typeface="Times New Roman" panose="02020603050405020304" pitchFamily="18" charset="0"/>
                    </a:rPr>
                    <a:t>view</a:t>
                  </a:r>
                  <a:endParaRPr lang="en-US" altLang="zh-CN" sz="1600"/>
                </a:p>
              </p:txBody>
            </p:sp>
            <p:sp>
              <p:nvSpPr>
                <p:cNvPr id="153645" name="Text Box 45"/>
                <p:cNvSpPr txBox="1">
                  <a:spLocks noChangeArrowheads="1"/>
                </p:cNvSpPr>
                <p:nvPr/>
              </p:nvSpPr>
              <p:spPr bwMode="auto">
                <a:xfrm>
                  <a:off x="1100" y="14436"/>
                  <a:ext cx="720" cy="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600">
                      <a:latin typeface="Times New Roman" panose="02020603050405020304" pitchFamily="18" charset="0"/>
                    </a:rPr>
                    <a:t>z</a:t>
                  </a:r>
                  <a:r>
                    <a:rPr lang="en-US" altLang="zh-CN" sz="1600" baseline="-25000">
                      <a:latin typeface="Times New Roman" panose="02020603050405020304" pitchFamily="18" charset="0"/>
                    </a:rPr>
                    <a:t>view</a:t>
                  </a:r>
                  <a:endParaRPr lang="en-US" altLang="zh-CN" sz="1600"/>
                </a:p>
              </p:txBody>
            </p:sp>
          </p:grpSp>
        </p:grpSp>
        <p:grpSp>
          <p:nvGrpSpPr>
            <p:cNvPr id="153646" name="Group 46"/>
            <p:cNvGrpSpPr>
              <a:grpSpLocks/>
            </p:cNvGrpSpPr>
            <p:nvPr/>
          </p:nvGrpSpPr>
          <p:grpSpPr bwMode="auto">
            <a:xfrm>
              <a:off x="5400" y="10644"/>
              <a:ext cx="3970" cy="2770"/>
              <a:chOff x="6020" y="11150"/>
              <a:chExt cx="3970" cy="2770"/>
            </a:xfrm>
          </p:grpSpPr>
          <p:grpSp>
            <p:nvGrpSpPr>
              <p:cNvPr id="153647" name="Group 47"/>
              <p:cNvGrpSpPr>
                <a:grpSpLocks/>
              </p:cNvGrpSpPr>
              <p:nvPr/>
            </p:nvGrpSpPr>
            <p:grpSpPr bwMode="auto">
              <a:xfrm>
                <a:off x="6020" y="11150"/>
                <a:ext cx="3970" cy="2770"/>
                <a:chOff x="6020" y="11150"/>
                <a:chExt cx="3970" cy="2770"/>
              </a:xfrm>
            </p:grpSpPr>
            <p:sp>
              <p:nvSpPr>
                <p:cNvPr id="153648" name="Text Box 48"/>
                <p:cNvSpPr txBox="1">
                  <a:spLocks noChangeArrowheads="1"/>
                </p:cNvSpPr>
                <p:nvPr/>
              </p:nvSpPr>
              <p:spPr bwMode="auto">
                <a:xfrm>
                  <a:off x="9180" y="12702"/>
                  <a:ext cx="720" cy="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600">
                      <a:latin typeface="Times New Roman" panose="02020603050405020304" pitchFamily="18" charset="0"/>
                    </a:rPr>
                    <a:t>x</a:t>
                  </a:r>
                  <a:r>
                    <a:rPr lang="en-US" altLang="zh-CN" sz="1600" baseline="-25000">
                      <a:latin typeface="Times New Roman" panose="02020603050405020304" pitchFamily="18" charset="0"/>
                    </a:rPr>
                    <a:t>norm</a:t>
                  </a:r>
                  <a:endParaRPr lang="en-US" altLang="zh-CN" sz="1600"/>
                </a:p>
              </p:txBody>
            </p:sp>
            <p:sp>
              <p:nvSpPr>
                <p:cNvPr id="153649" name="Text Box 49"/>
                <p:cNvSpPr txBox="1">
                  <a:spLocks noChangeArrowheads="1"/>
                </p:cNvSpPr>
                <p:nvPr/>
              </p:nvSpPr>
              <p:spPr bwMode="auto">
                <a:xfrm>
                  <a:off x="8840" y="11452"/>
                  <a:ext cx="720" cy="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600">
                      <a:latin typeface="Times New Roman" panose="02020603050405020304" pitchFamily="18" charset="0"/>
                    </a:rPr>
                    <a:t>z</a:t>
                  </a:r>
                  <a:r>
                    <a:rPr lang="en-US" altLang="zh-CN" sz="1600" baseline="-25000">
                      <a:latin typeface="Times New Roman" panose="02020603050405020304" pitchFamily="18" charset="0"/>
                    </a:rPr>
                    <a:t>norm</a:t>
                  </a:r>
                  <a:endParaRPr lang="en-US" altLang="zh-CN" sz="1600"/>
                </a:p>
              </p:txBody>
            </p:sp>
            <p:sp>
              <p:nvSpPr>
                <p:cNvPr id="153650" name="Text Box 50"/>
                <p:cNvSpPr txBox="1">
                  <a:spLocks noChangeArrowheads="1"/>
                </p:cNvSpPr>
                <p:nvPr/>
              </p:nvSpPr>
              <p:spPr bwMode="auto">
                <a:xfrm>
                  <a:off x="7500" y="11150"/>
                  <a:ext cx="720" cy="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600">
                      <a:latin typeface="Times New Roman" panose="02020603050405020304" pitchFamily="18" charset="0"/>
                    </a:rPr>
                    <a:t>y</a:t>
                  </a:r>
                  <a:r>
                    <a:rPr lang="en-US" altLang="zh-CN" sz="1600" baseline="-25000">
                      <a:latin typeface="Times New Roman" panose="02020603050405020304" pitchFamily="18" charset="0"/>
                    </a:rPr>
                    <a:t>norm</a:t>
                  </a:r>
                  <a:endParaRPr lang="en-US" altLang="zh-CN" sz="1600"/>
                </a:p>
              </p:txBody>
            </p:sp>
            <p:sp>
              <p:nvSpPr>
                <p:cNvPr id="153651" name="Text Box 51"/>
                <p:cNvSpPr txBox="1">
                  <a:spLocks noChangeArrowheads="1"/>
                </p:cNvSpPr>
                <p:nvPr/>
              </p:nvSpPr>
              <p:spPr bwMode="auto">
                <a:xfrm>
                  <a:off x="6020" y="13180"/>
                  <a:ext cx="126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600">
                      <a:latin typeface="宋体" panose="02010600030101010101" pitchFamily="2" charset="-122"/>
                    </a:rPr>
                    <a:t>(-1</a:t>
                  </a:r>
                  <a:r>
                    <a:rPr lang="zh-CN" altLang="en-US" sz="1600">
                      <a:latin typeface="宋体" panose="02010600030101010101" pitchFamily="2" charset="-122"/>
                    </a:rPr>
                    <a:t>，</a:t>
                  </a:r>
                  <a:r>
                    <a:rPr lang="en-US" altLang="zh-CN" sz="1600">
                      <a:latin typeface="宋体" panose="02010600030101010101" pitchFamily="2" charset="-122"/>
                    </a:rPr>
                    <a:t>-1</a:t>
                  </a:r>
                  <a:r>
                    <a:rPr lang="zh-CN" altLang="en-US" sz="1600">
                      <a:latin typeface="宋体" panose="02010600030101010101" pitchFamily="2" charset="-122"/>
                    </a:rPr>
                    <a:t>，</a:t>
                  </a:r>
                  <a:r>
                    <a:rPr lang="en-US" altLang="zh-CN" sz="1600">
                      <a:latin typeface="宋体" panose="02010600030101010101" pitchFamily="2" charset="-122"/>
                    </a:rPr>
                    <a:t>-1)</a:t>
                  </a:r>
                  <a:endParaRPr lang="en-US" altLang="zh-CN" sz="1600"/>
                </a:p>
              </p:txBody>
            </p:sp>
            <p:sp>
              <p:nvSpPr>
                <p:cNvPr id="153652" name="Text Box 52"/>
                <p:cNvSpPr txBox="1">
                  <a:spLocks noChangeArrowheads="1"/>
                </p:cNvSpPr>
                <p:nvPr/>
              </p:nvSpPr>
              <p:spPr bwMode="auto">
                <a:xfrm>
                  <a:off x="8910" y="11878"/>
                  <a:ext cx="108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600">
                      <a:latin typeface="宋体" panose="02010600030101010101" pitchFamily="2" charset="-122"/>
                    </a:rPr>
                    <a:t>(1</a:t>
                  </a:r>
                  <a:r>
                    <a:rPr lang="zh-CN" altLang="en-US" sz="1600">
                      <a:latin typeface="宋体" panose="02010600030101010101" pitchFamily="2" charset="-122"/>
                    </a:rPr>
                    <a:t>，</a:t>
                  </a:r>
                  <a:r>
                    <a:rPr lang="en-US" altLang="zh-CN" sz="1600">
                      <a:latin typeface="宋体" panose="02010600030101010101" pitchFamily="2" charset="-122"/>
                    </a:rPr>
                    <a:t>1</a:t>
                  </a:r>
                  <a:r>
                    <a:rPr lang="zh-CN" altLang="en-US" sz="1600">
                      <a:latin typeface="宋体" panose="02010600030101010101" pitchFamily="2" charset="-122"/>
                    </a:rPr>
                    <a:t>，</a:t>
                  </a:r>
                  <a:r>
                    <a:rPr lang="en-US" altLang="zh-CN" sz="1600">
                      <a:latin typeface="宋体" panose="02010600030101010101" pitchFamily="2" charset="-122"/>
                    </a:rPr>
                    <a:t>1)</a:t>
                  </a:r>
                  <a:endParaRPr lang="en-US" altLang="zh-CN" sz="1600"/>
                </a:p>
              </p:txBody>
            </p:sp>
            <p:sp>
              <p:nvSpPr>
                <p:cNvPr id="153653" name="Text Box 53"/>
                <p:cNvSpPr txBox="1">
                  <a:spLocks noChangeArrowheads="1"/>
                </p:cNvSpPr>
                <p:nvPr/>
              </p:nvSpPr>
              <p:spPr bwMode="auto">
                <a:xfrm>
                  <a:off x="8280" y="13452"/>
                  <a:ext cx="144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en-US" sz="1600">
                      <a:latin typeface="宋体" panose="02010600030101010101" pitchFamily="2" charset="-122"/>
                    </a:rPr>
                    <a:t>规范化观察体</a:t>
                  </a:r>
                  <a:endParaRPr lang="zh-CN" altLang="en-US" sz="1600"/>
                </a:p>
              </p:txBody>
            </p:sp>
          </p:grpSp>
          <p:grpSp>
            <p:nvGrpSpPr>
              <p:cNvPr id="153654" name="Group 54"/>
              <p:cNvGrpSpPr>
                <a:grpSpLocks/>
              </p:cNvGrpSpPr>
              <p:nvPr/>
            </p:nvGrpSpPr>
            <p:grpSpPr bwMode="auto">
              <a:xfrm>
                <a:off x="7180" y="11268"/>
                <a:ext cx="2230" cy="2340"/>
                <a:chOff x="7180" y="11268"/>
                <a:chExt cx="2230" cy="2340"/>
              </a:xfrm>
            </p:grpSpPr>
            <p:grpSp>
              <p:nvGrpSpPr>
                <p:cNvPr id="153655" name="Group 55"/>
                <p:cNvGrpSpPr>
                  <a:grpSpLocks/>
                </p:cNvGrpSpPr>
                <p:nvPr/>
              </p:nvGrpSpPr>
              <p:grpSpPr bwMode="auto">
                <a:xfrm>
                  <a:off x="7200" y="11892"/>
                  <a:ext cx="1800" cy="1716"/>
                  <a:chOff x="7740" y="3780"/>
                  <a:chExt cx="1800" cy="1716"/>
                </a:xfrm>
              </p:grpSpPr>
              <p:sp>
                <p:nvSpPr>
                  <p:cNvPr id="153656" name="Freeform 56"/>
                  <p:cNvSpPr>
                    <a:spLocks/>
                  </p:cNvSpPr>
                  <p:nvPr/>
                </p:nvSpPr>
                <p:spPr bwMode="auto">
                  <a:xfrm>
                    <a:off x="7740" y="4248"/>
                    <a:ext cx="900" cy="1248"/>
                  </a:xfrm>
                  <a:custGeom>
                    <a:avLst/>
                    <a:gdLst>
                      <a:gd name="T0" fmla="*/ 0 w 900"/>
                      <a:gd name="T1" fmla="*/ 936 h 1248"/>
                      <a:gd name="T2" fmla="*/ 900 w 900"/>
                      <a:gd name="T3" fmla="*/ 1248 h 1248"/>
                      <a:gd name="T4" fmla="*/ 900 w 900"/>
                      <a:gd name="T5" fmla="*/ 312 h 1248"/>
                      <a:gd name="T6" fmla="*/ 0 w 900"/>
                      <a:gd name="T7" fmla="*/ 0 h 1248"/>
                      <a:gd name="T8" fmla="*/ 0 w 900"/>
                      <a:gd name="T9" fmla="*/ 936 h 1248"/>
                    </a:gdLst>
                    <a:ahLst/>
                    <a:cxnLst>
                      <a:cxn ang="0">
                        <a:pos x="T0" y="T1"/>
                      </a:cxn>
                      <a:cxn ang="0">
                        <a:pos x="T2" y="T3"/>
                      </a:cxn>
                      <a:cxn ang="0">
                        <a:pos x="T4" y="T5"/>
                      </a:cxn>
                      <a:cxn ang="0">
                        <a:pos x="T6" y="T7"/>
                      </a:cxn>
                      <a:cxn ang="0">
                        <a:pos x="T8" y="T9"/>
                      </a:cxn>
                    </a:cxnLst>
                    <a:rect l="0" t="0" r="r" b="b"/>
                    <a:pathLst>
                      <a:path w="900" h="1248">
                        <a:moveTo>
                          <a:pt x="0" y="936"/>
                        </a:moveTo>
                        <a:lnTo>
                          <a:pt x="900" y="1248"/>
                        </a:lnTo>
                        <a:lnTo>
                          <a:pt x="900" y="312"/>
                        </a:lnTo>
                        <a:lnTo>
                          <a:pt x="0" y="0"/>
                        </a:lnTo>
                        <a:lnTo>
                          <a:pt x="0" y="936"/>
                        </a:lnTo>
                        <a:close/>
                      </a:path>
                    </a:pathLst>
                  </a:custGeom>
                  <a:solidFill>
                    <a:srgbClr val="FFFFFF"/>
                  </a:solidFill>
                  <a:ln w="9525"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57" name="Freeform 57"/>
                  <p:cNvSpPr>
                    <a:spLocks/>
                  </p:cNvSpPr>
                  <p:nvPr/>
                </p:nvSpPr>
                <p:spPr bwMode="auto">
                  <a:xfrm>
                    <a:off x="8640" y="4092"/>
                    <a:ext cx="900" cy="1404"/>
                  </a:xfrm>
                  <a:custGeom>
                    <a:avLst/>
                    <a:gdLst>
                      <a:gd name="T0" fmla="*/ 0 w 900"/>
                      <a:gd name="T1" fmla="*/ 1404 h 1404"/>
                      <a:gd name="T2" fmla="*/ 900 w 900"/>
                      <a:gd name="T3" fmla="*/ 936 h 1404"/>
                      <a:gd name="T4" fmla="*/ 900 w 900"/>
                      <a:gd name="T5" fmla="*/ 0 h 1404"/>
                      <a:gd name="T6" fmla="*/ 0 w 900"/>
                      <a:gd name="T7" fmla="*/ 468 h 1404"/>
                      <a:gd name="T8" fmla="*/ 0 w 900"/>
                      <a:gd name="T9" fmla="*/ 1404 h 1404"/>
                    </a:gdLst>
                    <a:ahLst/>
                    <a:cxnLst>
                      <a:cxn ang="0">
                        <a:pos x="T0" y="T1"/>
                      </a:cxn>
                      <a:cxn ang="0">
                        <a:pos x="T2" y="T3"/>
                      </a:cxn>
                      <a:cxn ang="0">
                        <a:pos x="T4" y="T5"/>
                      </a:cxn>
                      <a:cxn ang="0">
                        <a:pos x="T6" y="T7"/>
                      </a:cxn>
                      <a:cxn ang="0">
                        <a:pos x="T8" y="T9"/>
                      </a:cxn>
                    </a:cxnLst>
                    <a:rect l="0" t="0" r="r" b="b"/>
                    <a:pathLst>
                      <a:path w="900" h="1404">
                        <a:moveTo>
                          <a:pt x="0" y="1404"/>
                        </a:moveTo>
                        <a:lnTo>
                          <a:pt x="900" y="936"/>
                        </a:lnTo>
                        <a:lnTo>
                          <a:pt x="900" y="0"/>
                        </a:lnTo>
                        <a:lnTo>
                          <a:pt x="0" y="468"/>
                        </a:lnTo>
                        <a:lnTo>
                          <a:pt x="0" y="1404"/>
                        </a:lnTo>
                        <a:close/>
                      </a:path>
                    </a:pathLst>
                  </a:custGeom>
                  <a:solidFill>
                    <a:srgbClr val="FFFFFF"/>
                  </a:solidFill>
                  <a:ln w="9525"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58" name="Freeform 58"/>
                  <p:cNvSpPr>
                    <a:spLocks/>
                  </p:cNvSpPr>
                  <p:nvPr/>
                </p:nvSpPr>
                <p:spPr bwMode="auto">
                  <a:xfrm>
                    <a:off x="7740" y="3780"/>
                    <a:ext cx="1800" cy="780"/>
                  </a:xfrm>
                  <a:custGeom>
                    <a:avLst/>
                    <a:gdLst>
                      <a:gd name="T0" fmla="*/ 0 w 1800"/>
                      <a:gd name="T1" fmla="*/ 468 h 780"/>
                      <a:gd name="T2" fmla="*/ 900 w 1800"/>
                      <a:gd name="T3" fmla="*/ 0 h 780"/>
                      <a:gd name="T4" fmla="*/ 1800 w 1800"/>
                      <a:gd name="T5" fmla="*/ 312 h 780"/>
                      <a:gd name="T6" fmla="*/ 900 w 1800"/>
                      <a:gd name="T7" fmla="*/ 780 h 780"/>
                      <a:gd name="T8" fmla="*/ 0 w 1800"/>
                      <a:gd name="T9" fmla="*/ 468 h 780"/>
                    </a:gdLst>
                    <a:ahLst/>
                    <a:cxnLst>
                      <a:cxn ang="0">
                        <a:pos x="T0" y="T1"/>
                      </a:cxn>
                      <a:cxn ang="0">
                        <a:pos x="T2" y="T3"/>
                      </a:cxn>
                      <a:cxn ang="0">
                        <a:pos x="T4" y="T5"/>
                      </a:cxn>
                      <a:cxn ang="0">
                        <a:pos x="T6" y="T7"/>
                      </a:cxn>
                      <a:cxn ang="0">
                        <a:pos x="T8" y="T9"/>
                      </a:cxn>
                    </a:cxnLst>
                    <a:rect l="0" t="0" r="r" b="b"/>
                    <a:pathLst>
                      <a:path w="1800" h="780">
                        <a:moveTo>
                          <a:pt x="0" y="468"/>
                        </a:moveTo>
                        <a:lnTo>
                          <a:pt x="900" y="0"/>
                        </a:lnTo>
                        <a:lnTo>
                          <a:pt x="1800" y="312"/>
                        </a:lnTo>
                        <a:lnTo>
                          <a:pt x="900" y="780"/>
                        </a:lnTo>
                        <a:lnTo>
                          <a:pt x="0" y="468"/>
                        </a:lnTo>
                        <a:close/>
                      </a:path>
                    </a:pathLst>
                  </a:custGeom>
                  <a:solidFill>
                    <a:srgbClr val="FFFFFF"/>
                  </a:solidFill>
                  <a:ln w="9525"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53659" name="Line 59"/>
                <p:cNvSpPr>
                  <a:spLocks noChangeShapeType="1"/>
                </p:cNvSpPr>
                <p:nvPr/>
              </p:nvSpPr>
              <p:spPr bwMode="auto">
                <a:xfrm flipV="1">
                  <a:off x="8100" y="11268"/>
                  <a:ext cx="0" cy="93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60" name="Line 60"/>
                <p:cNvSpPr>
                  <a:spLocks noChangeShapeType="1"/>
                </p:cNvSpPr>
                <p:nvPr/>
              </p:nvSpPr>
              <p:spPr bwMode="auto">
                <a:xfrm>
                  <a:off x="8640" y="12984"/>
                  <a:ext cx="720" cy="15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61" name="Line 61"/>
                <p:cNvSpPr>
                  <a:spLocks noChangeShapeType="1"/>
                </p:cNvSpPr>
                <p:nvPr/>
              </p:nvSpPr>
              <p:spPr bwMode="auto">
                <a:xfrm flipV="1">
                  <a:off x="8870" y="11836"/>
                  <a:ext cx="540" cy="31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62" name="Oval 62"/>
                <p:cNvSpPr>
                  <a:spLocks noChangeArrowheads="1"/>
                </p:cNvSpPr>
                <p:nvPr/>
              </p:nvSpPr>
              <p:spPr bwMode="auto">
                <a:xfrm>
                  <a:off x="8958" y="12184"/>
                  <a:ext cx="57" cy="57"/>
                </a:xfrm>
                <a:prstGeom prst="ellipse">
                  <a:avLst/>
                </a:prstGeom>
                <a:solidFill>
                  <a:srgbClr val="000000"/>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63" name="Oval 63"/>
                <p:cNvSpPr>
                  <a:spLocks noChangeArrowheads="1"/>
                </p:cNvSpPr>
                <p:nvPr/>
              </p:nvSpPr>
              <p:spPr bwMode="auto">
                <a:xfrm>
                  <a:off x="7180" y="13259"/>
                  <a:ext cx="57" cy="57"/>
                </a:xfrm>
                <a:prstGeom prst="ellipse">
                  <a:avLst/>
                </a:prstGeom>
                <a:solidFill>
                  <a:srgbClr val="000000"/>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153664" name="Group 64"/>
            <p:cNvGrpSpPr>
              <a:grpSpLocks/>
            </p:cNvGrpSpPr>
            <p:nvPr/>
          </p:nvGrpSpPr>
          <p:grpSpPr bwMode="auto">
            <a:xfrm>
              <a:off x="1270" y="10023"/>
              <a:ext cx="6830" cy="2561"/>
              <a:chOff x="1270" y="10023"/>
              <a:chExt cx="6830" cy="2561"/>
            </a:xfrm>
          </p:grpSpPr>
          <p:grpSp>
            <p:nvGrpSpPr>
              <p:cNvPr id="153665" name="Group 65"/>
              <p:cNvGrpSpPr>
                <a:grpSpLocks/>
              </p:cNvGrpSpPr>
              <p:nvPr/>
            </p:nvGrpSpPr>
            <p:grpSpPr bwMode="auto">
              <a:xfrm>
                <a:off x="1270" y="10023"/>
                <a:ext cx="6830" cy="2561"/>
                <a:chOff x="1270" y="10023"/>
                <a:chExt cx="6830" cy="2561"/>
              </a:xfrm>
            </p:grpSpPr>
            <p:sp>
              <p:nvSpPr>
                <p:cNvPr id="153666" name="Text Box 66"/>
                <p:cNvSpPr txBox="1">
                  <a:spLocks noChangeArrowheads="1"/>
                </p:cNvSpPr>
                <p:nvPr/>
              </p:nvSpPr>
              <p:spPr bwMode="auto">
                <a:xfrm>
                  <a:off x="1270" y="12038"/>
                  <a:ext cx="1980" cy="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600">
                      <a:latin typeface="Times New Roman" panose="02020603050405020304" pitchFamily="18" charset="0"/>
                    </a:rPr>
                    <a:t>(xw</a:t>
                  </a:r>
                  <a:r>
                    <a:rPr lang="en-US" altLang="zh-CN" sz="1600" baseline="-25000">
                      <a:latin typeface="Times New Roman" panose="02020603050405020304" pitchFamily="18" charset="0"/>
                    </a:rPr>
                    <a:t>min</a:t>
                  </a:r>
                  <a:r>
                    <a:rPr lang="en-US" altLang="zh-CN" sz="1600">
                      <a:latin typeface="Times New Roman" panose="02020603050405020304" pitchFamily="18" charset="0"/>
                    </a:rPr>
                    <a:t>, yw</a:t>
                  </a:r>
                  <a:r>
                    <a:rPr lang="en-US" altLang="zh-CN" sz="1600" baseline="-25000">
                      <a:latin typeface="Times New Roman" panose="02020603050405020304" pitchFamily="18" charset="0"/>
                    </a:rPr>
                    <a:t>min</a:t>
                  </a:r>
                  <a:r>
                    <a:rPr lang="en-US" altLang="zh-CN" sz="1600">
                      <a:latin typeface="Times New Roman" panose="02020603050405020304" pitchFamily="18" charset="0"/>
                    </a:rPr>
                    <a:t>, z</a:t>
                  </a:r>
                  <a:r>
                    <a:rPr lang="en-US" altLang="zh-CN" sz="1600" baseline="-25000">
                      <a:latin typeface="Times New Roman" panose="02020603050405020304" pitchFamily="18" charset="0"/>
                    </a:rPr>
                    <a:t>near</a:t>
                  </a:r>
                  <a:r>
                    <a:rPr lang="en-US" altLang="zh-CN" sz="1600">
                      <a:latin typeface="Times New Roman" panose="02020603050405020304" pitchFamily="18" charset="0"/>
                    </a:rPr>
                    <a:t>)</a:t>
                  </a:r>
                  <a:endParaRPr lang="en-US" altLang="zh-CN" sz="1600"/>
                </a:p>
              </p:txBody>
            </p:sp>
            <p:sp>
              <p:nvSpPr>
                <p:cNvPr id="153667" name="Text Box 67"/>
                <p:cNvSpPr txBox="1">
                  <a:spLocks noChangeArrowheads="1"/>
                </p:cNvSpPr>
                <p:nvPr/>
              </p:nvSpPr>
              <p:spPr bwMode="auto">
                <a:xfrm>
                  <a:off x="6120" y="10030"/>
                  <a:ext cx="1980" cy="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600">
                      <a:latin typeface="Times New Roman" panose="02020603050405020304" pitchFamily="18" charset="0"/>
                    </a:rPr>
                    <a:t>(xw</a:t>
                  </a:r>
                  <a:r>
                    <a:rPr lang="en-US" altLang="zh-CN" sz="1600" baseline="-25000">
                      <a:latin typeface="Times New Roman" panose="02020603050405020304" pitchFamily="18" charset="0"/>
                    </a:rPr>
                    <a:t>max</a:t>
                  </a:r>
                  <a:r>
                    <a:rPr lang="en-US" altLang="zh-CN" sz="1600">
                      <a:latin typeface="Times New Roman" panose="02020603050405020304" pitchFamily="18" charset="0"/>
                    </a:rPr>
                    <a:t>, yw</a:t>
                  </a:r>
                  <a:r>
                    <a:rPr lang="en-US" altLang="zh-CN" sz="1600" baseline="-25000">
                      <a:latin typeface="Times New Roman" panose="02020603050405020304" pitchFamily="18" charset="0"/>
                    </a:rPr>
                    <a:t>max</a:t>
                  </a:r>
                  <a:r>
                    <a:rPr lang="en-US" altLang="zh-CN" sz="1600">
                      <a:latin typeface="Times New Roman" panose="02020603050405020304" pitchFamily="18" charset="0"/>
                    </a:rPr>
                    <a:t>, z</a:t>
                  </a:r>
                  <a:r>
                    <a:rPr lang="en-US" altLang="zh-CN" sz="1600" baseline="-25000">
                      <a:latin typeface="Times New Roman" panose="02020603050405020304" pitchFamily="18" charset="0"/>
                    </a:rPr>
                    <a:t>far</a:t>
                  </a:r>
                  <a:r>
                    <a:rPr lang="en-US" altLang="zh-CN" sz="1600">
                      <a:latin typeface="Times New Roman" panose="02020603050405020304" pitchFamily="18" charset="0"/>
                    </a:rPr>
                    <a:t>)</a:t>
                  </a:r>
                  <a:endParaRPr lang="en-US" altLang="zh-CN" sz="1600"/>
                </a:p>
              </p:txBody>
            </p:sp>
            <p:sp>
              <p:nvSpPr>
                <p:cNvPr id="153668" name="Text Box 68"/>
                <p:cNvSpPr txBox="1">
                  <a:spLocks noChangeArrowheads="1"/>
                </p:cNvSpPr>
                <p:nvPr/>
              </p:nvSpPr>
              <p:spPr bwMode="auto">
                <a:xfrm>
                  <a:off x="2157" y="10023"/>
                  <a:ext cx="162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en-US" sz="1600">
                      <a:latin typeface="宋体" panose="02010600030101010101" pitchFamily="2" charset="-122"/>
                    </a:rPr>
                    <a:t>正交投影观察体</a:t>
                  </a:r>
                  <a:endParaRPr lang="zh-CN" altLang="en-US" sz="1600"/>
                </a:p>
              </p:txBody>
            </p:sp>
          </p:grpSp>
          <p:grpSp>
            <p:nvGrpSpPr>
              <p:cNvPr id="153669" name="Group 69"/>
              <p:cNvGrpSpPr>
                <a:grpSpLocks/>
              </p:cNvGrpSpPr>
              <p:nvPr/>
            </p:nvGrpSpPr>
            <p:grpSpPr bwMode="auto">
              <a:xfrm>
                <a:off x="2488" y="10176"/>
                <a:ext cx="4007" cy="2184"/>
                <a:chOff x="2488" y="10176"/>
                <a:chExt cx="4007" cy="2184"/>
              </a:xfrm>
            </p:grpSpPr>
            <p:sp>
              <p:nvSpPr>
                <p:cNvPr id="153670" name="Freeform 70"/>
                <p:cNvSpPr>
                  <a:spLocks/>
                </p:cNvSpPr>
                <p:nvPr/>
              </p:nvSpPr>
              <p:spPr bwMode="auto">
                <a:xfrm>
                  <a:off x="2520" y="10953"/>
                  <a:ext cx="1620" cy="1407"/>
                </a:xfrm>
                <a:custGeom>
                  <a:avLst/>
                  <a:gdLst>
                    <a:gd name="T0" fmla="*/ 0 w 1620"/>
                    <a:gd name="T1" fmla="*/ 0 h 1407"/>
                    <a:gd name="T2" fmla="*/ 0 w 1620"/>
                    <a:gd name="T3" fmla="*/ 105 h 1407"/>
                    <a:gd name="T4" fmla="*/ 0 w 1620"/>
                    <a:gd name="T5" fmla="*/ 1095 h 1407"/>
                    <a:gd name="T6" fmla="*/ 1620 w 1620"/>
                    <a:gd name="T7" fmla="*/ 1407 h 1407"/>
                    <a:gd name="T8" fmla="*/ 1620 w 1620"/>
                    <a:gd name="T9" fmla="*/ 315 h 1407"/>
                    <a:gd name="T10" fmla="*/ 0 w 1620"/>
                    <a:gd name="T11" fmla="*/ 0 h 1407"/>
                  </a:gdLst>
                  <a:ahLst/>
                  <a:cxnLst>
                    <a:cxn ang="0">
                      <a:pos x="T0" y="T1"/>
                    </a:cxn>
                    <a:cxn ang="0">
                      <a:pos x="T2" y="T3"/>
                    </a:cxn>
                    <a:cxn ang="0">
                      <a:pos x="T4" y="T5"/>
                    </a:cxn>
                    <a:cxn ang="0">
                      <a:pos x="T6" y="T7"/>
                    </a:cxn>
                    <a:cxn ang="0">
                      <a:pos x="T8" y="T9"/>
                    </a:cxn>
                    <a:cxn ang="0">
                      <a:pos x="T10" y="T11"/>
                    </a:cxn>
                  </a:cxnLst>
                  <a:rect l="0" t="0" r="r" b="b"/>
                  <a:pathLst>
                    <a:path w="1620" h="1407">
                      <a:moveTo>
                        <a:pt x="0" y="0"/>
                      </a:moveTo>
                      <a:cubicBezTo>
                        <a:pt x="0" y="35"/>
                        <a:pt x="0" y="70"/>
                        <a:pt x="0" y="105"/>
                      </a:cubicBezTo>
                      <a:lnTo>
                        <a:pt x="0" y="1095"/>
                      </a:lnTo>
                      <a:lnTo>
                        <a:pt x="1620" y="1407"/>
                      </a:lnTo>
                      <a:lnTo>
                        <a:pt x="1620" y="315"/>
                      </a:lnTo>
                      <a:lnTo>
                        <a:pt x="0" y="0"/>
                      </a:lnTo>
                      <a:close/>
                    </a:path>
                  </a:pathLst>
                </a:custGeom>
                <a:solidFill>
                  <a:srgbClr val="FFFFFF"/>
                </a:solidFill>
                <a:ln w="9525"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71" name="Freeform 71"/>
                <p:cNvSpPr>
                  <a:spLocks/>
                </p:cNvSpPr>
                <p:nvPr/>
              </p:nvSpPr>
              <p:spPr bwMode="auto">
                <a:xfrm>
                  <a:off x="4140" y="10488"/>
                  <a:ext cx="2340" cy="1872"/>
                </a:xfrm>
                <a:custGeom>
                  <a:avLst/>
                  <a:gdLst>
                    <a:gd name="T0" fmla="*/ 0 w 2340"/>
                    <a:gd name="T1" fmla="*/ 780 h 1872"/>
                    <a:gd name="T2" fmla="*/ 0 w 2340"/>
                    <a:gd name="T3" fmla="*/ 1872 h 1872"/>
                    <a:gd name="T4" fmla="*/ 2340 w 2340"/>
                    <a:gd name="T5" fmla="*/ 1092 h 1872"/>
                    <a:gd name="T6" fmla="*/ 2340 w 2340"/>
                    <a:gd name="T7" fmla="*/ 0 h 1872"/>
                    <a:gd name="T8" fmla="*/ 0 w 2340"/>
                    <a:gd name="T9" fmla="*/ 780 h 1872"/>
                  </a:gdLst>
                  <a:ahLst/>
                  <a:cxnLst>
                    <a:cxn ang="0">
                      <a:pos x="T0" y="T1"/>
                    </a:cxn>
                    <a:cxn ang="0">
                      <a:pos x="T2" y="T3"/>
                    </a:cxn>
                    <a:cxn ang="0">
                      <a:pos x="T4" y="T5"/>
                    </a:cxn>
                    <a:cxn ang="0">
                      <a:pos x="T6" y="T7"/>
                    </a:cxn>
                    <a:cxn ang="0">
                      <a:pos x="T8" y="T9"/>
                    </a:cxn>
                  </a:cxnLst>
                  <a:rect l="0" t="0" r="r" b="b"/>
                  <a:pathLst>
                    <a:path w="2340" h="1872">
                      <a:moveTo>
                        <a:pt x="0" y="780"/>
                      </a:moveTo>
                      <a:lnTo>
                        <a:pt x="0" y="1872"/>
                      </a:lnTo>
                      <a:lnTo>
                        <a:pt x="2340" y="1092"/>
                      </a:lnTo>
                      <a:lnTo>
                        <a:pt x="2340" y="0"/>
                      </a:lnTo>
                      <a:lnTo>
                        <a:pt x="0" y="780"/>
                      </a:lnTo>
                      <a:close/>
                    </a:path>
                  </a:pathLst>
                </a:custGeom>
                <a:solidFill>
                  <a:srgbClr val="FFFFFF"/>
                </a:solidFill>
                <a:ln w="9525"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72" name="Freeform 72"/>
                <p:cNvSpPr>
                  <a:spLocks/>
                </p:cNvSpPr>
                <p:nvPr/>
              </p:nvSpPr>
              <p:spPr bwMode="auto">
                <a:xfrm>
                  <a:off x="2520" y="10176"/>
                  <a:ext cx="3960" cy="1092"/>
                </a:xfrm>
                <a:custGeom>
                  <a:avLst/>
                  <a:gdLst>
                    <a:gd name="T0" fmla="*/ 0 w 3960"/>
                    <a:gd name="T1" fmla="*/ 780 h 1092"/>
                    <a:gd name="T2" fmla="*/ 2340 w 3960"/>
                    <a:gd name="T3" fmla="*/ 0 h 1092"/>
                    <a:gd name="T4" fmla="*/ 3960 w 3960"/>
                    <a:gd name="T5" fmla="*/ 312 h 1092"/>
                    <a:gd name="T6" fmla="*/ 1620 w 3960"/>
                    <a:gd name="T7" fmla="*/ 1092 h 1092"/>
                    <a:gd name="T8" fmla="*/ 0 w 3960"/>
                    <a:gd name="T9" fmla="*/ 780 h 1092"/>
                  </a:gdLst>
                  <a:ahLst/>
                  <a:cxnLst>
                    <a:cxn ang="0">
                      <a:pos x="T0" y="T1"/>
                    </a:cxn>
                    <a:cxn ang="0">
                      <a:pos x="T2" y="T3"/>
                    </a:cxn>
                    <a:cxn ang="0">
                      <a:pos x="T4" y="T5"/>
                    </a:cxn>
                    <a:cxn ang="0">
                      <a:pos x="T6" y="T7"/>
                    </a:cxn>
                    <a:cxn ang="0">
                      <a:pos x="T8" y="T9"/>
                    </a:cxn>
                  </a:cxnLst>
                  <a:rect l="0" t="0" r="r" b="b"/>
                  <a:pathLst>
                    <a:path w="3960" h="1092">
                      <a:moveTo>
                        <a:pt x="0" y="780"/>
                      </a:moveTo>
                      <a:lnTo>
                        <a:pt x="2340" y="0"/>
                      </a:lnTo>
                      <a:lnTo>
                        <a:pt x="3960" y="312"/>
                      </a:lnTo>
                      <a:lnTo>
                        <a:pt x="1620" y="1092"/>
                      </a:lnTo>
                      <a:lnTo>
                        <a:pt x="0" y="780"/>
                      </a:lnTo>
                      <a:close/>
                    </a:path>
                  </a:pathLst>
                </a:custGeom>
                <a:solidFill>
                  <a:srgbClr val="FFFFFF"/>
                </a:solidFill>
                <a:ln w="9525"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73" name="Oval 73"/>
                <p:cNvSpPr>
                  <a:spLocks noChangeArrowheads="1"/>
                </p:cNvSpPr>
                <p:nvPr/>
              </p:nvSpPr>
              <p:spPr bwMode="auto">
                <a:xfrm>
                  <a:off x="6438" y="10468"/>
                  <a:ext cx="57" cy="57"/>
                </a:xfrm>
                <a:prstGeom prst="ellipse">
                  <a:avLst/>
                </a:prstGeom>
                <a:solidFill>
                  <a:srgbClr val="000000"/>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74" name="Oval 74"/>
                <p:cNvSpPr>
                  <a:spLocks noChangeArrowheads="1"/>
                </p:cNvSpPr>
                <p:nvPr/>
              </p:nvSpPr>
              <p:spPr bwMode="auto">
                <a:xfrm>
                  <a:off x="2488" y="12011"/>
                  <a:ext cx="57" cy="57"/>
                </a:xfrm>
                <a:prstGeom prst="ellipse">
                  <a:avLst/>
                </a:prstGeom>
                <a:solidFill>
                  <a:srgbClr val="000000"/>
                </a:solidFill>
                <a:ln w="9525">
                  <a:solidFill>
                    <a:srgbClr val="000000"/>
                  </a:solidFill>
                  <a:round/>
                  <a:headEnd/>
                  <a:tailEnd/>
                </a:ln>
              </p:spPr>
              <p:txBody>
                <a:bodyPr/>
                <a:lstStyle/>
                <a:p>
                  <a:endParaRPr lang="zh-CN" altLang="en-US"/>
                </a:p>
              </p:txBody>
            </p:sp>
          </p:grpSp>
        </p:grpSp>
        <p:sp>
          <p:nvSpPr>
            <p:cNvPr id="153675" name="AutoShape 75"/>
            <p:cNvSpPr>
              <a:spLocks noChangeArrowheads="1"/>
            </p:cNvSpPr>
            <p:nvPr/>
          </p:nvSpPr>
          <p:spPr bwMode="auto">
            <a:xfrm rot="1214786">
              <a:off x="5232" y="11514"/>
              <a:ext cx="1270" cy="283"/>
            </a:xfrm>
            <a:prstGeom prst="rightArrow">
              <a:avLst>
                <a:gd name="adj1" fmla="val 50000"/>
                <a:gd name="adj2" fmla="val 112191"/>
              </a:avLst>
            </a:prstGeom>
            <a:solidFill>
              <a:srgbClr val="969696"/>
            </a:solidFill>
            <a:ln w="9525" algn="ctr">
              <a:solidFill>
                <a:srgbClr val="96969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Tree>
    <p:extLst>
      <p:ext uri="{BB962C8B-B14F-4D97-AF65-F5344CB8AC3E}">
        <p14:creationId xmlns:p14="http://schemas.microsoft.com/office/powerpoint/2010/main" val="334206754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ChangeArrowheads="1"/>
          </p:cNvSpPr>
          <p:nvPr/>
        </p:nvSpPr>
        <p:spPr bwMode="auto">
          <a:xfrm>
            <a:off x="611188" y="692150"/>
            <a:ext cx="5249862"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latin typeface="Arial" panose="020B0604020202020204" pitchFamily="34" charset="0"/>
                <a:ea typeface="楷体_GB2312" pitchFamily="49" charset="-122"/>
              </a:defRPr>
            </a:lvl1pPr>
            <a:lvl2pPr algn="ctr">
              <a:defRPr sz="4400" b="1">
                <a:solidFill>
                  <a:schemeClr val="tx2"/>
                </a:solidFill>
                <a:latin typeface="Arial" panose="020B0604020202020204" pitchFamily="34" charset="0"/>
                <a:ea typeface="楷体_GB2312" pitchFamily="49" charset="-122"/>
              </a:defRPr>
            </a:lvl2pPr>
            <a:lvl3pPr algn="ctr">
              <a:defRPr sz="4400" b="1">
                <a:solidFill>
                  <a:schemeClr val="tx2"/>
                </a:solidFill>
                <a:latin typeface="Arial" panose="020B0604020202020204" pitchFamily="34" charset="0"/>
                <a:ea typeface="楷体_GB2312" pitchFamily="49" charset="-122"/>
              </a:defRPr>
            </a:lvl3pPr>
            <a:lvl4pPr algn="ctr">
              <a:defRPr sz="4400" b="1">
                <a:solidFill>
                  <a:schemeClr val="tx2"/>
                </a:solidFill>
                <a:latin typeface="Arial" panose="020B0604020202020204" pitchFamily="34" charset="0"/>
                <a:ea typeface="楷体_GB2312" pitchFamily="49" charset="-122"/>
              </a:defRPr>
            </a:lvl4pPr>
            <a:lvl5pPr algn="ctr">
              <a:defRPr sz="4400" b="1">
                <a:solidFill>
                  <a:schemeClr val="tx2"/>
                </a:solidFill>
                <a:latin typeface="Arial" panose="020B0604020202020204" pitchFamily="34" charset="0"/>
                <a:ea typeface="楷体_GB2312"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楷体_GB2312" pitchFamily="49" charset="-122"/>
              </a:defRPr>
            </a:lvl9pPr>
          </a:lstStyle>
          <a:p>
            <a:pPr algn="l"/>
            <a:r>
              <a:rPr lang="en-US" altLang="zh-CN" sz="3200" b="0">
                <a:solidFill>
                  <a:srgbClr val="006600"/>
                </a:solidFill>
                <a:ea typeface="黑体" panose="02010609060101010101" pitchFamily="49" charset="-122"/>
              </a:rPr>
              <a:t>6.4 </a:t>
            </a:r>
            <a:r>
              <a:rPr lang="zh-CN" altLang="en-US" sz="3200" b="0">
                <a:solidFill>
                  <a:srgbClr val="006600"/>
                </a:solidFill>
                <a:ea typeface="黑体" panose="02010609060101010101" pitchFamily="49" charset="-122"/>
              </a:rPr>
              <a:t>三维裁剪</a:t>
            </a:r>
          </a:p>
        </p:txBody>
      </p:sp>
      <p:sp>
        <p:nvSpPr>
          <p:cNvPr id="154627" name="Rectangle 3"/>
          <p:cNvSpPr>
            <a:spLocks noChangeArrowheads="1"/>
          </p:cNvSpPr>
          <p:nvPr/>
        </p:nvSpPr>
        <p:spPr bwMode="auto">
          <a:xfrm>
            <a:off x="684213" y="1341438"/>
            <a:ext cx="5249862"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latin typeface="Arial" panose="020B0604020202020204" pitchFamily="34" charset="0"/>
                <a:ea typeface="楷体_GB2312" pitchFamily="49" charset="-122"/>
              </a:defRPr>
            </a:lvl1pPr>
            <a:lvl2pPr algn="ctr">
              <a:defRPr sz="4400" b="1">
                <a:solidFill>
                  <a:schemeClr val="tx2"/>
                </a:solidFill>
                <a:latin typeface="Arial" panose="020B0604020202020204" pitchFamily="34" charset="0"/>
                <a:ea typeface="楷体_GB2312" pitchFamily="49" charset="-122"/>
              </a:defRPr>
            </a:lvl2pPr>
            <a:lvl3pPr algn="ctr">
              <a:defRPr sz="4400" b="1">
                <a:solidFill>
                  <a:schemeClr val="tx2"/>
                </a:solidFill>
                <a:latin typeface="Arial" panose="020B0604020202020204" pitchFamily="34" charset="0"/>
                <a:ea typeface="楷体_GB2312" pitchFamily="49" charset="-122"/>
              </a:defRPr>
            </a:lvl3pPr>
            <a:lvl4pPr algn="ctr">
              <a:defRPr sz="4400" b="1">
                <a:solidFill>
                  <a:schemeClr val="tx2"/>
                </a:solidFill>
                <a:latin typeface="Arial" panose="020B0604020202020204" pitchFamily="34" charset="0"/>
                <a:ea typeface="楷体_GB2312" pitchFamily="49" charset="-122"/>
              </a:defRPr>
            </a:lvl4pPr>
            <a:lvl5pPr algn="ctr">
              <a:defRPr sz="4400" b="1">
                <a:solidFill>
                  <a:schemeClr val="tx2"/>
                </a:solidFill>
                <a:latin typeface="Arial" panose="020B0604020202020204" pitchFamily="34" charset="0"/>
                <a:ea typeface="楷体_GB2312"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楷体_GB2312" pitchFamily="49" charset="-122"/>
              </a:defRPr>
            </a:lvl9pPr>
          </a:lstStyle>
          <a:p>
            <a:pPr algn="l"/>
            <a:r>
              <a:rPr lang="en-US" altLang="zh-CN" sz="2800" b="0">
                <a:solidFill>
                  <a:srgbClr val="006600"/>
                </a:solidFill>
                <a:ea typeface="黑体" panose="02010609060101010101" pitchFamily="49" charset="-122"/>
              </a:rPr>
              <a:t>6.4.1 </a:t>
            </a:r>
            <a:r>
              <a:rPr lang="zh-CN" altLang="en-US" sz="2800" b="0">
                <a:solidFill>
                  <a:srgbClr val="006600"/>
                </a:solidFill>
                <a:ea typeface="黑体" panose="02010609060101010101" pitchFamily="49" charset="-122"/>
              </a:rPr>
              <a:t>观察体及规范化</a:t>
            </a:r>
          </a:p>
        </p:txBody>
      </p:sp>
      <p:sp>
        <p:nvSpPr>
          <p:cNvPr id="154628" name="Rectangle 4"/>
          <p:cNvSpPr>
            <a:spLocks noChangeArrowheads="1"/>
          </p:cNvSpPr>
          <p:nvPr/>
        </p:nvSpPr>
        <p:spPr bwMode="auto">
          <a:xfrm>
            <a:off x="539750" y="1844675"/>
            <a:ext cx="5976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a:ea typeface="黑体" panose="02010609060101010101" pitchFamily="49" charset="-122"/>
              </a:rPr>
              <a:t>（</a:t>
            </a:r>
            <a:r>
              <a:rPr lang="en-US" altLang="zh-CN" sz="2800" dirty="0">
                <a:ea typeface="黑体" panose="02010609060101010101" pitchFamily="49" charset="-122"/>
              </a:rPr>
              <a:t>2</a:t>
            </a:r>
            <a:r>
              <a:rPr lang="zh-CN" altLang="en-US" sz="2800" dirty="0">
                <a:ea typeface="黑体" panose="02010609060101010101" pitchFamily="49" charset="-122"/>
              </a:rPr>
              <a:t>）斜投影下的观察体及规范化 </a:t>
            </a:r>
          </a:p>
        </p:txBody>
      </p:sp>
      <p:pic>
        <p:nvPicPr>
          <p:cNvPr id="154670" name="Picture 4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213" y="2492375"/>
            <a:ext cx="7993062" cy="3097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1361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4" name="Rectangle 3"/>
          <p:cNvSpPr>
            <a:spLocks noGrp="1" noChangeArrowheads="1"/>
          </p:cNvSpPr>
          <p:nvPr>
            <p:ph type="body" idx="4294967295"/>
          </p:nvPr>
        </p:nvSpPr>
        <p:spPr>
          <a:xfrm>
            <a:off x="365220" y="1186159"/>
            <a:ext cx="7704667" cy="1419579"/>
          </a:xfrm>
          <a:prstGeom prst="rect">
            <a:avLst/>
          </a:prstGeom>
        </p:spPr>
        <p:txBody>
          <a:bodyPr/>
          <a:lstStyle/>
          <a:p>
            <a:pPr eaLnBrk="1" hangingPunct="1">
              <a:buFont typeface="Wingdings" panose="05000000000000000000" pitchFamily="2" charset="2"/>
              <a:buChar char="n"/>
            </a:pPr>
            <a:r>
              <a:rPr lang="en-US" altLang="zh-CN" b="1" dirty="0" smtClean="0">
                <a:solidFill>
                  <a:srgbClr val="C00000"/>
                </a:solidFill>
              </a:rPr>
              <a:t> 6.2.1 </a:t>
            </a:r>
            <a:r>
              <a:rPr lang="zh-CN" altLang="en-US" b="1" dirty="0">
                <a:solidFill>
                  <a:srgbClr val="C00000"/>
                </a:solidFill>
              </a:rPr>
              <a:t>三维观察坐标系参数</a:t>
            </a:r>
          </a:p>
          <a:p>
            <a:pPr eaLnBrk="1" hangingPunct="1">
              <a:buFont typeface="Wingdings" panose="05000000000000000000" pitchFamily="2" charset="2"/>
              <a:buChar char="n"/>
            </a:pPr>
            <a:endParaRPr lang="en-US" altLang="zh-CN" b="1" dirty="0" smtClean="0">
              <a:solidFill>
                <a:srgbClr val="C00000"/>
              </a:solidFill>
              <a:ea typeface="宋体" panose="02010600030101010101" pitchFamily="2" charset="-122"/>
            </a:endParaRPr>
          </a:p>
        </p:txBody>
      </p:sp>
      <p:sp>
        <p:nvSpPr>
          <p:cNvPr id="19462" name="AutoShape 10" descr="http://t1.baidu.com/it/u=2792966006,3953403218&amp;fm=52&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华文彩云" panose="02010800040101010101" pitchFamily="2" charset="-122"/>
              </a:defRPr>
            </a:lvl1pPr>
            <a:lvl2pPr marL="742950" indent="-285750" eaLnBrk="0" hangingPunct="0">
              <a:defRPr>
                <a:solidFill>
                  <a:schemeClr val="tx1"/>
                </a:solidFill>
                <a:latin typeface="Arial" panose="020B0604020202020204" pitchFamily="34" charset="0"/>
                <a:ea typeface="华文彩云" panose="02010800040101010101" pitchFamily="2" charset="-122"/>
              </a:defRPr>
            </a:lvl2pPr>
            <a:lvl3pPr marL="1143000" indent="-228600" eaLnBrk="0" hangingPunct="0">
              <a:defRPr>
                <a:solidFill>
                  <a:schemeClr val="tx1"/>
                </a:solidFill>
                <a:latin typeface="Arial" panose="020B0604020202020204" pitchFamily="34" charset="0"/>
                <a:ea typeface="华文彩云" panose="02010800040101010101" pitchFamily="2" charset="-122"/>
              </a:defRPr>
            </a:lvl3pPr>
            <a:lvl4pPr marL="1600200" indent="-228600" eaLnBrk="0" hangingPunct="0">
              <a:defRPr>
                <a:solidFill>
                  <a:schemeClr val="tx1"/>
                </a:solidFill>
                <a:latin typeface="Arial" panose="020B0604020202020204" pitchFamily="34" charset="0"/>
                <a:ea typeface="华文彩云" panose="02010800040101010101" pitchFamily="2" charset="-122"/>
              </a:defRPr>
            </a:lvl4pPr>
            <a:lvl5pPr marL="2057400" indent="-228600" eaLnBrk="0" hangingPunct="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pPr eaLnBrk="1" hangingPunct="1"/>
            <a:endParaRPr lang="zh-CN" altLang="en-US"/>
          </a:p>
        </p:txBody>
      </p:sp>
      <p:sp>
        <p:nvSpPr>
          <p:cNvPr id="10" name="矩形 9"/>
          <p:cNvSpPr/>
          <p:nvPr/>
        </p:nvSpPr>
        <p:spPr>
          <a:xfrm>
            <a:off x="652463" y="468311"/>
            <a:ext cx="7402966" cy="646331"/>
          </a:xfrm>
          <a:prstGeom prst="rect">
            <a:avLst/>
          </a:prstGeom>
        </p:spPr>
        <p:txBody>
          <a:bodyPr wrap="square">
            <a:spAutoFit/>
          </a:bodyPr>
          <a:lstStyle/>
          <a:p>
            <a:pPr lvl="0"/>
            <a:r>
              <a:rPr lang="en-US" altLang="zh-CN" sz="3600" b="1" dirty="0" smtClean="0">
                <a:latin typeface="Tahoma" panose="020B0604030504040204" pitchFamily="34" charset="0"/>
                <a:ea typeface="宋体" pitchFamily="2" charset="-122"/>
                <a:cs typeface="Tahoma" panose="020B0604030504040204" pitchFamily="34" charset="0"/>
              </a:rPr>
              <a:t>2. </a:t>
            </a:r>
            <a:r>
              <a:rPr lang="zh-CN" altLang="en-US" sz="3600" b="1" dirty="0" smtClean="0">
                <a:latin typeface="黑体" panose="02010609060101010101" pitchFamily="49" charset="-122"/>
                <a:ea typeface="黑体" panose="02010609060101010101" pitchFamily="49" charset="-122"/>
              </a:rPr>
              <a:t>观察</a:t>
            </a:r>
            <a:r>
              <a:rPr lang="zh-CN" altLang="en-US" sz="3600" b="1" dirty="0">
                <a:latin typeface="黑体" panose="02010609060101010101" pitchFamily="49" charset="-122"/>
                <a:ea typeface="黑体" panose="02010609060101010101" pitchFamily="49" charset="-122"/>
              </a:rPr>
              <a:t>变换</a:t>
            </a:r>
          </a:p>
        </p:txBody>
      </p:sp>
      <p:sp>
        <p:nvSpPr>
          <p:cNvPr id="11" name="Rectangle 3"/>
          <p:cNvSpPr txBox="1">
            <a:spLocks noChangeArrowheads="1"/>
          </p:cNvSpPr>
          <p:nvPr/>
        </p:nvSpPr>
        <p:spPr bwMode="auto">
          <a:xfrm>
            <a:off x="307975" y="1658662"/>
            <a:ext cx="3891395" cy="1343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zh-CN" altLang="en-US" sz="2400" b="1" dirty="0"/>
              <a:t>（</a:t>
            </a:r>
            <a:r>
              <a:rPr lang="en-US" altLang="zh-CN" sz="2400" b="1" dirty="0"/>
              <a:t>1</a:t>
            </a:r>
            <a:r>
              <a:rPr lang="zh-CN" altLang="en-US" sz="2400" b="1" dirty="0"/>
              <a:t>）观察平面法向量</a:t>
            </a:r>
          </a:p>
          <a:p>
            <a:pPr marL="0" indent="0">
              <a:buNone/>
            </a:pPr>
            <a:r>
              <a:rPr lang="zh-CN" altLang="en-US" sz="2400" b="1" dirty="0"/>
              <a:t>（</a:t>
            </a:r>
            <a:r>
              <a:rPr lang="en-US" altLang="zh-CN" sz="2400" b="1" dirty="0"/>
              <a:t>2</a:t>
            </a:r>
            <a:r>
              <a:rPr lang="zh-CN" altLang="en-US" sz="2400" b="1" dirty="0"/>
              <a:t>）观察</a:t>
            </a:r>
            <a:r>
              <a:rPr lang="zh-CN" altLang="en-US" sz="2400" b="1"/>
              <a:t>向上</a:t>
            </a:r>
            <a:r>
              <a:rPr lang="zh-CN" altLang="en-US" sz="2400" b="1" smtClean="0"/>
              <a:t>向量 </a:t>
            </a:r>
            <a:endParaRPr lang="zh-CN" altLang="en-US" sz="2400" b="1" dirty="0"/>
          </a:p>
          <a:p>
            <a:pPr marL="0" indent="0">
              <a:buNone/>
            </a:pPr>
            <a:r>
              <a:rPr lang="zh-CN" altLang="en-US" sz="2400" b="1" dirty="0"/>
              <a:t>（</a:t>
            </a:r>
            <a:r>
              <a:rPr lang="en-US" altLang="zh-CN" sz="2400" b="1" dirty="0"/>
              <a:t>3</a:t>
            </a:r>
            <a:r>
              <a:rPr lang="zh-CN" altLang="en-US" sz="2400" b="1" dirty="0"/>
              <a:t>）</a:t>
            </a:r>
            <a:r>
              <a:rPr lang="en-US" altLang="zh-CN" sz="2400" b="1" dirty="0" err="1"/>
              <a:t>uvn</a:t>
            </a:r>
            <a:r>
              <a:rPr lang="zh-CN" altLang="en-US" sz="2400" b="1" dirty="0"/>
              <a:t>观察坐标系统</a:t>
            </a:r>
          </a:p>
          <a:p>
            <a:pPr marL="0" indent="0" eaLnBrk="1" hangingPunct="1">
              <a:lnSpc>
                <a:spcPct val="120000"/>
              </a:lnSpc>
              <a:buFontTx/>
              <a:buNone/>
              <a:defRPr/>
            </a:pPr>
            <a:endParaRPr lang="en-US" altLang="zh-TW" sz="2800" dirty="0" smtClean="0"/>
          </a:p>
        </p:txBody>
      </p:sp>
      <p:grpSp>
        <p:nvGrpSpPr>
          <p:cNvPr id="7" name="Group 6"/>
          <p:cNvGrpSpPr>
            <a:grpSpLocks/>
          </p:cNvGrpSpPr>
          <p:nvPr/>
        </p:nvGrpSpPr>
        <p:grpSpPr bwMode="auto">
          <a:xfrm>
            <a:off x="3283857" y="1561096"/>
            <a:ext cx="5405221" cy="2881312"/>
            <a:chOff x="2700" y="6120"/>
            <a:chExt cx="5945" cy="2808"/>
          </a:xfrm>
          <a:solidFill>
            <a:schemeClr val="accent1">
              <a:alpha val="15000"/>
            </a:schemeClr>
          </a:solidFill>
        </p:grpSpPr>
        <p:grpSp>
          <p:nvGrpSpPr>
            <p:cNvPr id="8" name="Group 7"/>
            <p:cNvGrpSpPr>
              <a:grpSpLocks/>
            </p:cNvGrpSpPr>
            <p:nvPr/>
          </p:nvGrpSpPr>
          <p:grpSpPr bwMode="auto">
            <a:xfrm>
              <a:off x="2700" y="6120"/>
              <a:ext cx="5945" cy="2808"/>
              <a:chOff x="2700" y="6120"/>
              <a:chExt cx="5945" cy="2808"/>
            </a:xfrm>
            <a:grpFill/>
          </p:grpSpPr>
          <p:sp>
            <p:nvSpPr>
              <p:cNvPr id="30" name="Text Box 8"/>
              <p:cNvSpPr txBox="1">
                <a:spLocks noChangeArrowheads="1"/>
              </p:cNvSpPr>
              <p:nvPr/>
            </p:nvSpPr>
            <p:spPr bwMode="auto">
              <a:xfrm>
                <a:off x="4920" y="8188"/>
                <a:ext cx="660" cy="468"/>
              </a:xfrm>
              <a:prstGeom prst="rect">
                <a:avLst/>
              </a:prstGeom>
              <a:grpFill/>
              <a:ln w="9525">
                <a:noFill/>
                <a:miter lim="800000"/>
                <a:headEnd/>
                <a:tailEnd/>
              </a:ln>
            </p:spPr>
            <p:txBody>
              <a:bodyPr/>
              <a:lstStyle/>
              <a:p>
                <a:pPr algn="just"/>
                <a:r>
                  <a:rPr lang="en-US" altLang="zh-CN" sz="2000" i="1" dirty="0" err="1">
                    <a:latin typeface="Times New Roman" panose="02020603050405020304" pitchFamily="18" charset="0"/>
                  </a:rPr>
                  <a:t>P</a:t>
                </a:r>
                <a:r>
                  <a:rPr lang="en-US" altLang="zh-CN" sz="2000" baseline="-25000" dirty="0" err="1">
                    <a:latin typeface="Times New Roman" panose="02020603050405020304" pitchFamily="18" charset="0"/>
                  </a:rPr>
                  <a:t>ref</a:t>
                </a:r>
                <a:endParaRPr lang="en-US" altLang="zh-CN" sz="2000" dirty="0"/>
              </a:p>
            </p:txBody>
          </p:sp>
          <p:sp>
            <p:nvSpPr>
              <p:cNvPr id="31" name="Text Box 9"/>
              <p:cNvSpPr txBox="1">
                <a:spLocks noChangeArrowheads="1"/>
              </p:cNvSpPr>
              <p:nvPr/>
            </p:nvSpPr>
            <p:spPr bwMode="auto">
              <a:xfrm>
                <a:off x="4043" y="6120"/>
                <a:ext cx="717" cy="468"/>
              </a:xfrm>
              <a:prstGeom prst="rect">
                <a:avLst/>
              </a:prstGeom>
              <a:grpFill/>
              <a:ln w="9525">
                <a:noFill/>
                <a:miter lim="800000"/>
                <a:headEnd/>
                <a:tailEnd/>
              </a:ln>
            </p:spPr>
            <p:txBody>
              <a:bodyPr/>
              <a:lstStyle/>
              <a:p>
                <a:pPr algn="just"/>
                <a:r>
                  <a:rPr lang="en-US" altLang="zh-CN" sz="2000" i="1" dirty="0" err="1">
                    <a:latin typeface="Times New Roman" panose="02020603050405020304" pitchFamily="18" charset="0"/>
                  </a:rPr>
                  <a:t>y</a:t>
                </a:r>
                <a:r>
                  <a:rPr lang="en-US" altLang="zh-CN" sz="2000" baseline="-25000" dirty="0" err="1">
                    <a:latin typeface="Times New Roman" panose="02020603050405020304" pitchFamily="18" charset="0"/>
                  </a:rPr>
                  <a:t>w</a:t>
                </a:r>
                <a:endParaRPr lang="en-US" altLang="zh-CN" sz="2000" dirty="0"/>
              </a:p>
            </p:txBody>
          </p:sp>
          <p:sp>
            <p:nvSpPr>
              <p:cNvPr id="32" name="Text Box 10"/>
              <p:cNvSpPr txBox="1">
                <a:spLocks noChangeArrowheads="1"/>
              </p:cNvSpPr>
              <p:nvPr/>
            </p:nvSpPr>
            <p:spPr bwMode="auto">
              <a:xfrm>
                <a:off x="2700" y="8304"/>
                <a:ext cx="540" cy="468"/>
              </a:xfrm>
              <a:prstGeom prst="rect">
                <a:avLst/>
              </a:prstGeom>
              <a:grpFill/>
              <a:ln w="9525">
                <a:noFill/>
                <a:miter lim="800000"/>
                <a:headEnd/>
                <a:tailEnd/>
              </a:ln>
            </p:spPr>
            <p:txBody>
              <a:bodyPr/>
              <a:lstStyle/>
              <a:p>
                <a:pPr algn="just"/>
                <a:r>
                  <a:rPr lang="en-US" altLang="zh-CN" sz="2000" i="1" dirty="0" err="1">
                    <a:latin typeface="Times New Roman" panose="02020603050405020304" pitchFamily="18" charset="0"/>
                  </a:rPr>
                  <a:t>z</a:t>
                </a:r>
                <a:r>
                  <a:rPr lang="en-US" altLang="zh-CN" sz="2000" baseline="-25000" dirty="0" err="1">
                    <a:latin typeface="Times New Roman" panose="02020603050405020304" pitchFamily="18" charset="0"/>
                  </a:rPr>
                  <a:t>w</a:t>
                </a:r>
                <a:endParaRPr lang="en-US" altLang="zh-CN" sz="2000" dirty="0"/>
              </a:p>
            </p:txBody>
          </p:sp>
          <p:sp>
            <p:nvSpPr>
              <p:cNvPr id="33" name="Text Box 11"/>
              <p:cNvSpPr txBox="1">
                <a:spLocks noChangeArrowheads="1"/>
              </p:cNvSpPr>
              <p:nvPr/>
            </p:nvSpPr>
            <p:spPr bwMode="auto">
              <a:xfrm>
                <a:off x="5760" y="8460"/>
                <a:ext cx="720" cy="468"/>
              </a:xfrm>
              <a:prstGeom prst="rect">
                <a:avLst/>
              </a:prstGeom>
              <a:grpFill/>
              <a:ln w="9525">
                <a:noFill/>
                <a:miter lim="800000"/>
                <a:headEnd/>
                <a:tailEnd/>
              </a:ln>
            </p:spPr>
            <p:txBody>
              <a:bodyPr/>
              <a:lstStyle/>
              <a:p>
                <a:pPr algn="just"/>
                <a:r>
                  <a:rPr lang="en-US" altLang="zh-CN" sz="2000" i="1" dirty="0" err="1">
                    <a:latin typeface="Times New Roman" panose="02020603050405020304" pitchFamily="18" charset="0"/>
                  </a:rPr>
                  <a:t>x</a:t>
                </a:r>
                <a:r>
                  <a:rPr lang="en-US" altLang="zh-CN" sz="2000" baseline="-25000" dirty="0" err="1">
                    <a:latin typeface="Times New Roman" panose="02020603050405020304" pitchFamily="18" charset="0"/>
                  </a:rPr>
                  <a:t>w</a:t>
                </a:r>
                <a:endParaRPr lang="en-US" altLang="zh-CN" sz="2000" dirty="0"/>
              </a:p>
            </p:txBody>
          </p:sp>
          <p:sp>
            <p:nvSpPr>
              <p:cNvPr id="34" name="Text Box 12"/>
              <p:cNvSpPr txBox="1">
                <a:spLocks noChangeArrowheads="1"/>
              </p:cNvSpPr>
              <p:nvPr/>
            </p:nvSpPr>
            <p:spPr bwMode="auto">
              <a:xfrm>
                <a:off x="6690" y="7302"/>
                <a:ext cx="540" cy="468"/>
              </a:xfrm>
              <a:prstGeom prst="rect">
                <a:avLst/>
              </a:prstGeom>
              <a:grpFill/>
              <a:ln w="9525">
                <a:noFill/>
                <a:miter lim="800000"/>
                <a:headEnd/>
                <a:tailEnd/>
              </a:ln>
            </p:spPr>
            <p:txBody>
              <a:bodyPr/>
              <a:lstStyle/>
              <a:p>
                <a:pPr algn="just"/>
                <a:r>
                  <a:rPr lang="en-US" altLang="zh-CN" sz="2000">
                    <a:latin typeface="Times New Roman" panose="02020603050405020304" pitchFamily="18" charset="0"/>
                  </a:rPr>
                  <a:t>P</a:t>
                </a:r>
                <a:r>
                  <a:rPr lang="en-US" altLang="zh-CN" sz="2000" baseline="-25000">
                    <a:latin typeface="Times New Roman" panose="02020603050405020304" pitchFamily="18" charset="0"/>
                  </a:rPr>
                  <a:t>0</a:t>
                </a:r>
                <a:endParaRPr lang="en-US" altLang="zh-CN" sz="2000"/>
              </a:p>
            </p:txBody>
          </p:sp>
          <p:sp>
            <p:nvSpPr>
              <p:cNvPr id="35" name="Text Box 13"/>
              <p:cNvSpPr txBox="1">
                <a:spLocks noChangeArrowheads="1"/>
              </p:cNvSpPr>
              <p:nvPr/>
            </p:nvSpPr>
            <p:spPr bwMode="auto">
              <a:xfrm>
                <a:off x="7925" y="6704"/>
                <a:ext cx="720" cy="468"/>
              </a:xfrm>
              <a:prstGeom prst="rect">
                <a:avLst/>
              </a:prstGeom>
              <a:grpFill/>
              <a:ln w="9525">
                <a:noFill/>
                <a:miter lim="800000"/>
                <a:headEnd/>
                <a:tailEnd/>
              </a:ln>
            </p:spPr>
            <p:txBody>
              <a:bodyPr/>
              <a:lstStyle/>
              <a:p>
                <a:pPr algn="just"/>
                <a:r>
                  <a:rPr lang="en-US" altLang="zh-CN" sz="2000" i="1" dirty="0" err="1">
                    <a:latin typeface="Times New Roman" panose="02020603050405020304" pitchFamily="18" charset="0"/>
                  </a:rPr>
                  <a:t>z</a:t>
                </a:r>
                <a:r>
                  <a:rPr lang="en-US" altLang="zh-CN" sz="2000" baseline="-25000" dirty="0" err="1">
                    <a:latin typeface="Times New Roman" panose="02020603050405020304" pitchFamily="18" charset="0"/>
                  </a:rPr>
                  <a:t>view</a:t>
                </a:r>
                <a:endParaRPr lang="en-US" altLang="zh-CN" sz="2000" dirty="0"/>
              </a:p>
            </p:txBody>
          </p:sp>
          <p:sp>
            <p:nvSpPr>
              <p:cNvPr id="36" name="Text Box 14"/>
              <p:cNvSpPr txBox="1">
                <a:spLocks noChangeArrowheads="1"/>
              </p:cNvSpPr>
              <p:nvPr/>
            </p:nvSpPr>
            <p:spPr bwMode="auto">
              <a:xfrm>
                <a:off x="6840" y="6372"/>
                <a:ext cx="720" cy="468"/>
              </a:xfrm>
              <a:prstGeom prst="rect">
                <a:avLst/>
              </a:prstGeom>
              <a:grpFill/>
              <a:ln w="9525">
                <a:noFill/>
                <a:miter lim="800000"/>
                <a:headEnd/>
                <a:tailEnd/>
              </a:ln>
            </p:spPr>
            <p:txBody>
              <a:bodyPr/>
              <a:lstStyle/>
              <a:p>
                <a:pPr algn="just"/>
                <a:r>
                  <a:rPr lang="en-US" altLang="zh-CN" sz="2000" i="1" dirty="0" err="1">
                    <a:latin typeface="Times New Roman" panose="02020603050405020304" pitchFamily="18" charset="0"/>
                  </a:rPr>
                  <a:t>x</a:t>
                </a:r>
                <a:r>
                  <a:rPr lang="en-US" altLang="zh-CN" sz="2000" baseline="-25000" dirty="0" err="1">
                    <a:latin typeface="Times New Roman" panose="02020603050405020304" pitchFamily="18" charset="0"/>
                  </a:rPr>
                  <a:t>view</a:t>
                </a:r>
                <a:endParaRPr lang="en-US" altLang="zh-CN" sz="2000" dirty="0"/>
              </a:p>
            </p:txBody>
          </p:sp>
          <p:sp>
            <p:nvSpPr>
              <p:cNvPr id="37" name="Text Box 15"/>
              <p:cNvSpPr txBox="1">
                <a:spLocks noChangeArrowheads="1"/>
              </p:cNvSpPr>
              <p:nvPr/>
            </p:nvSpPr>
            <p:spPr bwMode="auto">
              <a:xfrm>
                <a:off x="5800" y="6276"/>
                <a:ext cx="720" cy="468"/>
              </a:xfrm>
              <a:prstGeom prst="rect">
                <a:avLst/>
              </a:prstGeom>
              <a:grpFill/>
              <a:ln w="9525">
                <a:noFill/>
                <a:miter lim="800000"/>
                <a:headEnd/>
                <a:tailEnd/>
              </a:ln>
            </p:spPr>
            <p:txBody>
              <a:bodyPr/>
              <a:lstStyle/>
              <a:p>
                <a:pPr algn="just"/>
                <a:r>
                  <a:rPr lang="en-US" altLang="zh-CN" sz="2000" i="1" dirty="0" err="1">
                    <a:latin typeface="Times New Roman" panose="02020603050405020304" pitchFamily="18" charset="0"/>
                  </a:rPr>
                  <a:t>y</a:t>
                </a:r>
                <a:r>
                  <a:rPr lang="en-US" altLang="zh-CN" sz="2000" baseline="-25000" dirty="0" err="1">
                    <a:latin typeface="Times New Roman" panose="02020603050405020304" pitchFamily="18" charset="0"/>
                  </a:rPr>
                  <a:t>view</a:t>
                </a:r>
                <a:endParaRPr lang="en-US" altLang="zh-CN" sz="2000" dirty="0"/>
              </a:p>
            </p:txBody>
          </p:sp>
          <p:sp>
            <p:nvSpPr>
              <p:cNvPr id="38" name="Text Box 16"/>
              <p:cNvSpPr txBox="1">
                <a:spLocks noChangeArrowheads="1"/>
              </p:cNvSpPr>
              <p:nvPr/>
            </p:nvSpPr>
            <p:spPr bwMode="auto">
              <a:xfrm>
                <a:off x="5630" y="7448"/>
                <a:ext cx="540" cy="468"/>
              </a:xfrm>
              <a:prstGeom prst="rect">
                <a:avLst/>
              </a:prstGeom>
              <a:grpFill/>
              <a:ln w="9525">
                <a:noFill/>
                <a:miter lim="800000"/>
                <a:headEnd/>
                <a:tailEnd/>
              </a:ln>
            </p:spPr>
            <p:txBody>
              <a:bodyPr/>
              <a:lstStyle/>
              <a:p>
                <a:pPr algn="just"/>
                <a:r>
                  <a:rPr lang="en-US" altLang="zh-CN" sz="2000">
                    <a:latin typeface="Times New Roman" panose="02020603050405020304" pitchFamily="18" charset="0"/>
                  </a:rPr>
                  <a:t>N</a:t>
                </a:r>
                <a:endParaRPr lang="en-US" altLang="zh-CN" sz="2000"/>
              </a:p>
            </p:txBody>
          </p:sp>
        </p:grpSp>
        <p:grpSp>
          <p:nvGrpSpPr>
            <p:cNvPr id="12" name="Group 17"/>
            <p:cNvGrpSpPr>
              <a:grpSpLocks/>
            </p:cNvGrpSpPr>
            <p:nvPr/>
          </p:nvGrpSpPr>
          <p:grpSpPr bwMode="auto">
            <a:xfrm>
              <a:off x="3060" y="6354"/>
              <a:ext cx="5040" cy="2418"/>
              <a:chOff x="3060" y="6354"/>
              <a:chExt cx="5040" cy="2418"/>
            </a:xfrm>
            <a:grpFill/>
          </p:grpSpPr>
          <p:grpSp>
            <p:nvGrpSpPr>
              <p:cNvPr id="13" name="Group 18"/>
              <p:cNvGrpSpPr>
                <a:grpSpLocks/>
              </p:cNvGrpSpPr>
              <p:nvPr/>
            </p:nvGrpSpPr>
            <p:grpSpPr bwMode="auto">
              <a:xfrm>
                <a:off x="3060" y="6354"/>
                <a:ext cx="5040" cy="2418"/>
                <a:chOff x="3060" y="6354"/>
                <a:chExt cx="5040" cy="2418"/>
              </a:xfrm>
              <a:grpFill/>
            </p:grpSpPr>
            <p:grpSp>
              <p:nvGrpSpPr>
                <p:cNvPr id="15" name="Group 19"/>
                <p:cNvGrpSpPr>
                  <a:grpSpLocks/>
                </p:cNvGrpSpPr>
                <p:nvPr/>
              </p:nvGrpSpPr>
              <p:grpSpPr bwMode="auto">
                <a:xfrm>
                  <a:off x="4200" y="7680"/>
                  <a:ext cx="1260" cy="1092"/>
                  <a:chOff x="4200" y="7680"/>
                  <a:chExt cx="1260" cy="1092"/>
                </a:xfrm>
                <a:grpFill/>
              </p:grpSpPr>
              <p:sp>
                <p:nvSpPr>
                  <p:cNvPr id="25" name="Line 20"/>
                  <p:cNvSpPr>
                    <a:spLocks noChangeShapeType="1"/>
                  </p:cNvSpPr>
                  <p:nvPr/>
                </p:nvSpPr>
                <p:spPr bwMode="auto">
                  <a:xfrm flipH="1" flipV="1">
                    <a:off x="4200" y="8616"/>
                    <a:ext cx="720" cy="156"/>
                  </a:xfrm>
                  <a:prstGeom prst="line">
                    <a:avLst/>
                  </a:prstGeom>
                  <a:grpFill/>
                  <a:ln w="9525">
                    <a:solidFill>
                      <a:srgbClr val="000000"/>
                    </a:solidFill>
                    <a:round/>
                    <a:headEnd/>
                    <a:tailEnd/>
                  </a:ln>
                  <a:extLst/>
                </p:spPr>
                <p:txBody>
                  <a:bodyPr/>
                  <a:lstStyle/>
                  <a:p>
                    <a:endParaRPr lang="zh-CN" altLang="en-US"/>
                  </a:p>
                </p:txBody>
              </p:sp>
              <p:sp>
                <p:nvSpPr>
                  <p:cNvPr id="26" name="Line 21"/>
                  <p:cNvSpPr>
                    <a:spLocks noChangeShapeType="1"/>
                  </p:cNvSpPr>
                  <p:nvPr/>
                </p:nvSpPr>
                <p:spPr bwMode="auto">
                  <a:xfrm flipV="1">
                    <a:off x="4920" y="8460"/>
                    <a:ext cx="540" cy="312"/>
                  </a:xfrm>
                  <a:prstGeom prst="line">
                    <a:avLst/>
                  </a:prstGeom>
                  <a:grpFill/>
                  <a:ln w="9525">
                    <a:solidFill>
                      <a:srgbClr val="000000"/>
                    </a:solidFill>
                    <a:round/>
                    <a:headEnd/>
                    <a:tailEnd/>
                  </a:ln>
                  <a:extLst/>
                </p:spPr>
                <p:txBody>
                  <a:bodyPr/>
                  <a:lstStyle/>
                  <a:p>
                    <a:endParaRPr lang="zh-CN" altLang="en-US"/>
                  </a:p>
                </p:txBody>
              </p:sp>
              <p:sp>
                <p:nvSpPr>
                  <p:cNvPr id="27" name="Line 22"/>
                  <p:cNvSpPr>
                    <a:spLocks noChangeShapeType="1"/>
                  </p:cNvSpPr>
                  <p:nvPr/>
                </p:nvSpPr>
                <p:spPr bwMode="auto">
                  <a:xfrm flipV="1">
                    <a:off x="4920" y="7680"/>
                    <a:ext cx="0" cy="1092"/>
                  </a:xfrm>
                  <a:prstGeom prst="line">
                    <a:avLst/>
                  </a:prstGeom>
                  <a:grpFill/>
                  <a:ln w="9525">
                    <a:solidFill>
                      <a:srgbClr val="000000"/>
                    </a:solidFill>
                    <a:round/>
                    <a:headEnd/>
                    <a:tailEnd/>
                  </a:ln>
                  <a:extLst/>
                </p:spPr>
                <p:txBody>
                  <a:bodyPr/>
                  <a:lstStyle/>
                  <a:p>
                    <a:endParaRPr lang="zh-CN" altLang="en-US"/>
                  </a:p>
                </p:txBody>
              </p:sp>
              <p:sp>
                <p:nvSpPr>
                  <p:cNvPr id="28" name="Line 23"/>
                  <p:cNvSpPr>
                    <a:spLocks noChangeShapeType="1"/>
                  </p:cNvSpPr>
                  <p:nvPr/>
                </p:nvSpPr>
                <p:spPr bwMode="auto">
                  <a:xfrm flipH="1">
                    <a:off x="4200" y="7680"/>
                    <a:ext cx="720" cy="936"/>
                  </a:xfrm>
                  <a:prstGeom prst="line">
                    <a:avLst/>
                  </a:prstGeom>
                  <a:grpFill/>
                  <a:ln w="9525">
                    <a:solidFill>
                      <a:srgbClr val="000000"/>
                    </a:solidFill>
                    <a:round/>
                    <a:headEnd/>
                    <a:tailEnd/>
                  </a:ln>
                  <a:extLst/>
                </p:spPr>
                <p:txBody>
                  <a:bodyPr/>
                  <a:lstStyle/>
                  <a:p>
                    <a:endParaRPr lang="zh-CN" altLang="en-US"/>
                  </a:p>
                </p:txBody>
              </p:sp>
              <p:sp>
                <p:nvSpPr>
                  <p:cNvPr id="29" name="Line 24"/>
                  <p:cNvSpPr>
                    <a:spLocks noChangeShapeType="1"/>
                  </p:cNvSpPr>
                  <p:nvPr/>
                </p:nvSpPr>
                <p:spPr bwMode="auto">
                  <a:xfrm>
                    <a:off x="4920" y="7680"/>
                    <a:ext cx="540" cy="780"/>
                  </a:xfrm>
                  <a:prstGeom prst="line">
                    <a:avLst/>
                  </a:prstGeom>
                  <a:grpFill/>
                  <a:ln w="9525">
                    <a:solidFill>
                      <a:srgbClr val="000000"/>
                    </a:solidFill>
                    <a:round/>
                    <a:headEnd/>
                    <a:tailEnd/>
                  </a:ln>
                  <a:extLst/>
                </p:spPr>
                <p:txBody>
                  <a:bodyPr/>
                  <a:lstStyle/>
                  <a:p>
                    <a:endParaRPr lang="zh-CN" altLang="en-US"/>
                  </a:p>
                </p:txBody>
              </p:sp>
            </p:grpSp>
            <p:grpSp>
              <p:nvGrpSpPr>
                <p:cNvPr id="16" name="Group 25"/>
                <p:cNvGrpSpPr>
                  <a:grpSpLocks/>
                </p:cNvGrpSpPr>
                <p:nvPr/>
              </p:nvGrpSpPr>
              <p:grpSpPr bwMode="auto">
                <a:xfrm>
                  <a:off x="3060" y="6354"/>
                  <a:ext cx="5040" cy="2262"/>
                  <a:chOff x="3060" y="6354"/>
                  <a:chExt cx="5040" cy="2262"/>
                </a:xfrm>
                <a:grpFill/>
              </p:grpSpPr>
              <p:sp>
                <p:nvSpPr>
                  <p:cNvPr id="18" name="Line 26"/>
                  <p:cNvSpPr>
                    <a:spLocks noChangeShapeType="1"/>
                  </p:cNvSpPr>
                  <p:nvPr/>
                </p:nvSpPr>
                <p:spPr bwMode="auto">
                  <a:xfrm>
                    <a:off x="4500" y="7992"/>
                    <a:ext cx="1620" cy="624"/>
                  </a:xfrm>
                  <a:prstGeom prst="line">
                    <a:avLst/>
                  </a:prstGeom>
                  <a:grpFill/>
                  <a:ln w="9525">
                    <a:solidFill>
                      <a:srgbClr val="C00000"/>
                    </a:solidFill>
                    <a:round/>
                    <a:headEnd/>
                    <a:tailEnd type="triangle" w="med" len="med"/>
                  </a:ln>
                  <a:extLst/>
                </p:spPr>
                <p:txBody>
                  <a:bodyPr/>
                  <a:lstStyle/>
                  <a:p>
                    <a:endParaRPr lang="zh-CN" altLang="en-US"/>
                  </a:p>
                </p:txBody>
              </p:sp>
              <p:sp>
                <p:nvSpPr>
                  <p:cNvPr id="19" name="Line 27"/>
                  <p:cNvSpPr>
                    <a:spLocks noChangeShapeType="1"/>
                  </p:cNvSpPr>
                  <p:nvPr/>
                </p:nvSpPr>
                <p:spPr bwMode="auto">
                  <a:xfrm flipV="1">
                    <a:off x="4500" y="6354"/>
                    <a:ext cx="0" cy="1638"/>
                  </a:xfrm>
                  <a:prstGeom prst="line">
                    <a:avLst/>
                  </a:prstGeom>
                  <a:grpFill/>
                  <a:ln w="9525">
                    <a:solidFill>
                      <a:srgbClr val="C00000"/>
                    </a:solidFill>
                    <a:round/>
                    <a:headEnd/>
                    <a:tailEnd type="triangle" w="med" len="med"/>
                  </a:ln>
                  <a:extLst/>
                </p:spPr>
                <p:txBody>
                  <a:bodyPr/>
                  <a:lstStyle/>
                  <a:p>
                    <a:endParaRPr lang="zh-CN" altLang="en-US"/>
                  </a:p>
                </p:txBody>
              </p:sp>
              <p:sp>
                <p:nvSpPr>
                  <p:cNvPr id="20" name="Line 28"/>
                  <p:cNvSpPr>
                    <a:spLocks noChangeShapeType="1"/>
                  </p:cNvSpPr>
                  <p:nvPr/>
                </p:nvSpPr>
                <p:spPr bwMode="auto">
                  <a:xfrm flipH="1">
                    <a:off x="3060" y="7992"/>
                    <a:ext cx="1440" cy="624"/>
                  </a:xfrm>
                  <a:prstGeom prst="line">
                    <a:avLst/>
                  </a:prstGeom>
                  <a:grpFill/>
                  <a:ln w="9525">
                    <a:solidFill>
                      <a:srgbClr val="C00000"/>
                    </a:solidFill>
                    <a:round/>
                    <a:headEnd/>
                    <a:tailEnd type="triangle" w="med" len="med"/>
                  </a:ln>
                  <a:extLst/>
                </p:spPr>
                <p:txBody>
                  <a:bodyPr/>
                  <a:lstStyle/>
                  <a:p>
                    <a:endParaRPr lang="zh-CN" altLang="en-US"/>
                  </a:p>
                </p:txBody>
              </p:sp>
              <p:grpSp>
                <p:nvGrpSpPr>
                  <p:cNvPr id="21" name="Group 29"/>
                  <p:cNvGrpSpPr>
                    <a:grpSpLocks/>
                  </p:cNvGrpSpPr>
                  <p:nvPr/>
                </p:nvGrpSpPr>
                <p:grpSpPr bwMode="auto">
                  <a:xfrm>
                    <a:off x="6300" y="6432"/>
                    <a:ext cx="1800" cy="936"/>
                    <a:chOff x="5040" y="6432"/>
                    <a:chExt cx="1800" cy="936"/>
                  </a:xfrm>
                  <a:grpFill/>
                </p:grpSpPr>
                <p:sp>
                  <p:nvSpPr>
                    <p:cNvPr id="22" name="Line 30"/>
                    <p:cNvSpPr>
                      <a:spLocks noChangeShapeType="1"/>
                    </p:cNvSpPr>
                    <p:nvPr/>
                  </p:nvSpPr>
                  <p:spPr bwMode="auto">
                    <a:xfrm flipV="1">
                      <a:off x="5580" y="6744"/>
                      <a:ext cx="1260" cy="624"/>
                    </a:xfrm>
                    <a:prstGeom prst="line">
                      <a:avLst/>
                    </a:prstGeom>
                    <a:grpFill/>
                    <a:ln w="9525">
                      <a:solidFill>
                        <a:srgbClr val="000000"/>
                      </a:solidFill>
                      <a:round/>
                      <a:headEnd/>
                      <a:tailEnd type="triangle" w="med" len="med"/>
                    </a:ln>
                    <a:extLst/>
                  </p:spPr>
                  <p:txBody>
                    <a:bodyPr/>
                    <a:lstStyle/>
                    <a:p>
                      <a:endParaRPr lang="zh-CN" altLang="en-US"/>
                    </a:p>
                  </p:txBody>
                </p:sp>
                <p:sp>
                  <p:nvSpPr>
                    <p:cNvPr id="23" name="Line 31"/>
                    <p:cNvSpPr>
                      <a:spLocks noChangeShapeType="1"/>
                    </p:cNvSpPr>
                    <p:nvPr/>
                  </p:nvSpPr>
                  <p:spPr bwMode="auto">
                    <a:xfrm flipH="1" flipV="1">
                      <a:off x="5040" y="6432"/>
                      <a:ext cx="540" cy="936"/>
                    </a:xfrm>
                    <a:prstGeom prst="line">
                      <a:avLst/>
                    </a:prstGeom>
                    <a:grpFill/>
                    <a:ln w="9525">
                      <a:solidFill>
                        <a:srgbClr val="000000"/>
                      </a:solidFill>
                      <a:round/>
                      <a:headEnd/>
                      <a:tailEnd type="triangle" w="med" len="med"/>
                    </a:ln>
                    <a:extLst/>
                  </p:spPr>
                  <p:txBody>
                    <a:bodyPr/>
                    <a:lstStyle/>
                    <a:p>
                      <a:endParaRPr lang="zh-CN" altLang="en-US"/>
                    </a:p>
                  </p:txBody>
                </p:sp>
                <p:sp>
                  <p:nvSpPr>
                    <p:cNvPr id="24" name="Line 32"/>
                    <p:cNvSpPr>
                      <a:spLocks noChangeShapeType="1"/>
                    </p:cNvSpPr>
                    <p:nvPr/>
                  </p:nvSpPr>
                  <p:spPr bwMode="auto">
                    <a:xfrm flipV="1">
                      <a:off x="5580" y="6744"/>
                      <a:ext cx="360" cy="624"/>
                    </a:xfrm>
                    <a:prstGeom prst="line">
                      <a:avLst/>
                    </a:prstGeom>
                    <a:grpFill/>
                    <a:ln w="9525">
                      <a:solidFill>
                        <a:srgbClr val="000000"/>
                      </a:solidFill>
                      <a:round/>
                      <a:headEnd/>
                      <a:tailEnd type="triangle" w="med" len="med"/>
                    </a:ln>
                    <a:extLst/>
                  </p:spPr>
                  <p:txBody>
                    <a:bodyPr/>
                    <a:lstStyle/>
                    <a:p>
                      <a:endParaRPr lang="zh-CN" altLang="en-US"/>
                    </a:p>
                  </p:txBody>
                </p:sp>
              </p:grpSp>
            </p:grpSp>
            <p:sp>
              <p:nvSpPr>
                <p:cNvPr id="17" name="Line 33"/>
                <p:cNvSpPr>
                  <a:spLocks noChangeShapeType="1"/>
                </p:cNvSpPr>
                <p:nvPr/>
              </p:nvSpPr>
              <p:spPr bwMode="auto">
                <a:xfrm flipV="1">
                  <a:off x="5040" y="7368"/>
                  <a:ext cx="1800" cy="933"/>
                </a:xfrm>
                <a:prstGeom prst="line">
                  <a:avLst/>
                </a:prstGeom>
                <a:grpFill/>
                <a:ln w="19050">
                  <a:solidFill>
                    <a:srgbClr val="000000"/>
                  </a:solidFill>
                  <a:round/>
                  <a:headEnd type="oval" w="sm" len="sm"/>
                  <a:tailEnd type="triangle" w="med" len="med"/>
                </a:ln>
                <a:extLst/>
              </p:spPr>
              <p:txBody>
                <a:bodyPr/>
                <a:lstStyle/>
                <a:p>
                  <a:endParaRPr lang="zh-CN" altLang="en-US"/>
                </a:p>
              </p:txBody>
            </p:sp>
          </p:grpSp>
          <p:sp>
            <p:nvSpPr>
              <p:cNvPr id="14" name="Oval 34"/>
              <p:cNvSpPr>
                <a:spLocks noChangeArrowheads="1"/>
              </p:cNvSpPr>
              <p:nvPr/>
            </p:nvSpPr>
            <p:spPr bwMode="auto">
              <a:xfrm>
                <a:off x="6820" y="7331"/>
                <a:ext cx="57" cy="57"/>
              </a:xfrm>
              <a:prstGeom prst="ellipse">
                <a:avLst/>
              </a:prstGeom>
              <a:grpFill/>
              <a:ln w="1905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39" name="Group 51"/>
          <p:cNvGrpSpPr>
            <a:grpSpLocks/>
          </p:cNvGrpSpPr>
          <p:nvPr/>
        </p:nvGrpSpPr>
        <p:grpSpPr bwMode="auto">
          <a:xfrm>
            <a:off x="4354044" y="4466207"/>
            <a:ext cx="4470331" cy="1993468"/>
            <a:chOff x="3991" y="3711"/>
            <a:chExt cx="5009" cy="2643"/>
          </a:xfrm>
          <a:solidFill>
            <a:schemeClr val="accent2"/>
          </a:solidFill>
        </p:grpSpPr>
        <p:grpSp>
          <p:nvGrpSpPr>
            <p:cNvPr id="40" name="Group 52"/>
            <p:cNvGrpSpPr>
              <a:grpSpLocks/>
            </p:cNvGrpSpPr>
            <p:nvPr/>
          </p:nvGrpSpPr>
          <p:grpSpPr bwMode="auto">
            <a:xfrm>
              <a:off x="4320" y="3858"/>
              <a:ext cx="4320" cy="2496"/>
              <a:chOff x="4320" y="3858"/>
              <a:chExt cx="4320" cy="2496"/>
            </a:xfrm>
            <a:grpFill/>
          </p:grpSpPr>
          <p:sp>
            <p:nvSpPr>
              <p:cNvPr id="48" name="Line 53"/>
              <p:cNvSpPr>
                <a:spLocks noChangeShapeType="1"/>
              </p:cNvSpPr>
              <p:nvPr/>
            </p:nvSpPr>
            <p:spPr bwMode="auto">
              <a:xfrm>
                <a:off x="5760" y="5574"/>
                <a:ext cx="2880" cy="0"/>
              </a:xfrm>
              <a:prstGeom prst="line">
                <a:avLst/>
              </a:prstGeom>
              <a:grpFill/>
              <a:ln w="9525">
                <a:solidFill>
                  <a:srgbClr val="C00000"/>
                </a:solidFill>
                <a:round/>
                <a:headEnd/>
                <a:tailEnd type="triangle" w="med" len="med"/>
              </a:ln>
              <a:extLst/>
            </p:spPr>
            <p:txBody>
              <a:bodyPr/>
              <a:lstStyle/>
              <a:p>
                <a:endParaRPr lang="zh-CN" altLang="en-US"/>
              </a:p>
            </p:txBody>
          </p:sp>
          <p:sp>
            <p:nvSpPr>
              <p:cNvPr id="49" name="Line 54"/>
              <p:cNvSpPr>
                <a:spLocks noChangeShapeType="1"/>
              </p:cNvSpPr>
              <p:nvPr/>
            </p:nvSpPr>
            <p:spPr bwMode="auto">
              <a:xfrm flipV="1">
                <a:off x="5760" y="3858"/>
                <a:ext cx="0" cy="1716"/>
              </a:xfrm>
              <a:prstGeom prst="line">
                <a:avLst/>
              </a:prstGeom>
              <a:grpFill/>
              <a:ln w="9525">
                <a:solidFill>
                  <a:srgbClr val="C00000"/>
                </a:solidFill>
                <a:round/>
                <a:headEnd/>
                <a:tailEnd type="triangle" w="med" len="med"/>
              </a:ln>
              <a:extLst/>
            </p:spPr>
            <p:txBody>
              <a:bodyPr/>
              <a:lstStyle/>
              <a:p>
                <a:endParaRPr lang="zh-CN" altLang="en-US"/>
              </a:p>
            </p:txBody>
          </p:sp>
          <p:sp>
            <p:nvSpPr>
              <p:cNvPr id="50" name="Line 55"/>
              <p:cNvSpPr>
                <a:spLocks noChangeShapeType="1"/>
              </p:cNvSpPr>
              <p:nvPr/>
            </p:nvSpPr>
            <p:spPr bwMode="auto">
              <a:xfrm flipH="1">
                <a:off x="4320" y="5574"/>
                <a:ext cx="1440" cy="780"/>
              </a:xfrm>
              <a:prstGeom prst="line">
                <a:avLst/>
              </a:prstGeom>
              <a:grpFill/>
              <a:ln w="9525">
                <a:solidFill>
                  <a:srgbClr val="C00000"/>
                </a:solidFill>
                <a:round/>
                <a:headEnd/>
                <a:tailEnd type="triangle" w="med" len="med"/>
              </a:ln>
              <a:extLst/>
            </p:spPr>
            <p:txBody>
              <a:bodyPr/>
              <a:lstStyle/>
              <a:p>
                <a:endParaRPr lang="zh-CN" altLang="en-US"/>
              </a:p>
            </p:txBody>
          </p:sp>
          <p:grpSp>
            <p:nvGrpSpPr>
              <p:cNvPr id="51" name="Group 56"/>
              <p:cNvGrpSpPr>
                <a:grpSpLocks/>
              </p:cNvGrpSpPr>
              <p:nvPr/>
            </p:nvGrpSpPr>
            <p:grpSpPr bwMode="auto">
              <a:xfrm>
                <a:off x="5220" y="4950"/>
                <a:ext cx="1260" cy="936"/>
                <a:chOff x="3960" y="2688"/>
                <a:chExt cx="1260" cy="936"/>
              </a:xfrm>
              <a:grpFill/>
            </p:grpSpPr>
            <p:sp>
              <p:nvSpPr>
                <p:cNvPr id="52" name="Line 57"/>
                <p:cNvSpPr>
                  <a:spLocks noChangeShapeType="1"/>
                </p:cNvSpPr>
                <p:nvPr/>
              </p:nvSpPr>
              <p:spPr bwMode="auto">
                <a:xfrm flipV="1">
                  <a:off x="4500" y="2688"/>
                  <a:ext cx="0" cy="624"/>
                </a:xfrm>
                <a:prstGeom prst="line">
                  <a:avLst/>
                </a:prstGeom>
                <a:grpFill/>
                <a:ln w="15875">
                  <a:solidFill>
                    <a:srgbClr val="000000"/>
                  </a:solidFill>
                  <a:round/>
                  <a:headEnd/>
                  <a:tailEnd type="triangle" w="med" len="med"/>
                </a:ln>
                <a:extLst/>
              </p:spPr>
              <p:txBody>
                <a:bodyPr/>
                <a:lstStyle/>
                <a:p>
                  <a:endParaRPr lang="zh-CN" altLang="en-US"/>
                </a:p>
              </p:txBody>
            </p:sp>
            <p:sp>
              <p:nvSpPr>
                <p:cNvPr id="53" name="Line 58"/>
                <p:cNvSpPr>
                  <a:spLocks noChangeShapeType="1"/>
                </p:cNvSpPr>
                <p:nvPr/>
              </p:nvSpPr>
              <p:spPr bwMode="auto">
                <a:xfrm>
                  <a:off x="4500" y="3312"/>
                  <a:ext cx="720" cy="0"/>
                </a:xfrm>
                <a:prstGeom prst="line">
                  <a:avLst/>
                </a:prstGeom>
                <a:grpFill/>
                <a:ln w="15875">
                  <a:solidFill>
                    <a:srgbClr val="000000"/>
                  </a:solidFill>
                  <a:round/>
                  <a:headEnd/>
                  <a:tailEnd type="triangle" w="med" len="med"/>
                </a:ln>
                <a:extLst/>
              </p:spPr>
              <p:txBody>
                <a:bodyPr/>
                <a:lstStyle/>
                <a:p>
                  <a:endParaRPr lang="zh-CN" altLang="en-US"/>
                </a:p>
              </p:txBody>
            </p:sp>
            <p:sp>
              <p:nvSpPr>
                <p:cNvPr id="54" name="Line 59"/>
                <p:cNvSpPr>
                  <a:spLocks noChangeShapeType="1"/>
                </p:cNvSpPr>
                <p:nvPr/>
              </p:nvSpPr>
              <p:spPr bwMode="auto">
                <a:xfrm flipH="1">
                  <a:off x="3960" y="3312"/>
                  <a:ext cx="540" cy="312"/>
                </a:xfrm>
                <a:prstGeom prst="line">
                  <a:avLst/>
                </a:prstGeom>
                <a:grpFill/>
                <a:ln w="15875">
                  <a:solidFill>
                    <a:srgbClr val="000000"/>
                  </a:solidFill>
                  <a:round/>
                  <a:headEnd/>
                  <a:tailEnd type="triangle" w="med" len="med"/>
                </a:ln>
                <a:extLst/>
              </p:spPr>
              <p:txBody>
                <a:bodyPr/>
                <a:lstStyle/>
                <a:p>
                  <a:endParaRPr lang="zh-CN" altLang="en-US"/>
                </a:p>
              </p:txBody>
            </p:sp>
          </p:grpSp>
        </p:grpSp>
        <p:grpSp>
          <p:nvGrpSpPr>
            <p:cNvPr id="41" name="Group 60"/>
            <p:cNvGrpSpPr>
              <a:grpSpLocks/>
            </p:cNvGrpSpPr>
            <p:nvPr/>
          </p:nvGrpSpPr>
          <p:grpSpPr bwMode="auto">
            <a:xfrm>
              <a:off x="3991" y="3711"/>
              <a:ext cx="5009" cy="2459"/>
              <a:chOff x="3991" y="3711"/>
              <a:chExt cx="5009" cy="2459"/>
            </a:xfrm>
            <a:grpFill/>
          </p:grpSpPr>
          <p:sp>
            <p:nvSpPr>
              <p:cNvPr id="42" name="Text Box 61"/>
              <p:cNvSpPr txBox="1">
                <a:spLocks noChangeArrowheads="1"/>
              </p:cNvSpPr>
              <p:nvPr/>
            </p:nvSpPr>
            <p:spPr bwMode="auto">
              <a:xfrm>
                <a:off x="8280" y="5496"/>
                <a:ext cx="720" cy="468"/>
              </a:xfrm>
              <a:prstGeom prst="rect">
                <a:avLst/>
              </a:prstGeom>
              <a:noFill/>
              <a:ln>
                <a:noFill/>
              </a:ln>
              <a:extLst>
                <a:ext uri="{91240B29-F687-4F45-9708-019B960494DF}">
                  <a14:hiddenLine xmlns:a14="http://schemas.microsoft.com/office/drawing/2010/main" w="9525">
                    <a:solidFill>
                      <a:srgbClr val="FFFFFF"/>
                    </a:solidFill>
                    <a:miter lim="800000"/>
                    <a:headEnd/>
                    <a:tailEnd/>
                  </a14:hiddenLine>
                </a:ext>
              </a:extLst>
            </p:spPr>
            <p:txBody>
              <a:bodyPr/>
              <a:lstStyle/>
              <a:p>
                <a:pPr algn="just"/>
                <a:r>
                  <a:rPr lang="en-US" altLang="zh-CN" sz="2000" i="1" dirty="0" err="1">
                    <a:latin typeface="Times New Roman" panose="02020603050405020304" pitchFamily="18" charset="0"/>
                  </a:rPr>
                  <a:t>x</a:t>
                </a:r>
                <a:r>
                  <a:rPr lang="en-US" altLang="zh-CN" sz="2000" baseline="-25000" dirty="0" err="1">
                    <a:latin typeface="Times New Roman" panose="02020603050405020304" pitchFamily="18" charset="0"/>
                  </a:rPr>
                  <a:t>view</a:t>
                </a:r>
                <a:endParaRPr lang="en-US" altLang="zh-CN" sz="2000" dirty="0"/>
              </a:p>
            </p:txBody>
          </p:sp>
          <p:sp>
            <p:nvSpPr>
              <p:cNvPr id="43" name="Text Box 62"/>
              <p:cNvSpPr txBox="1">
                <a:spLocks noChangeArrowheads="1"/>
              </p:cNvSpPr>
              <p:nvPr/>
            </p:nvSpPr>
            <p:spPr bwMode="auto">
              <a:xfrm>
                <a:off x="5104" y="3711"/>
                <a:ext cx="720" cy="468"/>
              </a:xfrm>
              <a:prstGeom prst="rect">
                <a:avLst/>
              </a:prstGeom>
              <a:noFill/>
              <a:ln>
                <a:noFill/>
              </a:ln>
              <a:extLst>
                <a:ext uri="{91240B29-F687-4F45-9708-019B960494DF}">
                  <a14:hiddenLine xmlns:a14="http://schemas.microsoft.com/office/drawing/2010/main" w="9525">
                    <a:solidFill>
                      <a:srgbClr val="FFFFFF"/>
                    </a:solidFill>
                    <a:miter lim="800000"/>
                    <a:headEnd/>
                    <a:tailEnd/>
                  </a14:hiddenLine>
                </a:ext>
              </a:extLst>
            </p:spPr>
            <p:txBody>
              <a:bodyPr/>
              <a:lstStyle/>
              <a:p>
                <a:pPr algn="just"/>
                <a:r>
                  <a:rPr lang="en-US" altLang="zh-CN" sz="2000" i="1" dirty="0" err="1">
                    <a:latin typeface="Times New Roman" panose="02020603050405020304" pitchFamily="18" charset="0"/>
                  </a:rPr>
                  <a:t>y</a:t>
                </a:r>
                <a:r>
                  <a:rPr lang="en-US" altLang="zh-CN" sz="2000" baseline="-25000" dirty="0" err="1">
                    <a:latin typeface="Times New Roman" panose="02020603050405020304" pitchFamily="18" charset="0"/>
                  </a:rPr>
                  <a:t>view</a:t>
                </a:r>
                <a:endParaRPr lang="en-US" altLang="zh-CN" sz="2000" dirty="0"/>
              </a:p>
            </p:txBody>
          </p:sp>
          <p:sp>
            <p:nvSpPr>
              <p:cNvPr id="44" name="Text Box 63"/>
              <p:cNvSpPr txBox="1">
                <a:spLocks noChangeArrowheads="1"/>
              </p:cNvSpPr>
              <p:nvPr/>
            </p:nvSpPr>
            <p:spPr bwMode="auto">
              <a:xfrm>
                <a:off x="3991" y="5652"/>
                <a:ext cx="720" cy="468"/>
              </a:xfrm>
              <a:prstGeom prst="rect">
                <a:avLst/>
              </a:prstGeom>
              <a:noFill/>
              <a:ln>
                <a:noFill/>
              </a:ln>
              <a:extLst>
                <a:ext uri="{91240B29-F687-4F45-9708-019B960494DF}">
                  <a14:hiddenLine xmlns:a14="http://schemas.microsoft.com/office/drawing/2010/main" w="9525">
                    <a:solidFill>
                      <a:srgbClr val="FFFFFF"/>
                    </a:solidFill>
                    <a:miter lim="800000"/>
                    <a:headEnd/>
                    <a:tailEnd/>
                  </a14:hiddenLine>
                </a:ext>
              </a:extLst>
            </p:spPr>
            <p:txBody>
              <a:bodyPr/>
              <a:lstStyle/>
              <a:p>
                <a:pPr algn="just"/>
                <a:r>
                  <a:rPr lang="en-US" altLang="zh-CN" sz="2000" i="1" dirty="0" err="1">
                    <a:latin typeface="Times New Roman" panose="02020603050405020304" pitchFamily="18" charset="0"/>
                  </a:rPr>
                  <a:t>z</a:t>
                </a:r>
                <a:r>
                  <a:rPr lang="en-US" altLang="zh-CN" sz="2000" baseline="-25000" dirty="0" err="1">
                    <a:latin typeface="Times New Roman" panose="02020603050405020304" pitchFamily="18" charset="0"/>
                  </a:rPr>
                  <a:t>view</a:t>
                </a:r>
                <a:endParaRPr lang="en-US" altLang="zh-CN" sz="2000" dirty="0"/>
              </a:p>
            </p:txBody>
          </p:sp>
          <p:sp>
            <p:nvSpPr>
              <p:cNvPr id="45" name="Text Box 64"/>
              <p:cNvSpPr txBox="1">
                <a:spLocks noChangeArrowheads="1"/>
              </p:cNvSpPr>
              <p:nvPr/>
            </p:nvSpPr>
            <p:spPr bwMode="auto">
              <a:xfrm>
                <a:off x="5400" y="4824"/>
                <a:ext cx="360" cy="468"/>
              </a:xfrm>
              <a:prstGeom prst="rect">
                <a:avLst/>
              </a:prstGeom>
              <a:noFill/>
              <a:ln>
                <a:noFill/>
              </a:ln>
              <a:extLst>
                <a:ext uri="{91240B29-F687-4F45-9708-019B960494DF}">
                  <a14:hiddenLine xmlns:a14="http://schemas.microsoft.com/office/drawing/2010/main" w="9525">
                    <a:solidFill>
                      <a:srgbClr val="FFFFFF"/>
                    </a:solidFill>
                    <a:miter lim="800000"/>
                    <a:headEnd/>
                    <a:tailEnd/>
                  </a14:hiddenLine>
                </a:ext>
              </a:extLst>
            </p:spPr>
            <p:txBody>
              <a:bodyPr/>
              <a:lstStyle/>
              <a:p>
                <a:pPr algn="just"/>
                <a:r>
                  <a:rPr lang="en-US" altLang="zh-CN" sz="2000" dirty="0">
                    <a:latin typeface="Times New Roman" panose="02020603050405020304" pitchFamily="18" charset="0"/>
                  </a:rPr>
                  <a:t>v</a:t>
                </a:r>
                <a:endParaRPr lang="en-US" altLang="zh-CN" sz="2000" dirty="0"/>
              </a:p>
            </p:txBody>
          </p:sp>
          <p:sp>
            <p:nvSpPr>
              <p:cNvPr id="46" name="Text Box 65"/>
              <p:cNvSpPr txBox="1">
                <a:spLocks noChangeArrowheads="1"/>
              </p:cNvSpPr>
              <p:nvPr/>
            </p:nvSpPr>
            <p:spPr bwMode="auto">
              <a:xfrm>
                <a:off x="6120" y="5154"/>
                <a:ext cx="360" cy="468"/>
              </a:xfrm>
              <a:prstGeom prst="rect">
                <a:avLst/>
              </a:prstGeom>
              <a:noFill/>
              <a:ln>
                <a:noFill/>
              </a:ln>
              <a:extLst>
                <a:ext uri="{91240B29-F687-4F45-9708-019B960494DF}">
                  <a14:hiddenLine xmlns:a14="http://schemas.microsoft.com/office/drawing/2010/main" w="9525">
                    <a:solidFill>
                      <a:srgbClr val="FFFFFF"/>
                    </a:solidFill>
                    <a:miter lim="800000"/>
                    <a:headEnd/>
                    <a:tailEnd/>
                  </a14:hiddenLine>
                </a:ext>
              </a:extLst>
            </p:spPr>
            <p:txBody>
              <a:bodyPr/>
              <a:lstStyle/>
              <a:p>
                <a:pPr algn="just"/>
                <a:r>
                  <a:rPr lang="en-US" altLang="zh-CN" sz="2000" dirty="0">
                    <a:latin typeface="Times New Roman" panose="02020603050405020304" pitchFamily="18" charset="0"/>
                  </a:rPr>
                  <a:t>u</a:t>
                </a:r>
                <a:endParaRPr lang="en-US" altLang="zh-CN" sz="2000" dirty="0"/>
              </a:p>
            </p:txBody>
          </p:sp>
          <p:sp>
            <p:nvSpPr>
              <p:cNvPr id="47" name="Text Box 66"/>
              <p:cNvSpPr txBox="1">
                <a:spLocks noChangeArrowheads="1"/>
              </p:cNvSpPr>
              <p:nvPr/>
            </p:nvSpPr>
            <p:spPr bwMode="auto">
              <a:xfrm>
                <a:off x="5240" y="5702"/>
                <a:ext cx="360" cy="468"/>
              </a:xfrm>
              <a:prstGeom prst="rect">
                <a:avLst/>
              </a:prstGeom>
              <a:noFill/>
              <a:ln>
                <a:noFill/>
              </a:ln>
              <a:extLst>
                <a:ext uri="{91240B29-F687-4F45-9708-019B960494DF}">
                  <a14:hiddenLine xmlns:a14="http://schemas.microsoft.com/office/drawing/2010/main" w="9525">
                    <a:solidFill>
                      <a:srgbClr val="FFFFFF"/>
                    </a:solidFill>
                    <a:miter lim="800000"/>
                    <a:headEnd/>
                    <a:tailEnd/>
                  </a14:hiddenLine>
                </a:ext>
              </a:extLst>
            </p:spPr>
            <p:txBody>
              <a:bodyPr/>
              <a:lstStyle/>
              <a:p>
                <a:pPr algn="just"/>
                <a:r>
                  <a:rPr lang="en-US" altLang="zh-CN" sz="2000" dirty="0">
                    <a:latin typeface="Times New Roman" panose="02020603050405020304" pitchFamily="18" charset="0"/>
                  </a:rPr>
                  <a:t>n</a:t>
                </a:r>
                <a:endParaRPr lang="en-US" altLang="zh-CN" sz="2000" dirty="0"/>
              </a:p>
            </p:txBody>
          </p:sp>
        </p:grpSp>
      </p:grpSp>
      <p:grpSp>
        <p:nvGrpSpPr>
          <p:cNvPr id="55" name="Group 36"/>
          <p:cNvGrpSpPr>
            <a:grpSpLocks/>
          </p:cNvGrpSpPr>
          <p:nvPr/>
        </p:nvGrpSpPr>
        <p:grpSpPr bwMode="auto">
          <a:xfrm>
            <a:off x="81623" y="4103231"/>
            <a:ext cx="3497127" cy="2087563"/>
            <a:chOff x="1458" y="1440"/>
            <a:chExt cx="3613" cy="2340"/>
          </a:xfrm>
        </p:grpSpPr>
        <p:sp>
          <p:nvSpPr>
            <p:cNvPr id="56" name="AutoShape 37"/>
            <p:cNvSpPr>
              <a:spLocks noChangeArrowheads="1"/>
            </p:cNvSpPr>
            <p:nvPr/>
          </p:nvSpPr>
          <p:spPr bwMode="auto">
            <a:xfrm rot="19648489">
              <a:off x="1992" y="1538"/>
              <a:ext cx="1667" cy="1725"/>
            </a:xfrm>
            <a:prstGeom prst="parallelogram">
              <a:avLst>
                <a:gd name="adj" fmla="val 63338"/>
              </a:avLst>
            </a:prstGeom>
            <a:solidFill>
              <a:schemeClr val="bg1">
                <a:alpha val="52000"/>
              </a:schemeClr>
            </a:solidFill>
            <a:ln w="9525">
              <a:solidFill>
                <a:srgbClr val="000000"/>
              </a:solidFill>
              <a:miter lim="800000"/>
              <a:headEnd/>
              <a:tailEnd/>
            </a:ln>
          </p:spPr>
          <p:txBody>
            <a:bodyPr/>
            <a:lstStyle/>
            <a:p>
              <a:endParaRPr lang="zh-CN" altLang="en-US"/>
            </a:p>
          </p:txBody>
        </p:sp>
        <p:grpSp>
          <p:nvGrpSpPr>
            <p:cNvPr id="57" name="Group 38"/>
            <p:cNvGrpSpPr>
              <a:grpSpLocks/>
            </p:cNvGrpSpPr>
            <p:nvPr/>
          </p:nvGrpSpPr>
          <p:grpSpPr bwMode="auto">
            <a:xfrm>
              <a:off x="1458" y="1440"/>
              <a:ext cx="3613" cy="1928"/>
              <a:chOff x="3505" y="10306"/>
              <a:chExt cx="4075" cy="2296"/>
            </a:xfrm>
          </p:grpSpPr>
          <p:grpSp>
            <p:nvGrpSpPr>
              <p:cNvPr id="59" name="Group 39"/>
              <p:cNvGrpSpPr>
                <a:grpSpLocks/>
              </p:cNvGrpSpPr>
              <p:nvPr/>
            </p:nvGrpSpPr>
            <p:grpSpPr bwMode="auto">
              <a:xfrm>
                <a:off x="3960" y="10488"/>
                <a:ext cx="3600" cy="1716"/>
                <a:chOff x="3600" y="10020"/>
                <a:chExt cx="3600" cy="1716"/>
              </a:xfrm>
            </p:grpSpPr>
            <p:sp>
              <p:nvSpPr>
                <p:cNvPr id="64" name="Line 40"/>
                <p:cNvSpPr>
                  <a:spLocks noChangeShapeType="1"/>
                </p:cNvSpPr>
                <p:nvPr/>
              </p:nvSpPr>
              <p:spPr bwMode="auto">
                <a:xfrm>
                  <a:off x="3600" y="11736"/>
                  <a:ext cx="3600" cy="0"/>
                </a:xfrm>
                <a:prstGeom prst="line">
                  <a:avLst/>
                </a:prstGeom>
                <a:noFill/>
                <a:ln w="9525">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 name="Line 41"/>
                <p:cNvSpPr>
                  <a:spLocks noChangeShapeType="1"/>
                </p:cNvSpPr>
                <p:nvPr/>
              </p:nvSpPr>
              <p:spPr bwMode="auto">
                <a:xfrm flipV="1">
                  <a:off x="4680" y="10020"/>
                  <a:ext cx="900" cy="1716"/>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6" name="Line 42"/>
                <p:cNvSpPr>
                  <a:spLocks noChangeShapeType="1"/>
                </p:cNvSpPr>
                <p:nvPr/>
              </p:nvSpPr>
              <p:spPr bwMode="auto">
                <a:xfrm flipV="1">
                  <a:off x="4680" y="10020"/>
                  <a:ext cx="0" cy="1716"/>
                </a:xfrm>
                <a:prstGeom prst="line">
                  <a:avLst/>
                </a:prstGeom>
                <a:noFill/>
                <a:ln w="9525">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 name="Line 43"/>
                <p:cNvSpPr>
                  <a:spLocks noChangeShapeType="1"/>
                </p:cNvSpPr>
                <p:nvPr/>
              </p:nvSpPr>
              <p:spPr bwMode="auto">
                <a:xfrm>
                  <a:off x="4680" y="10020"/>
                  <a:ext cx="90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44"/>
                <p:cNvSpPr>
                  <a:spLocks noChangeShapeType="1"/>
                </p:cNvSpPr>
                <p:nvPr/>
              </p:nvSpPr>
              <p:spPr bwMode="auto">
                <a:xfrm>
                  <a:off x="4500" y="11580"/>
                  <a:ext cx="1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45"/>
                <p:cNvSpPr>
                  <a:spLocks noChangeShapeType="1"/>
                </p:cNvSpPr>
                <p:nvPr/>
              </p:nvSpPr>
              <p:spPr bwMode="auto">
                <a:xfrm>
                  <a:off x="4500" y="11580"/>
                  <a:ext cx="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 name="Group 46"/>
              <p:cNvGrpSpPr>
                <a:grpSpLocks/>
              </p:cNvGrpSpPr>
              <p:nvPr/>
            </p:nvGrpSpPr>
            <p:grpSpPr bwMode="auto">
              <a:xfrm>
                <a:off x="3505" y="10306"/>
                <a:ext cx="4075" cy="2296"/>
                <a:chOff x="3505" y="10306"/>
                <a:chExt cx="4075" cy="2296"/>
              </a:xfrm>
            </p:grpSpPr>
            <p:sp>
              <p:nvSpPr>
                <p:cNvPr id="61" name="Text Box 47"/>
                <p:cNvSpPr txBox="1">
                  <a:spLocks noChangeArrowheads="1"/>
                </p:cNvSpPr>
                <p:nvPr/>
              </p:nvSpPr>
              <p:spPr bwMode="auto">
                <a:xfrm>
                  <a:off x="7220" y="12134"/>
                  <a:ext cx="3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p>
                  <a:pPr algn="just"/>
                  <a:r>
                    <a:rPr lang="en-US" altLang="zh-CN" sz="1600">
                      <a:latin typeface="Times New Roman" panose="02020603050405020304" pitchFamily="18" charset="0"/>
                    </a:rPr>
                    <a:t>N</a:t>
                  </a:r>
                  <a:endParaRPr lang="en-US" altLang="zh-CN" sz="1600"/>
                </a:p>
              </p:txBody>
            </p:sp>
            <p:sp>
              <p:nvSpPr>
                <p:cNvPr id="62" name="Text Box 48"/>
                <p:cNvSpPr txBox="1">
                  <a:spLocks noChangeArrowheads="1"/>
                </p:cNvSpPr>
                <p:nvPr/>
              </p:nvSpPr>
              <p:spPr bwMode="auto">
                <a:xfrm>
                  <a:off x="5790" y="10306"/>
                  <a:ext cx="1170"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p>
                  <a:pPr algn="ctr"/>
                  <a:r>
                    <a:rPr lang="zh-CN" altLang="en-US" sz="1600">
                      <a:latin typeface="宋体" panose="02010600030101010101" pitchFamily="2" charset="-122"/>
                    </a:rPr>
                    <a:t>输入的</a:t>
                  </a:r>
                  <a:r>
                    <a:rPr lang="en-US" altLang="zh-CN" sz="1600">
                      <a:latin typeface="宋体" panose="02010600030101010101" pitchFamily="2" charset="-122"/>
                    </a:rPr>
                    <a:t>V</a:t>
                  </a:r>
                  <a:endParaRPr lang="en-US" altLang="zh-CN" sz="1600"/>
                </a:p>
              </p:txBody>
            </p:sp>
            <p:sp>
              <p:nvSpPr>
                <p:cNvPr id="63" name="Text Box 49"/>
                <p:cNvSpPr txBox="1">
                  <a:spLocks noChangeArrowheads="1"/>
                </p:cNvSpPr>
                <p:nvPr/>
              </p:nvSpPr>
              <p:spPr bwMode="auto">
                <a:xfrm>
                  <a:off x="3505" y="10488"/>
                  <a:ext cx="1328"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p>
                  <a:pPr algn="ctr"/>
                  <a:r>
                    <a:rPr lang="zh-CN" altLang="en-US" sz="1600" dirty="0">
                      <a:latin typeface="宋体" panose="02010600030101010101" pitchFamily="2" charset="-122"/>
                    </a:rPr>
                    <a:t>调整后的</a:t>
                  </a:r>
                  <a:r>
                    <a:rPr lang="en-US" altLang="zh-CN" sz="1600" dirty="0">
                      <a:latin typeface="宋体" panose="02010600030101010101" pitchFamily="2" charset="-122"/>
                    </a:rPr>
                    <a:t>V</a:t>
                  </a:r>
                  <a:endParaRPr lang="en-US" altLang="zh-CN" sz="1600" dirty="0"/>
                </a:p>
              </p:txBody>
            </p:sp>
          </p:grpSp>
        </p:grpSp>
        <p:sp>
          <p:nvSpPr>
            <p:cNvPr id="58" name="Text Box 50"/>
            <p:cNvSpPr txBox="1">
              <a:spLocks noChangeArrowheads="1"/>
            </p:cNvSpPr>
            <p:nvPr/>
          </p:nvSpPr>
          <p:spPr bwMode="auto">
            <a:xfrm>
              <a:off x="2700" y="3312"/>
              <a:ext cx="108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600">
                  <a:latin typeface="Times New Roman" panose="02020603050405020304" pitchFamily="18" charset="0"/>
                </a:rPr>
                <a:t>观察平面</a:t>
              </a:r>
              <a:endParaRPr lang="zh-CN" altLang="en-US" sz="1600"/>
            </a:p>
          </p:txBody>
        </p:sp>
      </p:grpSp>
    </p:spTree>
    <p:extLst>
      <p:ext uri="{BB962C8B-B14F-4D97-AF65-F5344CB8AC3E}">
        <p14:creationId xmlns:p14="http://schemas.microsoft.com/office/powerpoint/2010/main" val="179488880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294">
                                            <p:txEl>
                                              <p:pRg st="0" end="0"/>
                                            </p:txEl>
                                          </p:spTgt>
                                        </p:tgtEl>
                                        <p:attrNameLst>
                                          <p:attrName>style.visibility</p:attrName>
                                        </p:attrNameLst>
                                      </p:cBhvr>
                                      <p:to>
                                        <p:strVal val="visible"/>
                                      </p:to>
                                    </p:set>
                                    <p:animEffect transition="in" filter="wipe(left)">
                                      <p:cBhvr>
                                        <p:cTn id="7" dur="500"/>
                                        <p:tgtEl>
                                          <p:spTgt spid="122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4" grpId="0" build="p"/>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ChangeArrowheads="1"/>
          </p:cNvSpPr>
          <p:nvPr/>
        </p:nvSpPr>
        <p:spPr bwMode="auto">
          <a:xfrm>
            <a:off x="611188" y="692150"/>
            <a:ext cx="5249862"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latin typeface="Arial" panose="020B0604020202020204" pitchFamily="34" charset="0"/>
                <a:ea typeface="楷体_GB2312" pitchFamily="49" charset="-122"/>
              </a:defRPr>
            </a:lvl1pPr>
            <a:lvl2pPr algn="ctr">
              <a:defRPr sz="4400" b="1">
                <a:solidFill>
                  <a:schemeClr val="tx2"/>
                </a:solidFill>
                <a:latin typeface="Arial" panose="020B0604020202020204" pitchFamily="34" charset="0"/>
                <a:ea typeface="楷体_GB2312" pitchFamily="49" charset="-122"/>
              </a:defRPr>
            </a:lvl2pPr>
            <a:lvl3pPr algn="ctr">
              <a:defRPr sz="4400" b="1">
                <a:solidFill>
                  <a:schemeClr val="tx2"/>
                </a:solidFill>
                <a:latin typeface="Arial" panose="020B0604020202020204" pitchFamily="34" charset="0"/>
                <a:ea typeface="楷体_GB2312" pitchFamily="49" charset="-122"/>
              </a:defRPr>
            </a:lvl3pPr>
            <a:lvl4pPr algn="ctr">
              <a:defRPr sz="4400" b="1">
                <a:solidFill>
                  <a:schemeClr val="tx2"/>
                </a:solidFill>
                <a:latin typeface="Arial" panose="020B0604020202020204" pitchFamily="34" charset="0"/>
                <a:ea typeface="楷体_GB2312" pitchFamily="49" charset="-122"/>
              </a:defRPr>
            </a:lvl4pPr>
            <a:lvl5pPr algn="ctr">
              <a:defRPr sz="4400" b="1">
                <a:solidFill>
                  <a:schemeClr val="tx2"/>
                </a:solidFill>
                <a:latin typeface="Arial" panose="020B0604020202020204" pitchFamily="34" charset="0"/>
                <a:ea typeface="楷体_GB2312"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楷体_GB2312" pitchFamily="49" charset="-122"/>
              </a:defRPr>
            </a:lvl9pPr>
          </a:lstStyle>
          <a:p>
            <a:pPr algn="l"/>
            <a:r>
              <a:rPr lang="en-US" altLang="zh-CN" sz="3200" b="0">
                <a:solidFill>
                  <a:srgbClr val="006600"/>
                </a:solidFill>
                <a:ea typeface="黑体" panose="02010609060101010101" pitchFamily="49" charset="-122"/>
              </a:rPr>
              <a:t>6.4 </a:t>
            </a:r>
            <a:r>
              <a:rPr lang="zh-CN" altLang="en-US" sz="3200" b="0">
                <a:solidFill>
                  <a:srgbClr val="006600"/>
                </a:solidFill>
                <a:ea typeface="黑体" panose="02010609060101010101" pitchFamily="49" charset="-122"/>
              </a:rPr>
              <a:t>三维裁剪</a:t>
            </a:r>
          </a:p>
        </p:txBody>
      </p:sp>
      <p:sp>
        <p:nvSpPr>
          <p:cNvPr id="155651" name="Rectangle 3"/>
          <p:cNvSpPr>
            <a:spLocks noChangeArrowheads="1"/>
          </p:cNvSpPr>
          <p:nvPr/>
        </p:nvSpPr>
        <p:spPr bwMode="auto">
          <a:xfrm>
            <a:off x="684213" y="1341438"/>
            <a:ext cx="5249862"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latin typeface="Arial" panose="020B0604020202020204" pitchFamily="34" charset="0"/>
                <a:ea typeface="楷体_GB2312" pitchFamily="49" charset="-122"/>
              </a:defRPr>
            </a:lvl1pPr>
            <a:lvl2pPr algn="ctr">
              <a:defRPr sz="4400" b="1">
                <a:solidFill>
                  <a:schemeClr val="tx2"/>
                </a:solidFill>
                <a:latin typeface="Arial" panose="020B0604020202020204" pitchFamily="34" charset="0"/>
                <a:ea typeface="楷体_GB2312" pitchFamily="49" charset="-122"/>
              </a:defRPr>
            </a:lvl2pPr>
            <a:lvl3pPr algn="ctr">
              <a:defRPr sz="4400" b="1">
                <a:solidFill>
                  <a:schemeClr val="tx2"/>
                </a:solidFill>
                <a:latin typeface="Arial" panose="020B0604020202020204" pitchFamily="34" charset="0"/>
                <a:ea typeface="楷体_GB2312" pitchFamily="49" charset="-122"/>
              </a:defRPr>
            </a:lvl3pPr>
            <a:lvl4pPr algn="ctr">
              <a:defRPr sz="4400" b="1">
                <a:solidFill>
                  <a:schemeClr val="tx2"/>
                </a:solidFill>
                <a:latin typeface="Arial" panose="020B0604020202020204" pitchFamily="34" charset="0"/>
                <a:ea typeface="楷体_GB2312" pitchFamily="49" charset="-122"/>
              </a:defRPr>
            </a:lvl4pPr>
            <a:lvl5pPr algn="ctr">
              <a:defRPr sz="4400" b="1">
                <a:solidFill>
                  <a:schemeClr val="tx2"/>
                </a:solidFill>
                <a:latin typeface="Arial" panose="020B0604020202020204" pitchFamily="34" charset="0"/>
                <a:ea typeface="楷体_GB2312"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楷体_GB2312" pitchFamily="49" charset="-122"/>
              </a:defRPr>
            </a:lvl9pPr>
          </a:lstStyle>
          <a:p>
            <a:pPr algn="l"/>
            <a:r>
              <a:rPr lang="en-US" altLang="zh-CN" sz="2800" b="0">
                <a:solidFill>
                  <a:srgbClr val="006600"/>
                </a:solidFill>
                <a:ea typeface="黑体" panose="02010609060101010101" pitchFamily="49" charset="-122"/>
              </a:rPr>
              <a:t>6.4.1 </a:t>
            </a:r>
            <a:r>
              <a:rPr lang="zh-CN" altLang="en-US" sz="2800" b="0">
                <a:solidFill>
                  <a:srgbClr val="006600"/>
                </a:solidFill>
                <a:ea typeface="黑体" panose="02010609060101010101" pitchFamily="49" charset="-122"/>
              </a:rPr>
              <a:t>观察体及规范化</a:t>
            </a:r>
          </a:p>
        </p:txBody>
      </p:sp>
      <p:sp>
        <p:nvSpPr>
          <p:cNvPr id="155652" name="Rectangle 4"/>
          <p:cNvSpPr>
            <a:spLocks noChangeArrowheads="1"/>
          </p:cNvSpPr>
          <p:nvPr/>
        </p:nvSpPr>
        <p:spPr bwMode="auto">
          <a:xfrm>
            <a:off x="539750" y="1844675"/>
            <a:ext cx="5976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a:ea typeface="黑体" panose="02010609060101010101" pitchFamily="49" charset="-122"/>
              </a:rPr>
              <a:t>（</a:t>
            </a:r>
            <a:r>
              <a:rPr lang="en-US" altLang="zh-CN" sz="2800" dirty="0">
                <a:ea typeface="黑体" panose="02010609060101010101" pitchFamily="49" charset="-122"/>
              </a:rPr>
              <a:t>3</a:t>
            </a:r>
            <a:r>
              <a:rPr lang="zh-CN" altLang="en-US" sz="2800" dirty="0">
                <a:ea typeface="黑体" panose="02010609060101010101" pitchFamily="49" charset="-122"/>
              </a:rPr>
              <a:t>）透视投影下的观察体及规范化 </a:t>
            </a:r>
          </a:p>
        </p:txBody>
      </p:sp>
      <p:pic>
        <p:nvPicPr>
          <p:cNvPr id="155655"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913" y="2349500"/>
            <a:ext cx="6481762" cy="342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76163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ChangeArrowheads="1"/>
          </p:cNvSpPr>
          <p:nvPr/>
        </p:nvSpPr>
        <p:spPr bwMode="auto">
          <a:xfrm>
            <a:off x="611188" y="692150"/>
            <a:ext cx="5249862"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latin typeface="Arial" panose="020B0604020202020204" pitchFamily="34" charset="0"/>
                <a:ea typeface="楷体_GB2312" pitchFamily="49" charset="-122"/>
              </a:defRPr>
            </a:lvl1pPr>
            <a:lvl2pPr algn="ctr">
              <a:defRPr sz="4400" b="1">
                <a:solidFill>
                  <a:schemeClr val="tx2"/>
                </a:solidFill>
                <a:latin typeface="Arial" panose="020B0604020202020204" pitchFamily="34" charset="0"/>
                <a:ea typeface="楷体_GB2312" pitchFamily="49" charset="-122"/>
              </a:defRPr>
            </a:lvl2pPr>
            <a:lvl3pPr algn="ctr">
              <a:defRPr sz="4400" b="1">
                <a:solidFill>
                  <a:schemeClr val="tx2"/>
                </a:solidFill>
                <a:latin typeface="Arial" panose="020B0604020202020204" pitchFamily="34" charset="0"/>
                <a:ea typeface="楷体_GB2312" pitchFamily="49" charset="-122"/>
              </a:defRPr>
            </a:lvl3pPr>
            <a:lvl4pPr algn="ctr">
              <a:defRPr sz="4400" b="1">
                <a:solidFill>
                  <a:schemeClr val="tx2"/>
                </a:solidFill>
                <a:latin typeface="Arial" panose="020B0604020202020204" pitchFamily="34" charset="0"/>
                <a:ea typeface="楷体_GB2312" pitchFamily="49" charset="-122"/>
              </a:defRPr>
            </a:lvl4pPr>
            <a:lvl5pPr algn="ctr">
              <a:defRPr sz="4400" b="1">
                <a:solidFill>
                  <a:schemeClr val="tx2"/>
                </a:solidFill>
                <a:latin typeface="Arial" panose="020B0604020202020204" pitchFamily="34" charset="0"/>
                <a:ea typeface="楷体_GB2312"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楷体_GB2312" pitchFamily="49" charset="-122"/>
              </a:defRPr>
            </a:lvl9pPr>
          </a:lstStyle>
          <a:p>
            <a:pPr algn="l"/>
            <a:r>
              <a:rPr lang="en-US" altLang="zh-CN" sz="3200" b="0">
                <a:solidFill>
                  <a:srgbClr val="006600"/>
                </a:solidFill>
                <a:ea typeface="黑体" panose="02010609060101010101" pitchFamily="49" charset="-122"/>
              </a:rPr>
              <a:t>6.4 </a:t>
            </a:r>
            <a:r>
              <a:rPr lang="zh-CN" altLang="en-US" sz="3200" b="0">
                <a:solidFill>
                  <a:srgbClr val="006600"/>
                </a:solidFill>
                <a:ea typeface="黑体" panose="02010609060101010101" pitchFamily="49" charset="-122"/>
              </a:rPr>
              <a:t>三维裁剪</a:t>
            </a:r>
          </a:p>
        </p:txBody>
      </p:sp>
      <p:sp>
        <p:nvSpPr>
          <p:cNvPr id="156675" name="Rectangle 3"/>
          <p:cNvSpPr>
            <a:spLocks noChangeArrowheads="1"/>
          </p:cNvSpPr>
          <p:nvPr/>
        </p:nvSpPr>
        <p:spPr bwMode="auto">
          <a:xfrm>
            <a:off x="684213" y="1341438"/>
            <a:ext cx="5249862"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latin typeface="Arial" panose="020B0604020202020204" pitchFamily="34" charset="0"/>
                <a:ea typeface="楷体_GB2312" pitchFamily="49" charset="-122"/>
              </a:defRPr>
            </a:lvl1pPr>
            <a:lvl2pPr algn="ctr">
              <a:defRPr sz="4400" b="1">
                <a:solidFill>
                  <a:schemeClr val="tx2"/>
                </a:solidFill>
                <a:latin typeface="Arial" panose="020B0604020202020204" pitchFamily="34" charset="0"/>
                <a:ea typeface="楷体_GB2312" pitchFamily="49" charset="-122"/>
              </a:defRPr>
            </a:lvl2pPr>
            <a:lvl3pPr algn="ctr">
              <a:defRPr sz="4400" b="1">
                <a:solidFill>
                  <a:schemeClr val="tx2"/>
                </a:solidFill>
                <a:latin typeface="Arial" panose="020B0604020202020204" pitchFamily="34" charset="0"/>
                <a:ea typeface="楷体_GB2312" pitchFamily="49" charset="-122"/>
              </a:defRPr>
            </a:lvl3pPr>
            <a:lvl4pPr algn="ctr">
              <a:defRPr sz="4400" b="1">
                <a:solidFill>
                  <a:schemeClr val="tx2"/>
                </a:solidFill>
                <a:latin typeface="Arial" panose="020B0604020202020204" pitchFamily="34" charset="0"/>
                <a:ea typeface="楷体_GB2312" pitchFamily="49" charset="-122"/>
              </a:defRPr>
            </a:lvl4pPr>
            <a:lvl5pPr algn="ctr">
              <a:defRPr sz="4400" b="1">
                <a:solidFill>
                  <a:schemeClr val="tx2"/>
                </a:solidFill>
                <a:latin typeface="Arial" panose="020B0604020202020204" pitchFamily="34" charset="0"/>
                <a:ea typeface="楷体_GB2312"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楷体_GB2312" pitchFamily="49" charset="-122"/>
              </a:defRPr>
            </a:lvl9pPr>
          </a:lstStyle>
          <a:p>
            <a:pPr algn="l"/>
            <a:r>
              <a:rPr lang="en-US" altLang="zh-CN" sz="2800" b="0">
                <a:solidFill>
                  <a:srgbClr val="006600"/>
                </a:solidFill>
                <a:ea typeface="黑体" panose="02010609060101010101" pitchFamily="49" charset="-122"/>
              </a:rPr>
              <a:t>6.4.1 </a:t>
            </a:r>
            <a:r>
              <a:rPr lang="zh-CN" altLang="en-US" sz="2800" b="0">
                <a:solidFill>
                  <a:srgbClr val="006600"/>
                </a:solidFill>
                <a:ea typeface="黑体" panose="02010609060101010101" pitchFamily="49" charset="-122"/>
              </a:rPr>
              <a:t>观察体及规范化</a:t>
            </a:r>
          </a:p>
        </p:txBody>
      </p:sp>
      <p:sp>
        <p:nvSpPr>
          <p:cNvPr id="156676" name="Rectangle 4"/>
          <p:cNvSpPr>
            <a:spLocks noChangeArrowheads="1"/>
          </p:cNvSpPr>
          <p:nvPr/>
        </p:nvSpPr>
        <p:spPr bwMode="auto">
          <a:xfrm>
            <a:off x="539750" y="1844675"/>
            <a:ext cx="5976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a:ea typeface="黑体" panose="02010609060101010101" pitchFamily="49" charset="-122"/>
              </a:rPr>
              <a:t>（</a:t>
            </a:r>
            <a:r>
              <a:rPr lang="en-US" altLang="zh-CN" sz="2800" dirty="0">
                <a:ea typeface="黑体" panose="02010609060101010101" pitchFamily="49" charset="-122"/>
              </a:rPr>
              <a:t>3</a:t>
            </a:r>
            <a:r>
              <a:rPr lang="zh-CN" altLang="en-US" sz="2800" dirty="0">
                <a:ea typeface="黑体" panose="02010609060101010101" pitchFamily="49" charset="-122"/>
              </a:rPr>
              <a:t>）透视投影下的观察体及规范化 </a:t>
            </a:r>
          </a:p>
        </p:txBody>
      </p:sp>
      <p:pic>
        <p:nvPicPr>
          <p:cNvPr id="156679"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550" y="2349500"/>
            <a:ext cx="7416800" cy="365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526102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ChangeArrowheads="1"/>
          </p:cNvSpPr>
          <p:nvPr/>
        </p:nvSpPr>
        <p:spPr bwMode="auto">
          <a:xfrm>
            <a:off x="611188" y="692150"/>
            <a:ext cx="5249862"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latin typeface="Arial" panose="020B0604020202020204" pitchFamily="34" charset="0"/>
                <a:ea typeface="楷体_GB2312" pitchFamily="49" charset="-122"/>
              </a:defRPr>
            </a:lvl1pPr>
            <a:lvl2pPr algn="ctr">
              <a:defRPr sz="4400" b="1">
                <a:solidFill>
                  <a:schemeClr val="tx2"/>
                </a:solidFill>
                <a:latin typeface="Arial" panose="020B0604020202020204" pitchFamily="34" charset="0"/>
                <a:ea typeface="楷体_GB2312" pitchFamily="49" charset="-122"/>
              </a:defRPr>
            </a:lvl2pPr>
            <a:lvl3pPr algn="ctr">
              <a:defRPr sz="4400" b="1">
                <a:solidFill>
                  <a:schemeClr val="tx2"/>
                </a:solidFill>
                <a:latin typeface="Arial" panose="020B0604020202020204" pitchFamily="34" charset="0"/>
                <a:ea typeface="楷体_GB2312" pitchFamily="49" charset="-122"/>
              </a:defRPr>
            </a:lvl3pPr>
            <a:lvl4pPr algn="ctr">
              <a:defRPr sz="4400" b="1">
                <a:solidFill>
                  <a:schemeClr val="tx2"/>
                </a:solidFill>
                <a:latin typeface="Arial" panose="020B0604020202020204" pitchFamily="34" charset="0"/>
                <a:ea typeface="楷体_GB2312" pitchFamily="49" charset="-122"/>
              </a:defRPr>
            </a:lvl4pPr>
            <a:lvl5pPr algn="ctr">
              <a:defRPr sz="4400" b="1">
                <a:solidFill>
                  <a:schemeClr val="tx2"/>
                </a:solidFill>
                <a:latin typeface="Arial" panose="020B0604020202020204" pitchFamily="34" charset="0"/>
                <a:ea typeface="楷体_GB2312"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楷体_GB2312" pitchFamily="49" charset="-122"/>
              </a:defRPr>
            </a:lvl9pPr>
          </a:lstStyle>
          <a:p>
            <a:pPr algn="l"/>
            <a:r>
              <a:rPr lang="en-US" altLang="zh-CN" sz="3200" b="0">
                <a:solidFill>
                  <a:srgbClr val="006600"/>
                </a:solidFill>
                <a:ea typeface="黑体" panose="02010609060101010101" pitchFamily="49" charset="-122"/>
              </a:rPr>
              <a:t>6.4 </a:t>
            </a:r>
            <a:r>
              <a:rPr lang="zh-CN" altLang="en-US" sz="3200" b="0">
                <a:solidFill>
                  <a:srgbClr val="006600"/>
                </a:solidFill>
                <a:ea typeface="黑体" panose="02010609060101010101" pitchFamily="49" charset="-122"/>
              </a:rPr>
              <a:t>三维裁剪</a:t>
            </a:r>
          </a:p>
        </p:txBody>
      </p:sp>
      <p:sp>
        <p:nvSpPr>
          <p:cNvPr id="157699" name="Rectangle 3"/>
          <p:cNvSpPr>
            <a:spLocks noChangeArrowheads="1"/>
          </p:cNvSpPr>
          <p:nvPr/>
        </p:nvSpPr>
        <p:spPr bwMode="auto">
          <a:xfrm>
            <a:off x="684213" y="1341438"/>
            <a:ext cx="5249862"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latin typeface="Arial" panose="020B0604020202020204" pitchFamily="34" charset="0"/>
                <a:ea typeface="楷体_GB2312" pitchFamily="49" charset="-122"/>
              </a:defRPr>
            </a:lvl1pPr>
            <a:lvl2pPr algn="ctr">
              <a:defRPr sz="4400" b="1">
                <a:solidFill>
                  <a:schemeClr val="tx2"/>
                </a:solidFill>
                <a:latin typeface="Arial" panose="020B0604020202020204" pitchFamily="34" charset="0"/>
                <a:ea typeface="楷体_GB2312" pitchFamily="49" charset="-122"/>
              </a:defRPr>
            </a:lvl2pPr>
            <a:lvl3pPr algn="ctr">
              <a:defRPr sz="4400" b="1">
                <a:solidFill>
                  <a:schemeClr val="tx2"/>
                </a:solidFill>
                <a:latin typeface="Arial" panose="020B0604020202020204" pitchFamily="34" charset="0"/>
                <a:ea typeface="楷体_GB2312" pitchFamily="49" charset="-122"/>
              </a:defRPr>
            </a:lvl3pPr>
            <a:lvl4pPr algn="ctr">
              <a:defRPr sz="4400" b="1">
                <a:solidFill>
                  <a:schemeClr val="tx2"/>
                </a:solidFill>
                <a:latin typeface="Arial" panose="020B0604020202020204" pitchFamily="34" charset="0"/>
                <a:ea typeface="楷体_GB2312" pitchFamily="49" charset="-122"/>
              </a:defRPr>
            </a:lvl4pPr>
            <a:lvl5pPr algn="ctr">
              <a:defRPr sz="4400" b="1">
                <a:solidFill>
                  <a:schemeClr val="tx2"/>
                </a:solidFill>
                <a:latin typeface="Arial" panose="020B0604020202020204" pitchFamily="34" charset="0"/>
                <a:ea typeface="楷体_GB2312"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楷体_GB2312" pitchFamily="49" charset="-122"/>
              </a:defRPr>
            </a:lvl9pPr>
          </a:lstStyle>
          <a:p>
            <a:pPr algn="l"/>
            <a:r>
              <a:rPr lang="en-US" altLang="zh-CN" sz="2800" b="0">
                <a:solidFill>
                  <a:srgbClr val="006600"/>
                </a:solidFill>
                <a:ea typeface="黑体" panose="02010609060101010101" pitchFamily="49" charset="-122"/>
              </a:rPr>
              <a:t>6.4.2 </a:t>
            </a:r>
            <a:r>
              <a:rPr lang="zh-CN" altLang="en-US" sz="2800" b="0">
                <a:solidFill>
                  <a:srgbClr val="006600"/>
                </a:solidFill>
                <a:ea typeface="黑体" panose="02010609060101010101" pitchFamily="49" charset="-122"/>
              </a:rPr>
              <a:t>三维裁剪算法简介</a:t>
            </a:r>
          </a:p>
        </p:txBody>
      </p:sp>
      <p:sp>
        <p:nvSpPr>
          <p:cNvPr id="157700" name="Rectangle 4"/>
          <p:cNvSpPr>
            <a:spLocks noChangeArrowheads="1"/>
          </p:cNvSpPr>
          <p:nvPr/>
        </p:nvSpPr>
        <p:spPr bwMode="auto">
          <a:xfrm>
            <a:off x="539750" y="1844675"/>
            <a:ext cx="5976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a:ea typeface="黑体" panose="02010609060101010101" pitchFamily="49" charset="-122"/>
              </a:rPr>
              <a:t>（</a:t>
            </a:r>
            <a:r>
              <a:rPr lang="en-US" altLang="zh-CN" sz="2800" dirty="0">
                <a:ea typeface="黑体" panose="02010609060101010101" pitchFamily="49" charset="-122"/>
              </a:rPr>
              <a:t>1</a:t>
            </a:r>
            <a:r>
              <a:rPr lang="zh-CN" altLang="en-US" sz="2800" dirty="0">
                <a:ea typeface="黑体" panose="02010609060101010101" pitchFamily="49" charset="-122"/>
              </a:rPr>
              <a:t>）三维区域码 </a:t>
            </a:r>
          </a:p>
        </p:txBody>
      </p:sp>
      <p:grpSp>
        <p:nvGrpSpPr>
          <p:cNvPr id="157704" name="Group 8"/>
          <p:cNvGrpSpPr>
            <a:grpSpLocks/>
          </p:cNvGrpSpPr>
          <p:nvPr/>
        </p:nvGrpSpPr>
        <p:grpSpPr bwMode="auto">
          <a:xfrm>
            <a:off x="4476750" y="2143125"/>
            <a:ext cx="4441825" cy="2659063"/>
            <a:chOff x="3613" y="9786"/>
            <a:chExt cx="4500" cy="2694"/>
          </a:xfrm>
        </p:grpSpPr>
        <p:grpSp>
          <p:nvGrpSpPr>
            <p:cNvPr id="157705" name="Group 9"/>
            <p:cNvGrpSpPr>
              <a:grpSpLocks/>
            </p:cNvGrpSpPr>
            <p:nvPr/>
          </p:nvGrpSpPr>
          <p:grpSpPr bwMode="auto">
            <a:xfrm>
              <a:off x="3613" y="9786"/>
              <a:ext cx="4334" cy="1404"/>
              <a:chOff x="2339" y="9786"/>
              <a:chExt cx="4334" cy="1404"/>
            </a:xfrm>
          </p:grpSpPr>
          <p:sp>
            <p:nvSpPr>
              <p:cNvPr id="157706" name="Rectangle 10"/>
              <p:cNvSpPr>
                <a:spLocks noChangeArrowheads="1"/>
              </p:cNvSpPr>
              <p:nvPr/>
            </p:nvSpPr>
            <p:spPr bwMode="auto">
              <a:xfrm>
                <a:off x="2339" y="9786"/>
                <a:ext cx="721" cy="1404"/>
              </a:xfrm>
              <a:prstGeom prst="rect">
                <a:avLst/>
              </a:prstGeom>
              <a:solidFill>
                <a:srgbClr val="C0C0C0"/>
              </a:solidFill>
              <a:ln w="127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1600">
                    <a:latin typeface="Times New Roman" panose="02020603050405020304" pitchFamily="18" charset="0"/>
                  </a:rPr>
                  <a:t>位</a:t>
                </a:r>
              </a:p>
              <a:p>
                <a:pPr algn="ctr"/>
                <a:r>
                  <a:rPr lang="en-US" altLang="zh-CN" sz="1600">
                    <a:latin typeface="Times New Roman" panose="02020603050405020304" pitchFamily="18" charset="0"/>
                  </a:rPr>
                  <a:t>6</a:t>
                </a:r>
                <a:endParaRPr lang="en-US" altLang="zh-CN" sz="1600"/>
              </a:p>
            </p:txBody>
          </p:sp>
          <p:sp>
            <p:nvSpPr>
              <p:cNvPr id="157707" name="Rectangle 11"/>
              <p:cNvSpPr>
                <a:spLocks noChangeArrowheads="1"/>
              </p:cNvSpPr>
              <p:nvPr/>
            </p:nvSpPr>
            <p:spPr bwMode="auto">
              <a:xfrm>
                <a:off x="3073" y="9786"/>
                <a:ext cx="720" cy="1404"/>
              </a:xfrm>
              <a:prstGeom prst="rect">
                <a:avLst/>
              </a:prstGeom>
              <a:solidFill>
                <a:srgbClr val="C0C0C0"/>
              </a:solidFill>
              <a:ln w="127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1600">
                    <a:latin typeface="Times New Roman" panose="02020603050405020304" pitchFamily="18" charset="0"/>
                  </a:rPr>
                  <a:t>位</a:t>
                </a:r>
              </a:p>
              <a:p>
                <a:pPr algn="ctr"/>
                <a:r>
                  <a:rPr lang="en-US" altLang="zh-CN" sz="1600">
                    <a:latin typeface="Times New Roman" panose="02020603050405020304" pitchFamily="18" charset="0"/>
                  </a:rPr>
                  <a:t>5</a:t>
                </a:r>
                <a:endParaRPr lang="en-US" altLang="zh-CN" sz="1600"/>
              </a:p>
            </p:txBody>
          </p:sp>
          <p:sp>
            <p:nvSpPr>
              <p:cNvPr id="157708" name="Rectangle 12"/>
              <p:cNvSpPr>
                <a:spLocks noChangeArrowheads="1"/>
              </p:cNvSpPr>
              <p:nvPr/>
            </p:nvSpPr>
            <p:spPr bwMode="auto">
              <a:xfrm>
                <a:off x="3793" y="9786"/>
                <a:ext cx="721" cy="1404"/>
              </a:xfrm>
              <a:prstGeom prst="rect">
                <a:avLst/>
              </a:prstGeom>
              <a:solidFill>
                <a:srgbClr val="C0C0C0"/>
              </a:solidFill>
              <a:ln w="127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1600">
                    <a:latin typeface="Times New Roman" panose="02020603050405020304" pitchFamily="18" charset="0"/>
                  </a:rPr>
                  <a:t>位</a:t>
                </a:r>
              </a:p>
              <a:p>
                <a:pPr algn="ctr"/>
                <a:r>
                  <a:rPr lang="en-US" altLang="zh-CN" sz="1600">
                    <a:latin typeface="Times New Roman" panose="02020603050405020304" pitchFamily="18" charset="0"/>
                  </a:rPr>
                  <a:t>4</a:t>
                </a:r>
                <a:endParaRPr lang="en-US" altLang="zh-CN" sz="1600"/>
              </a:p>
            </p:txBody>
          </p:sp>
          <p:sp>
            <p:nvSpPr>
              <p:cNvPr id="157709" name="Rectangle 13"/>
              <p:cNvSpPr>
                <a:spLocks noChangeArrowheads="1"/>
              </p:cNvSpPr>
              <p:nvPr/>
            </p:nvSpPr>
            <p:spPr bwMode="auto">
              <a:xfrm>
                <a:off x="4513" y="9786"/>
                <a:ext cx="719" cy="1404"/>
              </a:xfrm>
              <a:prstGeom prst="rect">
                <a:avLst/>
              </a:prstGeom>
              <a:solidFill>
                <a:srgbClr val="C0C0C0"/>
              </a:solidFill>
              <a:ln w="127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1600">
                    <a:latin typeface="Times New Roman" panose="02020603050405020304" pitchFamily="18" charset="0"/>
                  </a:rPr>
                  <a:t>位</a:t>
                </a:r>
              </a:p>
              <a:p>
                <a:pPr algn="ctr"/>
                <a:r>
                  <a:rPr lang="en-US" altLang="zh-CN" sz="1600">
                    <a:latin typeface="Times New Roman" panose="02020603050405020304" pitchFamily="18" charset="0"/>
                  </a:rPr>
                  <a:t>3</a:t>
                </a:r>
                <a:endParaRPr lang="en-US" altLang="zh-CN" sz="1600"/>
              </a:p>
            </p:txBody>
          </p:sp>
          <p:sp>
            <p:nvSpPr>
              <p:cNvPr id="157710" name="Rectangle 14"/>
              <p:cNvSpPr>
                <a:spLocks noChangeArrowheads="1"/>
              </p:cNvSpPr>
              <p:nvPr/>
            </p:nvSpPr>
            <p:spPr bwMode="auto">
              <a:xfrm>
                <a:off x="5233" y="9786"/>
                <a:ext cx="720" cy="1404"/>
              </a:xfrm>
              <a:prstGeom prst="rect">
                <a:avLst/>
              </a:prstGeom>
              <a:solidFill>
                <a:srgbClr val="C0C0C0"/>
              </a:solidFill>
              <a:ln w="127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1600">
                    <a:latin typeface="Times New Roman" panose="02020603050405020304" pitchFamily="18" charset="0"/>
                  </a:rPr>
                  <a:t>位</a:t>
                </a:r>
              </a:p>
              <a:p>
                <a:pPr algn="ctr"/>
                <a:r>
                  <a:rPr lang="en-US" altLang="zh-CN" sz="1600">
                    <a:latin typeface="Times New Roman" panose="02020603050405020304" pitchFamily="18" charset="0"/>
                  </a:rPr>
                  <a:t>2</a:t>
                </a:r>
                <a:endParaRPr lang="en-US" altLang="zh-CN" sz="1600"/>
              </a:p>
            </p:txBody>
          </p:sp>
          <p:sp>
            <p:nvSpPr>
              <p:cNvPr id="157711" name="Rectangle 15"/>
              <p:cNvSpPr>
                <a:spLocks noChangeArrowheads="1"/>
              </p:cNvSpPr>
              <p:nvPr/>
            </p:nvSpPr>
            <p:spPr bwMode="auto">
              <a:xfrm>
                <a:off x="5953" y="9786"/>
                <a:ext cx="720" cy="1404"/>
              </a:xfrm>
              <a:prstGeom prst="rect">
                <a:avLst/>
              </a:prstGeom>
              <a:solidFill>
                <a:srgbClr val="C0C0C0"/>
              </a:solidFill>
              <a:ln w="127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1600">
                    <a:latin typeface="Times New Roman" panose="02020603050405020304" pitchFamily="18" charset="0"/>
                  </a:rPr>
                  <a:t>位</a:t>
                </a:r>
              </a:p>
              <a:p>
                <a:pPr algn="ctr"/>
                <a:r>
                  <a:rPr lang="en-US" altLang="zh-CN" sz="1600">
                    <a:latin typeface="Times New Roman" panose="02020603050405020304" pitchFamily="18" charset="0"/>
                  </a:rPr>
                  <a:t>1</a:t>
                </a:r>
                <a:endParaRPr lang="en-US" altLang="zh-CN" sz="1600"/>
              </a:p>
            </p:txBody>
          </p:sp>
        </p:grpSp>
        <p:sp>
          <p:nvSpPr>
            <p:cNvPr id="157712" name="Line 16"/>
            <p:cNvSpPr>
              <a:spLocks noChangeShapeType="1"/>
            </p:cNvSpPr>
            <p:nvPr/>
          </p:nvSpPr>
          <p:spPr bwMode="auto">
            <a:xfrm>
              <a:off x="3973" y="10836"/>
              <a:ext cx="1" cy="82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7713" name="Text Box 17"/>
            <p:cNvSpPr txBox="1">
              <a:spLocks noChangeArrowheads="1"/>
            </p:cNvSpPr>
            <p:nvPr/>
          </p:nvSpPr>
          <p:spPr bwMode="auto">
            <a:xfrm>
              <a:off x="3613" y="11658"/>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en-US" sz="1600">
                  <a:latin typeface="Times New Roman" panose="02020603050405020304" pitchFamily="18" charset="0"/>
                </a:rPr>
                <a:t>远平面</a:t>
              </a:r>
              <a:endParaRPr lang="zh-CN" altLang="en-US" sz="1600"/>
            </a:p>
          </p:txBody>
        </p:sp>
        <p:sp>
          <p:nvSpPr>
            <p:cNvPr id="157714" name="Line 18"/>
            <p:cNvSpPr>
              <a:spLocks noChangeShapeType="1"/>
            </p:cNvSpPr>
            <p:nvPr/>
          </p:nvSpPr>
          <p:spPr bwMode="auto">
            <a:xfrm>
              <a:off x="4693" y="10836"/>
              <a:ext cx="1" cy="110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7715" name="Text Box 19"/>
            <p:cNvSpPr txBox="1">
              <a:spLocks noChangeArrowheads="1"/>
            </p:cNvSpPr>
            <p:nvPr/>
          </p:nvSpPr>
          <p:spPr bwMode="auto">
            <a:xfrm>
              <a:off x="4333" y="11970"/>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en-US" sz="1600" dirty="0">
                  <a:latin typeface="Times New Roman" panose="02020603050405020304" pitchFamily="18" charset="0"/>
                </a:rPr>
                <a:t>近</a:t>
              </a:r>
              <a:r>
                <a:rPr lang="zh-CN" altLang="en-US" sz="1600" dirty="0" smtClean="0">
                  <a:latin typeface="Times New Roman" panose="02020603050405020304" pitchFamily="18" charset="0"/>
                </a:rPr>
                <a:t>平面</a:t>
              </a:r>
              <a:endParaRPr lang="zh-CN" altLang="en-US" sz="1600" dirty="0"/>
            </a:p>
          </p:txBody>
        </p:sp>
        <p:sp>
          <p:nvSpPr>
            <p:cNvPr id="157716" name="Line 20"/>
            <p:cNvSpPr>
              <a:spLocks noChangeShapeType="1"/>
            </p:cNvSpPr>
            <p:nvPr/>
          </p:nvSpPr>
          <p:spPr bwMode="auto">
            <a:xfrm>
              <a:off x="5413" y="10878"/>
              <a:ext cx="1" cy="82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7717" name="Text Box 21"/>
            <p:cNvSpPr txBox="1">
              <a:spLocks noChangeArrowheads="1"/>
            </p:cNvSpPr>
            <p:nvPr/>
          </p:nvSpPr>
          <p:spPr bwMode="auto">
            <a:xfrm>
              <a:off x="5053" y="11700"/>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en-US" sz="1600">
                  <a:latin typeface="Times New Roman" panose="02020603050405020304" pitchFamily="18" charset="0"/>
                </a:rPr>
                <a:t>上平面</a:t>
              </a:r>
              <a:endParaRPr lang="zh-CN" altLang="en-US" sz="1600"/>
            </a:p>
          </p:txBody>
        </p:sp>
        <p:sp>
          <p:nvSpPr>
            <p:cNvPr id="157718" name="Line 22"/>
            <p:cNvSpPr>
              <a:spLocks noChangeShapeType="1"/>
            </p:cNvSpPr>
            <p:nvPr/>
          </p:nvSpPr>
          <p:spPr bwMode="auto">
            <a:xfrm>
              <a:off x="6853" y="10878"/>
              <a:ext cx="1" cy="82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7719" name="Text Box 23"/>
            <p:cNvSpPr txBox="1">
              <a:spLocks noChangeArrowheads="1"/>
            </p:cNvSpPr>
            <p:nvPr/>
          </p:nvSpPr>
          <p:spPr bwMode="auto">
            <a:xfrm>
              <a:off x="6493" y="11700"/>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en-US" sz="1600">
                  <a:latin typeface="Times New Roman" panose="02020603050405020304" pitchFamily="18" charset="0"/>
                </a:rPr>
                <a:t>右平面</a:t>
              </a:r>
              <a:endParaRPr lang="zh-CN" altLang="en-US" sz="1600"/>
            </a:p>
          </p:txBody>
        </p:sp>
        <p:sp>
          <p:nvSpPr>
            <p:cNvPr id="157720" name="Line 24"/>
            <p:cNvSpPr>
              <a:spLocks noChangeShapeType="1"/>
            </p:cNvSpPr>
            <p:nvPr/>
          </p:nvSpPr>
          <p:spPr bwMode="auto">
            <a:xfrm>
              <a:off x="6133" y="10878"/>
              <a:ext cx="1" cy="110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7721" name="Text Box 25"/>
            <p:cNvSpPr txBox="1">
              <a:spLocks noChangeArrowheads="1"/>
            </p:cNvSpPr>
            <p:nvPr/>
          </p:nvSpPr>
          <p:spPr bwMode="auto">
            <a:xfrm>
              <a:off x="5773" y="12012"/>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en-US" sz="1600">
                  <a:latin typeface="Times New Roman" panose="02020603050405020304" pitchFamily="18" charset="0"/>
                </a:rPr>
                <a:t>下平面</a:t>
              </a:r>
              <a:endParaRPr lang="zh-CN" altLang="en-US" sz="1600"/>
            </a:p>
          </p:txBody>
        </p:sp>
        <p:sp>
          <p:nvSpPr>
            <p:cNvPr id="157722" name="Line 26"/>
            <p:cNvSpPr>
              <a:spLocks noChangeShapeType="1"/>
            </p:cNvSpPr>
            <p:nvPr/>
          </p:nvSpPr>
          <p:spPr bwMode="auto">
            <a:xfrm>
              <a:off x="7573" y="10878"/>
              <a:ext cx="1" cy="110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7723" name="Text Box 27"/>
            <p:cNvSpPr txBox="1">
              <a:spLocks noChangeArrowheads="1"/>
            </p:cNvSpPr>
            <p:nvPr/>
          </p:nvSpPr>
          <p:spPr bwMode="auto">
            <a:xfrm>
              <a:off x="7213" y="12012"/>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en-US" sz="1600">
                  <a:latin typeface="Times New Roman" panose="02020603050405020304" pitchFamily="18" charset="0"/>
                </a:rPr>
                <a:t>左平面</a:t>
              </a:r>
              <a:endParaRPr lang="zh-CN" altLang="en-US" sz="1600"/>
            </a:p>
          </p:txBody>
        </p:sp>
      </p:grpSp>
      <p:sp>
        <p:nvSpPr>
          <p:cNvPr id="157725" name="Rectangle 29"/>
          <p:cNvSpPr>
            <a:spLocks noChangeArrowheads="1"/>
          </p:cNvSpPr>
          <p:nvPr/>
        </p:nvSpPr>
        <p:spPr bwMode="auto">
          <a:xfrm>
            <a:off x="0" y="2786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57724" name="Object 28"/>
          <p:cNvGraphicFramePr>
            <a:graphicFrameLocks/>
          </p:cNvGraphicFramePr>
          <p:nvPr/>
        </p:nvGraphicFramePr>
        <p:xfrm>
          <a:off x="755650" y="2420938"/>
          <a:ext cx="3240088" cy="2305050"/>
        </p:xfrm>
        <a:graphic>
          <a:graphicData uri="http://schemas.openxmlformats.org/presentationml/2006/ole">
            <mc:AlternateContent xmlns:mc="http://schemas.openxmlformats.org/markup-compatibility/2006">
              <mc:Choice xmlns:v="urn:schemas-microsoft-com:vml" Requires="v">
                <p:oleObj spid="_x0000_s62500" name="公式" r:id="rId3" imgW="2095200" imgH="1422360" progId="Equation.3">
                  <p:embed/>
                </p:oleObj>
              </mc:Choice>
              <mc:Fallback>
                <p:oleObj name="公式" r:id="rId3" imgW="2095200" imgH="1422360" progId="Equation.3">
                  <p:embed/>
                  <p:pic>
                    <p:nvPicPr>
                      <p:cNvPr id="0" name=""/>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2420938"/>
                        <a:ext cx="3240088" cy="2305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7727" name="Rectangle 31"/>
          <p:cNvSpPr>
            <a:spLocks noChangeArrowheads="1"/>
          </p:cNvSpPr>
          <p:nvPr/>
        </p:nvSpPr>
        <p:spPr bwMode="auto">
          <a:xfrm>
            <a:off x="0" y="3224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57726" name="Object 30"/>
          <p:cNvGraphicFramePr>
            <a:graphicFrameLocks/>
          </p:cNvGraphicFramePr>
          <p:nvPr/>
        </p:nvGraphicFramePr>
        <p:xfrm>
          <a:off x="827088" y="5013325"/>
          <a:ext cx="4608512" cy="792163"/>
        </p:xfrm>
        <a:graphic>
          <a:graphicData uri="http://schemas.openxmlformats.org/presentationml/2006/ole">
            <mc:AlternateContent xmlns:mc="http://schemas.openxmlformats.org/markup-compatibility/2006">
              <mc:Choice xmlns:v="urn:schemas-microsoft-com:vml" Requires="v">
                <p:oleObj spid="_x0000_s62501" name="公式" r:id="rId5" imgW="3111480" imgH="406080" progId="Equation.3">
                  <p:embed/>
                </p:oleObj>
              </mc:Choice>
              <mc:Fallback>
                <p:oleObj name="公式" r:id="rId5" imgW="3111480" imgH="406080" progId="Equation.3">
                  <p:embed/>
                  <p:pic>
                    <p:nvPicPr>
                      <p:cNvPr id="0" name=""/>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5013325"/>
                        <a:ext cx="4608512" cy="792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323724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ChangeArrowheads="1"/>
          </p:cNvSpPr>
          <p:nvPr/>
        </p:nvSpPr>
        <p:spPr bwMode="auto">
          <a:xfrm>
            <a:off x="611188" y="692150"/>
            <a:ext cx="5249862"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latin typeface="Arial" panose="020B0604020202020204" pitchFamily="34" charset="0"/>
                <a:ea typeface="楷体_GB2312" pitchFamily="49" charset="-122"/>
              </a:defRPr>
            </a:lvl1pPr>
            <a:lvl2pPr algn="ctr">
              <a:defRPr sz="4400" b="1">
                <a:solidFill>
                  <a:schemeClr val="tx2"/>
                </a:solidFill>
                <a:latin typeface="Arial" panose="020B0604020202020204" pitchFamily="34" charset="0"/>
                <a:ea typeface="楷体_GB2312" pitchFamily="49" charset="-122"/>
              </a:defRPr>
            </a:lvl2pPr>
            <a:lvl3pPr algn="ctr">
              <a:defRPr sz="4400" b="1">
                <a:solidFill>
                  <a:schemeClr val="tx2"/>
                </a:solidFill>
                <a:latin typeface="Arial" panose="020B0604020202020204" pitchFamily="34" charset="0"/>
                <a:ea typeface="楷体_GB2312" pitchFamily="49" charset="-122"/>
              </a:defRPr>
            </a:lvl3pPr>
            <a:lvl4pPr algn="ctr">
              <a:defRPr sz="4400" b="1">
                <a:solidFill>
                  <a:schemeClr val="tx2"/>
                </a:solidFill>
                <a:latin typeface="Arial" panose="020B0604020202020204" pitchFamily="34" charset="0"/>
                <a:ea typeface="楷体_GB2312" pitchFamily="49" charset="-122"/>
              </a:defRPr>
            </a:lvl4pPr>
            <a:lvl5pPr algn="ctr">
              <a:defRPr sz="4400" b="1">
                <a:solidFill>
                  <a:schemeClr val="tx2"/>
                </a:solidFill>
                <a:latin typeface="Arial" panose="020B0604020202020204" pitchFamily="34" charset="0"/>
                <a:ea typeface="楷体_GB2312"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楷体_GB2312" pitchFamily="49" charset="-122"/>
              </a:defRPr>
            </a:lvl9pPr>
          </a:lstStyle>
          <a:p>
            <a:pPr algn="l"/>
            <a:r>
              <a:rPr lang="en-US" altLang="zh-CN" sz="3200" b="0">
                <a:solidFill>
                  <a:srgbClr val="006600"/>
                </a:solidFill>
                <a:ea typeface="黑体" panose="02010609060101010101" pitchFamily="49" charset="-122"/>
              </a:rPr>
              <a:t>6.4 </a:t>
            </a:r>
            <a:r>
              <a:rPr lang="zh-CN" altLang="en-US" sz="3200" b="0">
                <a:solidFill>
                  <a:srgbClr val="006600"/>
                </a:solidFill>
                <a:ea typeface="黑体" panose="02010609060101010101" pitchFamily="49" charset="-122"/>
              </a:rPr>
              <a:t>三维裁剪</a:t>
            </a:r>
          </a:p>
        </p:txBody>
      </p:sp>
      <p:sp>
        <p:nvSpPr>
          <p:cNvPr id="158723" name="Rectangle 3"/>
          <p:cNvSpPr>
            <a:spLocks noChangeArrowheads="1"/>
          </p:cNvSpPr>
          <p:nvPr/>
        </p:nvSpPr>
        <p:spPr bwMode="auto">
          <a:xfrm>
            <a:off x="684213" y="1341438"/>
            <a:ext cx="5249862"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latin typeface="Arial" panose="020B0604020202020204" pitchFamily="34" charset="0"/>
                <a:ea typeface="楷体_GB2312" pitchFamily="49" charset="-122"/>
              </a:defRPr>
            </a:lvl1pPr>
            <a:lvl2pPr algn="ctr">
              <a:defRPr sz="4400" b="1">
                <a:solidFill>
                  <a:schemeClr val="tx2"/>
                </a:solidFill>
                <a:latin typeface="Arial" panose="020B0604020202020204" pitchFamily="34" charset="0"/>
                <a:ea typeface="楷体_GB2312" pitchFamily="49" charset="-122"/>
              </a:defRPr>
            </a:lvl2pPr>
            <a:lvl3pPr algn="ctr">
              <a:defRPr sz="4400" b="1">
                <a:solidFill>
                  <a:schemeClr val="tx2"/>
                </a:solidFill>
                <a:latin typeface="Arial" panose="020B0604020202020204" pitchFamily="34" charset="0"/>
                <a:ea typeface="楷体_GB2312" pitchFamily="49" charset="-122"/>
              </a:defRPr>
            </a:lvl3pPr>
            <a:lvl4pPr algn="ctr">
              <a:defRPr sz="4400" b="1">
                <a:solidFill>
                  <a:schemeClr val="tx2"/>
                </a:solidFill>
                <a:latin typeface="Arial" panose="020B0604020202020204" pitchFamily="34" charset="0"/>
                <a:ea typeface="楷体_GB2312" pitchFamily="49" charset="-122"/>
              </a:defRPr>
            </a:lvl4pPr>
            <a:lvl5pPr algn="ctr">
              <a:defRPr sz="4400" b="1">
                <a:solidFill>
                  <a:schemeClr val="tx2"/>
                </a:solidFill>
                <a:latin typeface="Arial" panose="020B0604020202020204" pitchFamily="34" charset="0"/>
                <a:ea typeface="楷体_GB2312"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楷体_GB2312" pitchFamily="49" charset="-122"/>
              </a:defRPr>
            </a:lvl9pPr>
          </a:lstStyle>
          <a:p>
            <a:pPr algn="l"/>
            <a:r>
              <a:rPr lang="en-US" altLang="zh-CN" sz="2800" b="0">
                <a:solidFill>
                  <a:srgbClr val="006600"/>
                </a:solidFill>
                <a:ea typeface="黑体" panose="02010609060101010101" pitchFamily="49" charset="-122"/>
              </a:rPr>
              <a:t>6.4.2 </a:t>
            </a:r>
            <a:r>
              <a:rPr lang="zh-CN" altLang="en-US" sz="2800" b="0">
                <a:solidFill>
                  <a:srgbClr val="006600"/>
                </a:solidFill>
                <a:ea typeface="黑体" panose="02010609060101010101" pitchFamily="49" charset="-122"/>
              </a:rPr>
              <a:t>三维裁剪算法简介</a:t>
            </a:r>
          </a:p>
        </p:txBody>
      </p:sp>
      <p:sp>
        <p:nvSpPr>
          <p:cNvPr id="158724" name="Rectangle 4"/>
          <p:cNvSpPr>
            <a:spLocks noChangeArrowheads="1"/>
          </p:cNvSpPr>
          <p:nvPr/>
        </p:nvSpPr>
        <p:spPr bwMode="auto">
          <a:xfrm>
            <a:off x="539750" y="1844675"/>
            <a:ext cx="5976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a:ea typeface="黑体" panose="02010609060101010101" pitchFamily="49" charset="-122"/>
              </a:rPr>
              <a:t>（</a:t>
            </a:r>
            <a:r>
              <a:rPr lang="en-US" altLang="zh-CN" sz="2800" dirty="0">
                <a:ea typeface="黑体" panose="02010609060101010101" pitchFamily="49" charset="-122"/>
              </a:rPr>
              <a:t>1</a:t>
            </a:r>
            <a:r>
              <a:rPr lang="zh-CN" altLang="en-US" sz="2800" dirty="0">
                <a:ea typeface="黑体" panose="02010609060101010101" pitchFamily="49" charset="-122"/>
              </a:rPr>
              <a:t>）三维区域码 </a:t>
            </a:r>
          </a:p>
        </p:txBody>
      </p:sp>
      <p:sp>
        <p:nvSpPr>
          <p:cNvPr id="158745" name="Rectangle 25"/>
          <p:cNvSpPr>
            <a:spLocks noChangeArrowheads="1"/>
          </p:cNvSpPr>
          <p:nvPr/>
        </p:nvSpPr>
        <p:spPr bwMode="auto">
          <a:xfrm>
            <a:off x="0" y="2786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158750" name="Picture 3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3438" y="549275"/>
            <a:ext cx="4033837" cy="3168650"/>
          </a:xfrm>
          <a:prstGeom prst="rect">
            <a:avLst/>
          </a:prstGeom>
          <a:noFill/>
          <a:extLst>
            <a:ext uri="{909E8E84-426E-40DD-AFC4-6F175D3DCCD1}">
              <a14:hiddenFill xmlns:a14="http://schemas.microsoft.com/office/drawing/2010/main">
                <a:solidFill>
                  <a:srgbClr val="FFFFFF"/>
                </a:solidFill>
              </a14:hiddenFill>
            </a:ext>
          </a:extLst>
        </p:spPr>
      </p:pic>
      <p:grpSp>
        <p:nvGrpSpPr>
          <p:cNvPr id="158751" name="Group 31"/>
          <p:cNvGrpSpPr>
            <a:grpSpLocks noChangeAspect="1"/>
          </p:cNvGrpSpPr>
          <p:nvPr/>
        </p:nvGrpSpPr>
        <p:grpSpPr bwMode="auto">
          <a:xfrm>
            <a:off x="827088" y="3789363"/>
            <a:ext cx="7669212" cy="2600325"/>
            <a:chOff x="1813" y="11970"/>
            <a:chExt cx="8280" cy="2808"/>
          </a:xfrm>
        </p:grpSpPr>
        <p:sp>
          <p:nvSpPr>
            <p:cNvPr id="158752" name="AutoShape 32"/>
            <p:cNvSpPr>
              <a:spLocks noChangeAspect="1" noChangeArrowheads="1"/>
            </p:cNvSpPr>
            <p:nvPr/>
          </p:nvSpPr>
          <p:spPr bwMode="auto">
            <a:xfrm>
              <a:off x="1813" y="11970"/>
              <a:ext cx="8280" cy="2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58753" name="Group 33"/>
            <p:cNvGrpSpPr>
              <a:grpSpLocks/>
            </p:cNvGrpSpPr>
            <p:nvPr/>
          </p:nvGrpSpPr>
          <p:grpSpPr bwMode="auto">
            <a:xfrm>
              <a:off x="2113" y="12126"/>
              <a:ext cx="7800" cy="2652"/>
              <a:chOff x="2113" y="12126"/>
              <a:chExt cx="7800" cy="2652"/>
            </a:xfrm>
          </p:grpSpPr>
          <p:grpSp>
            <p:nvGrpSpPr>
              <p:cNvPr id="158754" name="Group 34"/>
              <p:cNvGrpSpPr>
                <a:grpSpLocks/>
              </p:cNvGrpSpPr>
              <p:nvPr/>
            </p:nvGrpSpPr>
            <p:grpSpPr bwMode="auto">
              <a:xfrm>
                <a:off x="2113" y="12126"/>
                <a:ext cx="7800" cy="1872"/>
                <a:chOff x="1933" y="12282"/>
                <a:chExt cx="7800" cy="1872"/>
              </a:xfrm>
            </p:grpSpPr>
            <p:grpSp>
              <p:nvGrpSpPr>
                <p:cNvPr id="158755" name="Group 35"/>
                <p:cNvGrpSpPr>
                  <a:grpSpLocks/>
                </p:cNvGrpSpPr>
                <p:nvPr/>
              </p:nvGrpSpPr>
              <p:grpSpPr bwMode="auto">
                <a:xfrm>
                  <a:off x="1933" y="12282"/>
                  <a:ext cx="2505" cy="1872"/>
                  <a:chOff x="1933" y="12282"/>
                  <a:chExt cx="2505" cy="1872"/>
                </a:xfrm>
              </p:grpSpPr>
              <p:sp>
                <p:nvSpPr>
                  <p:cNvPr id="158756" name="Text Box 36"/>
                  <p:cNvSpPr txBox="1">
                    <a:spLocks noChangeArrowheads="1"/>
                  </p:cNvSpPr>
                  <p:nvPr/>
                </p:nvSpPr>
                <p:spPr bwMode="auto">
                  <a:xfrm>
                    <a:off x="1948" y="12378"/>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400">
                        <a:latin typeface="Times New Roman" panose="02020603050405020304" pitchFamily="18" charset="0"/>
                      </a:rPr>
                      <a:t>011001</a:t>
                    </a:r>
                    <a:endParaRPr lang="en-US" altLang="zh-CN" sz="1400"/>
                  </a:p>
                </p:txBody>
              </p:sp>
              <p:grpSp>
                <p:nvGrpSpPr>
                  <p:cNvPr id="158757" name="Group 37"/>
                  <p:cNvGrpSpPr>
                    <a:grpSpLocks/>
                  </p:cNvGrpSpPr>
                  <p:nvPr/>
                </p:nvGrpSpPr>
                <p:grpSpPr bwMode="auto">
                  <a:xfrm>
                    <a:off x="1993" y="12282"/>
                    <a:ext cx="2340" cy="1872"/>
                    <a:chOff x="1993" y="12282"/>
                    <a:chExt cx="2340" cy="1872"/>
                  </a:xfrm>
                </p:grpSpPr>
                <p:sp>
                  <p:nvSpPr>
                    <p:cNvPr id="158758" name="Rectangle 38"/>
                    <p:cNvSpPr>
                      <a:spLocks noChangeArrowheads="1"/>
                    </p:cNvSpPr>
                    <p:nvPr/>
                  </p:nvSpPr>
                  <p:spPr bwMode="auto">
                    <a:xfrm>
                      <a:off x="1993" y="12282"/>
                      <a:ext cx="2340" cy="1872"/>
                    </a:xfrm>
                    <a:prstGeom prst="rect">
                      <a:avLst/>
                    </a:prstGeom>
                    <a:noFill/>
                    <a:ln w="1270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8759" name="Line 39"/>
                    <p:cNvSpPr>
                      <a:spLocks noChangeShapeType="1"/>
                    </p:cNvSpPr>
                    <p:nvPr/>
                  </p:nvSpPr>
                  <p:spPr bwMode="auto">
                    <a:xfrm>
                      <a:off x="1993" y="12906"/>
                      <a:ext cx="2340" cy="1"/>
                    </a:xfrm>
                    <a:prstGeom prst="line">
                      <a:avLst/>
                    </a:prstGeom>
                    <a:noFill/>
                    <a:ln w="9525">
                      <a:solidFill>
                        <a:srgbClr val="00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8760" name="Line 40"/>
                    <p:cNvSpPr>
                      <a:spLocks noChangeShapeType="1"/>
                    </p:cNvSpPr>
                    <p:nvPr/>
                  </p:nvSpPr>
                  <p:spPr bwMode="auto">
                    <a:xfrm>
                      <a:off x="1993" y="13529"/>
                      <a:ext cx="2340" cy="1"/>
                    </a:xfrm>
                    <a:prstGeom prst="line">
                      <a:avLst/>
                    </a:prstGeom>
                    <a:noFill/>
                    <a:ln w="9525">
                      <a:solidFill>
                        <a:srgbClr val="00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8761" name="Line 41"/>
                    <p:cNvSpPr>
                      <a:spLocks noChangeShapeType="1"/>
                    </p:cNvSpPr>
                    <p:nvPr/>
                  </p:nvSpPr>
                  <p:spPr bwMode="auto">
                    <a:xfrm>
                      <a:off x="2728" y="12282"/>
                      <a:ext cx="1" cy="1872"/>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8762" name="Line 42"/>
                    <p:cNvSpPr>
                      <a:spLocks noChangeShapeType="1"/>
                    </p:cNvSpPr>
                    <p:nvPr/>
                  </p:nvSpPr>
                  <p:spPr bwMode="auto">
                    <a:xfrm>
                      <a:off x="3553" y="12282"/>
                      <a:ext cx="1" cy="1872"/>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58763" name="Text Box 43"/>
                  <p:cNvSpPr txBox="1">
                    <a:spLocks noChangeArrowheads="1"/>
                  </p:cNvSpPr>
                  <p:nvPr/>
                </p:nvSpPr>
                <p:spPr bwMode="auto">
                  <a:xfrm>
                    <a:off x="2713" y="12402"/>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400">
                        <a:latin typeface="Times New Roman" panose="02020603050405020304" pitchFamily="18" charset="0"/>
                      </a:rPr>
                      <a:t>011000</a:t>
                    </a:r>
                    <a:endParaRPr lang="en-US" altLang="zh-CN" sz="1400"/>
                  </a:p>
                </p:txBody>
              </p:sp>
              <p:sp>
                <p:nvSpPr>
                  <p:cNvPr id="158764" name="Text Box 44"/>
                  <p:cNvSpPr txBox="1">
                    <a:spLocks noChangeArrowheads="1"/>
                  </p:cNvSpPr>
                  <p:nvPr/>
                </p:nvSpPr>
                <p:spPr bwMode="auto">
                  <a:xfrm>
                    <a:off x="3538" y="12393"/>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400">
                        <a:latin typeface="Times New Roman" panose="02020603050405020304" pitchFamily="18" charset="0"/>
                      </a:rPr>
                      <a:t>011010</a:t>
                    </a:r>
                    <a:endParaRPr lang="en-US" altLang="zh-CN" sz="1400"/>
                  </a:p>
                </p:txBody>
              </p:sp>
              <p:sp>
                <p:nvSpPr>
                  <p:cNvPr id="158765" name="Text Box 45"/>
                  <p:cNvSpPr txBox="1">
                    <a:spLocks noChangeArrowheads="1"/>
                  </p:cNvSpPr>
                  <p:nvPr/>
                </p:nvSpPr>
                <p:spPr bwMode="auto">
                  <a:xfrm>
                    <a:off x="1948" y="12970"/>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400">
                        <a:latin typeface="Times New Roman" panose="02020603050405020304" pitchFamily="18" charset="0"/>
                      </a:rPr>
                      <a:t>010001</a:t>
                    </a:r>
                    <a:endParaRPr lang="en-US" altLang="zh-CN" sz="1400"/>
                  </a:p>
                </p:txBody>
              </p:sp>
              <p:sp>
                <p:nvSpPr>
                  <p:cNvPr id="158766" name="Text Box 46"/>
                  <p:cNvSpPr txBox="1">
                    <a:spLocks noChangeArrowheads="1"/>
                  </p:cNvSpPr>
                  <p:nvPr/>
                </p:nvSpPr>
                <p:spPr bwMode="auto">
                  <a:xfrm>
                    <a:off x="2713" y="12994"/>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400">
                        <a:latin typeface="Times New Roman" panose="02020603050405020304" pitchFamily="18" charset="0"/>
                      </a:rPr>
                      <a:t>010000</a:t>
                    </a:r>
                    <a:endParaRPr lang="en-US" altLang="zh-CN" sz="1400"/>
                  </a:p>
                </p:txBody>
              </p:sp>
              <p:sp>
                <p:nvSpPr>
                  <p:cNvPr id="158767" name="Text Box 47"/>
                  <p:cNvSpPr txBox="1">
                    <a:spLocks noChangeArrowheads="1"/>
                  </p:cNvSpPr>
                  <p:nvPr/>
                </p:nvSpPr>
                <p:spPr bwMode="auto">
                  <a:xfrm>
                    <a:off x="3538" y="12984"/>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400">
                        <a:latin typeface="Times New Roman" panose="02020603050405020304" pitchFamily="18" charset="0"/>
                      </a:rPr>
                      <a:t>010010</a:t>
                    </a:r>
                    <a:endParaRPr lang="en-US" altLang="zh-CN" sz="1400"/>
                  </a:p>
                </p:txBody>
              </p:sp>
              <p:sp>
                <p:nvSpPr>
                  <p:cNvPr id="158768" name="Text Box 48"/>
                  <p:cNvSpPr txBox="1">
                    <a:spLocks noChangeArrowheads="1"/>
                  </p:cNvSpPr>
                  <p:nvPr/>
                </p:nvSpPr>
                <p:spPr bwMode="auto">
                  <a:xfrm>
                    <a:off x="1933" y="13617"/>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400">
                        <a:latin typeface="Times New Roman" panose="02020603050405020304" pitchFamily="18" charset="0"/>
                      </a:rPr>
                      <a:t>010101</a:t>
                    </a:r>
                    <a:endParaRPr lang="en-US" altLang="zh-CN" sz="1400"/>
                  </a:p>
                </p:txBody>
              </p:sp>
              <p:sp>
                <p:nvSpPr>
                  <p:cNvPr id="158769" name="Text Box 49"/>
                  <p:cNvSpPr txBox="1">
                    <a:spLocks noChangeArrowheads="1"/>
                  </p:cNvSpPr>
                  <p:nvPr/>
                </p:nvSpPr>
                <p:spPr bwMode="auto">
                  <a:xfrm>
                    <a:off x="2698" y="13641"/>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400">
                        <a:latin typeface="Times New Roman" panose="02020603050405020304" pitchFamily="18" charset="0"/>
                      </a:rPr>
                      <a:t>010100</a:t>
                    </a:r>
                    <a:endParaRPr lang="en-US" altLang="zh-CN" sz="1400"/>
                  </a:p>
                </p:txBody>
              </p:sp>
              <p:sp>
                <p:nvSpPr>
                  <p:cNvPr id="158770" name="Text Box 50"/>
                  <p:cNvSpPr txBox="1">
                    <a:spLocks noChangeArrowheads="1"/>
                  </p:cNvSpPr>
                  <p:nvPr/>
                </p:nvSpPr>
                <p:spPr bwMode="auto">
                  <a:xfrm>
                    <a:off x="3523" y="13632"/>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400">
                        <a:latin typeface="Times New Roman" panose="02020603050405020304" pitchFamily="18" charset="0"/>
                      </a:rPr>
                      <a:t>010110</a:t>
                    </a:r>
                    <a:endParaRPr lang="en-US" altLang="zh-CN" sz="1400"/>
                  </a:p>
                </p:txBody>
              </p:sp>
            </p:grpSp>
            <p:grpSp>
              <p:nvGrpSpPr>
                <p:cNvPr id="158771" name="Group 51"/>
                <p:cNvGrpSpPr>
                  <a:grpSpLocks/>
                </p:cNvGrpSpPr>
                <p:nvPr/>
              </p:nvGrpSpPr>
              <p:grpSpPr bwMode="auto">
                <a:xfrm>
                  <a:off x="4573" y="12282"/>
                  <a:ext cx="2505" cy="1872"/>
                  <a:chOff x="1933" y="12282"/>
                  <a:chExt cx="2505" cy="1872"/>
                </a:xfrm>
              </p:grpSpPr>
              <p:sp>
                <p:nvSpPr>
                  <p:cNvPr id="158772" name="Text Box 52"/>
                  <p:cNvSpPr txBox="1">
                    <a:spLocks noChangeArrowheads="1"/>
                  </p:cNvSpPr>
                  <p:nvPr/>
                </p:nvSpPr>
                <p:spPr bwMode="auto">
                  <a:xfrm>
                    <a:off x="1948" y="12378"/>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400">
                        <a:latin typeface="Times New Roman" panose="02020603050405020304" pitchFamily="18" charset="0"/>
                      </a:rPr>
                      <a:t>001001</a:t>
                    </a:r>
                    <a:endParaRPr lang="en-US" altLang="zh-CN" sz="1400"/>
                  </a:p>
                </p:txBody>
              </p:sp>
              <p:grpSp>
                <p:nvGrpSpPr>
                  <p:cNvPr id="158773" name="Group 53"/>
                  <p:cNvGrpSpPr>
                    <a:grpSpLocks/>
                  </p:cNvGrpSpPr>
                  <p:nvPr/>
                </p:nvGrpSpPr>
                <p:grpSpPr bwMode="auto">
                  <a:xfrm>
                    <a:off x="1993" y="12282"/>
                    <a:ext cx="2340" cy="1872"/>
                    <a:chOff x="1993" y="12282"/>
                    <a:chExt cx="2340" cy="1872"/>
                  </a:xfrm>
                </p:grpSpPr>
                <p:sp>
                  <p:nvSpPr>
                    <p:cNvPr id="158774" name="Rectangle 54"/>
                    <p:cNvSpPr>
                      <a:spLocks noChangeArrowheads="1"/>
                    </p:cNvSpPr>
                    <p:nvPr/>
                  </p:nvSpPr>
                  <p:spPr bwMode="auto">
                    <a:xfrm>
                      <a:off x="1993" y="12282"/>
                      <a:ext cx="2340" cy="1872"/>
                    </a:xfrm>
                    <a:prstGeom prst="rect">
                      <a:avLst/>
                    </a:prstGeom>
                    <a:noFill/>
                    <a:ln w="1270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8775" name="Line 55"/>
                    <p:cNvSpPr>
                      <a:spLocks noChangeShapeType="1"/>
                    </p:cNvSpPr>
                    <p:nvPr/>
                  </p:nvSpPr>
                  <p:spPr bwMode="auto">
                    <a:xfrm>
                      <a:off x="1993" y="12906"/>
                      <a:ext cx="2340" cy="1"/>
                    </a:xfrm>
                    <a:prstGeom prst="line">
                      <a:avLst/>
                    </a:prstGeom>
                    <a:noFill/>
                    <a:ln w="9525">
                      <a:solidFill>
                        <a:srgbClr val="00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8776" name="Line 56"/>
                    <p:cNvSpPr>
                      <a:spLocks noChangeShapeType="1"/>
                    </p:cNvSpPr>
                    <p:nvPr/>
                  </p:nvSpPr>
                  <p:spPr bwMode="auto">
                    <a:xfrm>
                      <a:off x="1993" y="13529"/>
                      <a:ext cx="2340" cy="1"/>
                    </a:xfrm>
                    <a:prstGeom prst="line">
                      <a:avLst/>
                    </a:prstGeom>
                    <a:noFill/>
                    <a:ln w="9525">
                      <a:solidFill>
                        <a:srgbClr val="00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8777" name="Line 57"/>
                    <p:cNvSpPr>
                      <a:spLocks noChangeShapeType="1"/>
                    </p:cNvSpPr>
                    <p:nvPr/>
                  </p:nvSpPr>
                  <p:spPr bwMode="auto">
                    <a:xfrm>
                      <a:off x="2728" y="12282"/>
                      <a:ext cx="1" cy="1872"/>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8778" name="Line 58"/>
                    <p:cNvSpPr>
                      <a:spLocks noChangeShapeType="1"/>
                    </p:cNvSpPr>
                    <p:nvPr/>
                  </p:nvSpPr>
                  <p:spPr bwMode="auto">
                    <a:xfrm>
                      <a:off x="3553" y="12282"/>
                      <a:ext cx="1" cy="1872"/>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58779" name="Text Box 59"/>
                  <p:cNvSpPr txBox="1">
                    <a:spLocks noChangeArrowheads="1"/>
                  </p:cNvSpPr>
                  <p:nvPr/>
                </p:nvSpPr>
                <p:spPr bwMode="auto">
                  <a:xfrm>
                    <a:off x="2713" y="12402"/>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400">
                        <a:latin typeface="Times New Roman" panose="02020603050405020304" pitchFamily="18" charset="0"/>
                      </a:rPr>
                      <a:t>001000</a:t>
                    </a:r>
                    <a:endParaRPr lang="en-US" altLang="zh-CN" sz="1400"/>
                  </a:p>
                </p:txBody>
              </p:sp>
              <p:sp>
                <p:nvSpPr>
                  <p:cNvPr id="158780" name="Text Box 60"/>
                  <p:cNvSpPr txBox="1">
                    <a:spLocks noChangeArrowheads="1"/>
                  </p:cNvSpPr>
                  <p:nvPr/>
                </p:nvSpPr>
                <p:spPr bwMode="auto">
                  <a:xfrm>
                    <a:off x="3538" y="12393"/>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400">
                        <a:latin typeface="Times New Roman" panose="02020603050405020304" pitchFamily="18" charset="0"/>
                      </a:rPr>
                      <a:t>001010</a:t>
                    </a:r>
                    <a:endParaRPr lang="en-US" altLang="zh-CN" sz="1400"/>
                  </a:p>
                </p:txBody>
              </p:sp>
              <p:sp>
                <p:nvSpPr>
                  <p:cNvPr id="158781" name="Text Box 61"/>
                  <p:cNvSpPr txBox="1">
                    <a:spLocks noChangeArrowheads="1"/>
                  </p:cNvSpPr>
                  <p:nvPr/>
                </p:nvSpPr>
                <p:spPr bwMode="auto">
                  <a:xfrm>
                    <a:off x="1948" y="12970"/>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400">
                        <a:latin typeface="Times New Roman" panose="02020603050405020304" pitchFamily="18" charset="0"/>
                      </a:rPr>
                      <a:t>000001</a:t>
                    </a:r>
                    <a:endParaRPr lang="en-US" altLang="zh-CN" sz="1400"/>
                  </a:p>
                </p:txBody>
              </p:sp>
              <p:sp>
                <p:nvSpPr>
                  <p:cNvPr id="158782" name="Text Box 62"/>
                  <p:cNvSpPr txBox="1">
                    <a:spLocks noChangeArrowheads="1"/>
                  </p:cNvSpPr>
                  <p:nvPr/>
                </p:nvSpPr>
                <p:spPr bwMode="auto">
                  <a:xfrm>
                    <a:off x="2713" y="12994"/>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400">
                        <a:latin typeface="Times New Roman" panose="02020603050405020304" pitchFamily="18" charset="0"/>
                      </a:rPr>
                      <a:t>000000</a:t>
                    </a:r>
                    <a:endParaRPr lang="en-US" altLang="zh-CN" sz="1400"/>
                  </a:p>
                </p:txBody>
              </p:sp>
              <p:sp>
                <p:nvSpPr>
                  <p:cNvPr id="158783" name="Text Box 63"/>
                  <p:cNvSpPr txBox="1">
                    <a:spLocks noChangeArrowheads="1"/>
                  </p:cNvSpPr>
                  <p:nvPr/>
                </p:nvSpPr>
                <p:spPr bwMode="auto">
                  <a:xfrm>
                    <a:off x="3538" y="12984"/>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400">
                        <a:latin typeface="Times New Roman" panose="02020603050405020304" pitchFamily="18" charset="0"/>
                      </a:rPr>
                      <a:t>010010</a:t>
                    </a:r>
                    <a:endParaRPr lang="en-US" altLang="zh-CN" sz="1400"/>
                  </a:p>
                </p:txBody>
              </p:sp>
              <p:sp>
                <p:nvSpPr>
                  <p:cNvPr id="158784" name="Text Box 64"/>
                  <p:cNvSpPr txBox="1">
                    <a:spLocks noChangeArrowheads="1"/>
                  </p:cNvSpPr>
                  <p:nvPr/>
                </p:nvSpPr>
                <p:spPr bwMode="auto">
                  <a:xfrm>
                    <a:off x="1933" y="13617"/>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400">
                        <a:latin typeface="Times New Roman" panose="02020603050405020304" pitchFamily="18" charset="0"/>
                      </a:rPr>
                      <a:t>000101</a:t>
                    </a:r>
                    <a:endParaRPr lang="en-US" altLang="zh-CN" sz="1400"/>
                  </a:p>
                </p:txBody>
              </p:sp>
              <p:sp>
                <p:nvSpPr>
                  <p:cNvPr id="158785" name="Text Box 65"/>
                  <p:cNvSpPr txBox="1">
                    <a:spLocks noChangeArrowheads="1"/>
                  </p:cNvSpPr>
                  <p:nvPr/>
                </p:nvSpPr>
                <p:spPr bwMode="auto">
                  <a:xfrm>
                    <a:off x="2698" y="13641"/>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400">
                        <a:latin typeface="Times New Roman" panose="02020603050405020304" pitchFamily="18" charset="0"/>
                      </a:rPr>
                      <a:t>000100</a:t>
                    </a:r>
                    <a:endParaRPr lang="en-US" altLang="zh-CN" sz="1400"/>
                  </a:p>
                </p:txBody>
              </p:sp>
              <p:sp>
                <p:nvSpPr>
                  <p:cNvPr id="158786" name="Text Box 66"/>
                  <p:cNvSpPr txBox="1">
                    <a:spLocks noChangeArrowheads="1"/>
                  </p:cNvSpPr>
                  <p:nvPr/>
                </p:nvSpPr>
                <p:spPr bwMode="auto">
                  <a:xfrm>
                    <a:off x="3523" y="13632"/>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400">
                        <a:latin typeface="Times New Roman" panose="02020603050405020304" pitchFamily="18" charset="0"/>
                      </a:rPr>
                      <a:t>000110</a:t>
                    </a:r>
                    <a:endParaRPr lang="en-US" altLang="zh-CN" sz="1400"/>
                  </a:p>
                </p:txBody>
              </p:sp>
            </p:grpSp>
            <p:grpSp>
              <p:nvGrpSpPr>
                <p:cNvPr id="158787" name="Group 67"/>
                <p:cNvGrpSpPr>
                  <a:grpSpLocks/>
                </p:cNvGrpSpPr>
                <p:nvPr/>
              </p:nvGrpSpPr>
              <p:grpSpPr bwMode="auto">
                <a:xfrm>
                  <a:off x="7228" y="12282"/>
                  <a:ext cx="2505" cy="1872"/>
                  <a:chOff x="1933" y="12282"/>
                  <a:chExt cx="2505" cy="1872"/>
                </a:xfrm>
              </p:grpSpPr>
              <p:sp>
                <p:nvSpPr>
                  <p:cNvPr id="158788" name="Text Box 68"/>
                  <p:cNvSpPr txBox="1">
                    <a:spLocks noChangeArrowheads="1"/>
                  </p:cNvSpPr>
                  <p:nvPr/>
                </p:nvSpPr>
                <p:spPr bwMode="auto">
                  <a:xfrm>
                    <a:off x="1948" y="12378"/>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400">
                        <a:latin typeface="Times New Roman" panose="02020603050405020304" pitchFamily="18" charset="0"/>
                      </a:rPr>
                      <a:t>101001</a:t>
                    </a:r>
                    <a:endParaRPr lang="en-US" altLang="zh-CN" sz="1400"/>
                  </a:p>
                </p:txBody>
              </p:sp>
              <p:grpSp>
                <p:nvGrpSpPr>
                  <p:cNvPr id="158789" name="Group 69"/>
                  <p:cNvGrpSpPr>
                    <a:grpSpLocks/>
                  </p:cNvGrpSpPr>
                  <p:nvPr/>
                </p:nvGrpSpPr>
                <p:grpSpPr bwMode="auto">
                  <a:xfrm>
                    <a:off x="1993" y="12282"/>
                    <a:ext cx="2340" cy="1872"/>
                    <a:chOff x="1993" y="12282"/>
                    <a:chExt cx="2340" cy="1872"/>
                  </a:xfrm>
                </p:grpSpPr>
                <p:sp>
                  <p:nvSpPr>
                    <p:cNvPr id="158790" name="Rectangle 70"/>
                    <p:cNvSpPr>
                      <a:spLocks noChangeArrowheads="1"/>
                    </p:cNvSpPr>
                    <p:nvPr/>
                  </p:nvSpPr>
                  <p:spPr bwMode="auto">
                    <a:xfrm>
                      <a:off x="1993" y="12282"/>
                      <a:ext cx="2340" cy="1872"/>
                    </a:xfrm>
                    <a:prstGeom prst="rect">
                      <a:avLst/>
                    </a:prstGeom>
                    <a:noFill/>
                    <a:ln w="1270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8791" name="Line 71"/>
                    <p:cNvSpPr>
                      <a:spLocks noChangeShapeType="1"/>
                    </p:cNvSpPr>
                    <p:nvPr/>
                  </p:nvSpPr>
                  <p:spPr bwMode="auto">
                    <a:xfrm>
                      <a:off x="1993" y="12906"/>
                      <a:ext cx="2340" cy="1"/>
                    </a:xfrm>
                    <a:prstGeom prst="line">
                      <a:avLst/>
                    </a:prstGeom>
                    <a:noFill/>
                    <a:ln w="9525">
                      <a:solidFill>
                        <a:srgbClr val="00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8792" name="Line 72"/>
                    <p:cNvSpPr>
                      <a:spLocks noChangeShapeType="1"/>
                    </p:cNvSpPr>
                    <p:nvPr/>
                  </p:nvSpPr>
                  <p:spPr bwMode="auto">
                    <a:xfrm>
                      <a:off x="1993" y="13529"/>
                      <a:ext cx="2340" cy="1"/>
                    </a:xfrm>
                    <a:prstGeom prst="line">
                      <a:avLst/>
                    </a:prstGeom>
                    <a:noFill/>
                    <a:ln w="9525">
                      <a:solidFill>
                        <a:srgbClr val="00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8793" name="Line 73"/>
                    <p:cNvSpPr>
                      <a:spLocks noChangeShapeType="1"/>
                    </p:cNvSpPr>
                    <p:nvPr/>
                  </p:nvSpPr>
                  <p:spPr bwMode="auto">
                    <a:xfrm>
                      <a:off x="2728" y="12282"/>
                      <a:ext cx="1" cy="1872"/>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8794" name="Line 74"/>
                    <p:cNvSpPr>
                      <a:spLocks noChangeShapeType="1"/>
                    </p:cNvSpPr>
                    <p:nvPr/>
                  </p:nvSpPr>
                  <p:spPr bwMode="auto">
                    <a:xfrm>
                      <a:off x="3553" y="12282"/>
                      <a:ext cx="1" cy="1872"/>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58795" name="Text Box 75"/>
                  <p:cNvSpPr txBox="1">
                    <a:spLocks noChangeArrowheads="1"/>
                  </p:cNvSpPr>
                  <p:nvPr/>
                </p:nvSpPr>
                <p:spPr bwMode="auto">
                  <a:xfrm>
                    <a:off x="2713" y="12402"/>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400">
                        <a:latin typeface="Times New Roman" panose="02020603050405020304" pitchFamily="18" charset="0"/>
                      </a:rPr>
                      <a:t>101000</a:t>
                    </a:r>
                    <a:endParaRPr lang="en-US" altLang="zh-CN" sz="1400"/>
                  </a:p>
                </p:txBody>
              </p:sp>
              <p:sp>
                <p:nvSpPr>
                  <p:cNvPr id="158796" name="Text Box 76"/>
                  <p:cNvSpPr txBox="1">
                    <a:spLocks noChangeArrowheads="1"/>
                  </p:cNvSpPr>
                  <p:nvPr/>
                </p:nvSpPr>
                <p:spPr bwMode="auto">
                  <a:xfrm>
                    <a:off x="3538" y="12393"/>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400">
                        <a:latin typeface="Times New Roman" panose="02020603050405020304" pitchFamily="18" charset="0"/>
                      </a:rPr>
                      <a:t>101010</a:t>
                    </a:r>
                    <a:endParaRPr lang="en-US" altLang="zh-CN" sz="1400"/>
                  </a:p>
                </p:txBody>
              </p:sp>
              <p:sp>
                <p:nvSpPr>
                  <p:cNvPr id="158797" name="Text Box 77"/>
                  <p:cNvSpPr txBox="1">
                    <a:spLocks noChangeArrowheads="1"/>
                  </p:cNvSpPr>
                  <p:nvPr/>
                </p:nvSpPr>
                <p:spPr bwMode="auto">
                  <a:xfrm>
                    <a:off x="1948" y="12970"/>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400">
                        <a:latin typeface="Times New Roman" panose="02020603050405020304" pitchFamily="18" charset="0"/>
                      </a:rPr>
                      <a:t>100001</a:t>
                    </a:r>
                    <a:endParaRPr lang="en-US" altLang="zh-CN" sz="1400"/>
                  </a:p>
                </p:txBody>
              </p:sp>
              <p:sp>
                <p:nvSpPr>
                  <p:cNvPr id="158798" name="Text Box 78"/>
                  <p:cNvSpPr txBox="1">
                    <a:spLocks noChangeArrowheads="1"/>
                  </p:cNvSpPr>
                  <p:nvPr/>
                </p:nvSpPr>
                <p:spPr bwMode="auto">
                  <a:xfrm>
                    <a:off x="2713" y="12994"/>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400">
                        <a:latin typeface="Times New Roman" panose="02020603050405020304" pitchFamily="18" charset="0"/>
                      </a:rPr>
                      <a:t>100000</a:t>
                    </a:r>
                    <a:endParaRPr lang="en-US" altLang="zh-CN" sz="1400"/>
                  </a:p>
                </p:txBody>
              </p:sp>
              <p:sp>
                <p:nvSpPr>
                  <p:cNvPr id="158799" name="Text Box 79"/>
                  <p:cNvSpPr txBox="1">
                    <a:spLocks noChangeArrowheads="1"/>
                  </p:cNvSpPr>
                  <p:nvPr/>
                </p:nvSpPr>
                <p:spPr bwMode="auto">
                  <a:xfrm>
                    <a:off x="3538" y="12984"/>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400">
                        <a:latin typeface="Times New Roman" panose="02020603050405020304" pitchFamily="18" charset="0"/>
                      </a:rPr>
                      <a:t>100010</a:t>
                    </a:r>
                    <a:endParaRPr lang="en-US" altLang="zh-CN" sz="1400"/>
                  </a:p>
                </p:txBody>
              </p:sp>
              <p:sp>
                <p:nvSpPr>
                  <p:cNvPr id="158800" name="Text Box 80"/>
                  <p:cNvSpPr txBox="1">
                    <a:spLocks noChangeArrowheads="1"/>
                  </p:cNvSpPr>
                  <p:nvPr/>
                </p:nvSpPr>
                <p:spPr bwMode="auto">
                  <a:xfrm>
                    <a:off x="1933" y="13617"/>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400">
                        <a:latin typeface="Times New Roman" panose="02020603050405020304" pitchFamily="18" charset="0"/>
                      </a:rPr>
                      <a:t>100101</a:t>
                    </a:r>
                    <a:endParaRPr lang="en-US" altLang="zh-CN" sz="1400"/>
                  </a:p>
                </p:txBody>
              </p:sp>
              <p:sp>
                <p:nvSpPr>
                  <p:cNvPr id="158801" name="Text Box 81"/>
                  <p:cNvSpPr txBox="1">
                    <a:spLocks noChangeArrowheads="1"/>
                  </p:cNvSpPr>
                  <p:nvPr/>
                </p:nvSpPr>
                <p:spPr bwMode="auto">
                  <a:xfrm>
                    <a:off x="2698" y="13641"/>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400">
                        <a:latin typeface="Times New Roman" panose="02020603050405020304" pitchFamily="18" charset="0"/>
                      </a:rPr>
                      <a:t>100100</a:t>
                    </a:r>
                    <a:endParaRPr lang="en-US" altLang="zh-CN" sz="1400"/>
                  </a:p>
                </p:txBody>
              </p:sp>
              <p:sp>
                <p:nvSpPr>
                  <p:cNvPr id="158802" name="Text Box 82"/>
                  <p:cNvSpPr txBox="1">
                    <a:spLocks noChangeArrowheads="1"/>
                  </p:cNvSpPr>
                  <p:nvPr/>
                </p:nvSpPr>
                <p:spPr bwMode="auto">
                  <a:xfrm>
                    <a:off x="3523" y="13632"/>
                    <a:ext cx="90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400">
                        <a:latin typeface="Times New Roman" panose="02020603050405020304" pitchFamily="18" charset="0"/>
                      </a:rPr>
                      <a:t>100110</a:t>
                    </a:r>
                    <a:endParaRPr lang="en-US" altLang="zh-CN" sz="1400"/>
                  </a:p>
                </p:txBody>
              </p:sp>
            </p:grpSp>
          </p:grpSp>
          <p:sp>
            <p:nvSpPr>
              <p:cNvPr id="158803" name="Text Box 83"/>
              <p:cNvSpPr txBox="1">
                <a:spLocks noChangeArrowheads="1"/>
              </p:cNvSpPr>
              <p:nvPr/>
            </p:nvSpPr>
            <p:spPr bwMode="auto">
              <a:xfrm>
                <a:off x="2173" y="13998"/>
                <a:ext cx="2340" cy="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1400">
                    <a:latin typeface="Times New Roman" panose="02020603050405020304" pitchFamily="18" charset="0"/>
                  </a:rPr>
                  <a:t>近平面之前的区域码</a:t>
                </a:r>
              </a:p>
              <a:p>
                <a:pPr algn="ctr"/>
                <a:r>
                  <a:rPr lang="zh-CN" altLang="en-US" sz="1400">
                    <a:latin typeface="Times New Roman" panose="02020603050405020304" pitchFamily="18" charset="0"/>
                  </a:rPr>
                  <a:t>（</a:t>
                </a:r>
                <a:r>
                  <a:rPr lang="en-US" altLang="zh-CN" sz="1400">
                    <a:latin typeface="Times New Roman" panose="02020603050405020304" pitchFamily="18" charset="0"/>
                  </a:rPr>
                  <a:t>a</a:t>
                </a:r>
                <a:r>
                  <a:rPr lang="zh-CN" altLang="en-US" sz="1400">
                    <a:latin typeface="Times New Roman" panose="02020603050405020304" pitchFamily="18" charset="0"/>
                  </a:rPr>
                  <a:t>）</a:t>
                </a:r>
                <a:endParaRPr lang="zh-CN" altLang="en-US" sz="1400"/>
              </a:p>
            </p:txBody>
          </p:sp>
          <p:sp>
            <p:nvSpPr>
              <p:cNvPr id="158804" name="Text Box 84"/>
              <p:cNvSpPr txBox="1">
                <a:spLocks noChangeArrowheads="1"/>
              </p:cNvSpPr>
              <p:nvPr/>
            </p:nvSpPr>
            <p:spPr bwMode="auto">
              <a:xfrm>
                <a:off x="4693" y="13998"/>
                <a:ext cx="2340" cy="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1400">
                    <a:latin typeface="Times New Roman" panose="02020603050405020304" pitchFamily="18" charset="0"/>
                  </a:rPr>
                  <a:t>近和远平面之间的区域码</a:t>
                </a:r>
              </a:p>
              <a:p>
                <a:pPr algn="ctr"/>
                <a:r>
                  <a:rPr lang="zh-CN" altLang="en-US" sz="1400">
                    <a:latin typeface="Times New Roman" panose="02020603050405020304" pitchFamily="18" charset="0"/>
                  </a:rPr>
                  <a:t>（</a:t>
                </a:r>
                <a:r>
                  <a:rPr lang="en-US" altLang="zh-CN" sz="1400">
                    <a:latin typeface="Times New Roman" panose="02020603050405020304" pitchFamily="18" charset="0"/>
                  </a:rPr>
                  <a:t>b</a:t>
                </a:r>
                <a:r>
                  <a:rPr lang="zh-CN" altLang="en-US" sz="1400">
                    <a:latin typeface="Times New Roman" panose="02020603050405020304" pitchFamily="18" charset="0"/>
                  </a:rPr>
                  <a:t>）</a:t>
                </a:r>
                <a:endParaRPr lang="zh-CN" altLang="en-US" sz="1400"/>
              </a:p>
            </p:txBody>
          </p:sp>
          <p:sp>
            <p:nvSpPr>
              <p:cNvPr id="158805" name="Text Box 85"/>
              <p:cNvSpPr txBox="1">
                <a:spLocks noChangeArrowheads="1"/>
              </p:cNvSpPr>
              <p:nvPr/>
            </p:nvSpPr>
            <p:spPr bwMode="auto">
              <a:xfrm>
                <a:off x="7393" y="13998"/>
                <a:ext cx="2340" cy="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1400">
                    <a:latin typeface="Times New Roman" panose="02020603050405020304" pitchFamily="18" charset="0"/>
                  </a:rPr>
                  <a:t>远平面之后的区域码</a:t>
                </a:r>
              </a:p>
              <a:p>
                <a:pPr algn="ctr"/>
                <a:r>
                  <a:rPr lang="zh-CN" altLang="en-US" sz="1400">
                    <a:latin typeface="Times New Roman" panose="02020603050405020304" pitchFamily="18" charset="0"/>
                  </a:rPr>
                  <a:t>（</a:t>
                </a:r>
                <a:r>
                  <a:rPr lang="en-US" altLang="zh-CN" sz="1400">
                    <a:latin typeface="Times New Roman" panose="02020603050405020304" pitchFamily="18" charset="0"/>
                  </a:rPr>
                  <a:t>c</a:t>
                </a:r>
                <a:r>
                  <a:rPr lang="zh-CN" altLang="en-US" sz="1400">
                    <a:latin typeface="Times New Roman" panose="02020603050405020304" pitchFamily="18" charset="0"/>
                  </a:rPr>
                  <a:t>）</a:t>
                </a:r>
                <a:endParaRPr lang="zh-CN" altLang="en-US" sz="1400"/>
              </a:p>
            </p:txBody>
          </p:sp>
        </p:grpSp>
      </p:grpSp>
    </p:spTree>
    <p:extLst>
      <p:ext uri="{BB962C8B-B14F-4D97-AF65-F5344CB8AC3E}">
        <p14:creationId xmlns:p14="http://schemas.microsoft.com/office/powerpoint/2010/main" val="93545547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ChangeArrowheads="1"/>
          </p:cNvSpPr>
          <p:nvPr/>
        </p:nvSpPr>
        <p:spPr bwMode="auto">
          <a:xfrm>
            <a:off x="611188" y="692150"/>
            <a:ext cx="5249862"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latin typeface="Arial" panose="020B0604020202020204" pitchFamily="34" charset="0"/>
                <a:ea typeface="楷体_GB2312" pitchFamily="49" charset="-122"/>
              </a:defRPr>
            </a:lvl1pPr>
            <a:lvl2pPr algn="ctr">
              <a:defRPr sz="4400" b="1">
                <a:solidFill>
                  <a:schemeClr val="tx2"/>
                </a:solidFill>
                <a:latin typeface="Arial" panose="020B0604020202020204" pitchFamily="34" charset="0"/>
                <a:ea typeface="楷体_GB2312" pitchFamily="49" charset="-122"/>
              </a:defRPr>
            </a:lvl2pPr>
            <a:lvl3pPr algn="ctr">
              <a:defRPr sz="4400" b="1">
                <a:solidFill>
                  <a:schemeClr val="tx2"/>
                </a:solidFill>
                <a:latin typeface="Arial" panose="020B0604020202020204" pitchFamily="34" charset="0"/>
                <a:ea typeface="楷体_GB2312" pitchFamily="49" charset="-122"/>
              </a:defRPr>
            </a:lvl3pPr>
            <a:lvl4pPr algn="ctr">
              <a:defRPr sz="4400" b="1">
                <a:solidFill>
                  <a:schemeClr val="tx2"/>
                </a:solidFill>
                <a:latin typeface="Arial" panose="020B0604020202020204" pitchFamily="34" charset="0"/>
                <a:ea typeface="楷体_GB2312" pitchFamily="49" charset="-122"/>
              </a:defRPr>
            </a:lvl4pPr>
            <a:lvl5pPr algn="ctr">
              <a:defRPr sz="4400" b="1">
                <a:solidFill>
                  <a:schemeClr val="tx2"/>
                </a:solidFill>
                <a:latin typeface="Arial" panose="020B0604020202020204" pitchFamily="34" charset="0"/>
                <a:ea typeface="楷体_GB2312"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楷体_GB2312" pitchFamily="49" charset="-122"/>
              </a:defRPr>
            </a:lvl9pPr>
          </a:lstStyle>
          <a:p>
            <a:pPr algn="l"/>
            <a:r>
              <a:rPr lang="en-US" altLang="zh-CN" sz="3200" b="0">
                <a:solidFill>
                  <a:srgbClr val="006600"/>
                </a:solidFill>
                <a:ea typeface="黑体" panose="02010609060101010101" pitchFamily="49" charset="-122"/>
              </a:rPr>
              <a:t>6.4 </a:t>
            </a:r>
            <a:r>
              <a:rPr lang="zh-CN" altLang="en-US" sz="3200" b="0">
                <a:solidFill>
                  <a:srgbClr val="006600"/>
                </a:solidFill>
                <a:ea typeface="黑体" panose="02010609060101010101" pitchFamily="49" charset="-122"/>
              </a:rPr>
              <a:t>三维裁剪</a:t>
            </a:r>
          </a:p>
        </p:txBody>
      </p:sp>
      <p:sp>
        <p:nvSpPr>
          <p:cNvPr id="159747" name="Rectangle 3"/>
          <p:cNvSpPr>
            <a:spLocks noChangeArrowheads="1"/>
          </p:cNvSpPr>
          <p:nvPr/>
        </p:nvSpPr>
        <p:spPr bwMode="auto">
          <a:xfrm>
            <a:off x="684213" y="1341438"/>
            <a:ext cx="5249862"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latin typeface="Arial" panose="020B0604020202020204" pitchFamily="34" charset="0"/>
                <a:ea typeface="楷体_GB2312" pitchFamily="49" charset="-122"/>
              </a:defRPr>
            </a:lvl1pPr>
            <a:lvl2pPr algn="ctr">
              <a:defRPr sz="4400" b="1">
                <a:solidFill>
                  <a:schemeClr val="tx2"/>
                </a:solidFill>
                <a:latin typeface="Arial" panose="020B0604020202020204" pitchFamily="34" charset="0"/>
                <a:ea typeface="楷体_GB2312" pitchFamily="49" charset="-122"/>
              </a:defRPr>
            </a:lvl2pPr>
            <a:lvl3pPr algn="ctr">
              <a:defRPr sz="4400" b="1">
                <a:solidFill>
                  <a:schemeClr val="tx2"/>
                </a:solidFill>
                <a:latin typeface="Arial" panose="020B0604020202020204" pitchFamily="34" charset="0"/>
                <a:ea typeface="楷体_GB2312" pitchFamily="49" charset="-122"/>
              </a:defRPr>
            </a:lvl3pPr>
            <a:lvl4pPr algn="ctr">
              <a:defRPr sz="4400" b="1">
                <a:solidFill>
                  <a:schemeClr val="tx2"/>
                </a:solidFill>
                <a:latin typeface="Arial" panose="020B0604020202020204" pitchFamily="34" charset="0"/>
                <a:ea typeface="楷体_GB2312" pitchFamily="49" charset="-122"/>
              </a:defRPr>
            </a:lvl4pPr>
            <a:lvl5pPr algn="ctr">
              <a:defRPr sz="4400" b="1">
                <a:solidFill>
                  <a:schemeClr val="tx2"/>
                </a:solidFill>
                <a:latin typeface="Arial" panose="020B0604020202020204" pitchFamily="34" charset="0"/>
                <a:ea typeface="楷体_GB2312"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楷体_GB2312" pitchFamily="49" charset="-122"/>
              </a:defRPr>
            </a:lvl9pPr>
          </a:lstStyle>
          <a:p>
            <a:pPr algn="l"/>
            <a:r>
              <a:rPr lang="en-US" altLang="zh-CN" sz="2800" b="0">
                <a:solidFill>
                  <a:srgbClr val="006600"/>
                </a:solidFill>
                <a:ea typeface="黑体" panose="02010609060101010101" pitchFamily="49" charset="-122"/>
              </a:rPr>
              <a:t>6.4.2 </a:t>
            </a:r>
            <a:r>
              <a:rPr lang="zh-CN" altLang="en-US" sz="2800" b="0">
                <a:solidFill>
                  <a:srgbClr val="006600"/>
                </a:solidFill>
                <a:ea typeface="黑体" panose="02010609060101010101" pitchFamily="49" charset="-122"/>
              </a:rPr>
              <a:t>三维裁剪算法简介</a:t>
            </a:r>
          </a:p>
        </p:txBody>
      </p:sp>
      <p:sp>
        <p:nvSpPr>
          <p:cNvPr id="159748" name="Rectangle 4"/>
          <p:cNvSpPr>
            <a:spLocks noChangeArrowheads="1"/>
          </p:cNvSpPr>
          <p:nvPr/>
        </p:nvSpPr>
        <p:spPr bwMode="auto">
          <a:xfrm>
            <a:off x="539750" y="1844675"/>
            <a:ext cx="5976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a:ea typeface="黑体" panose="02010609060101010101" pitchFamily="49" charset="-122"/>
              </a:rPr>
              <a:t>（</a:t>
            </a:r>
            <a:r>
              <a:rPr lang="en-US" altLang="zh-CN" sz="2800" dirty="0">
                <a:ea typeface="黑体" panose="02010609060101010101" pitchFamily="49" charset="-122"/>
              </a:rPr>
              <a:t>2</a:t>
            </a:r>
            <a:r>
              <a:rPr lang="zh-CN" altLang="en-US" sz="2800" dirty="0">
                <a:ea typeface="黑体" panose="02010609060101010101" pitchFamily="49" charset="-122"/>
              </a:rPr>
              <a:t>）三维点和线的裁剪 </a:t>
            </a:r>
          </a:p>
        </p:txBody>
      </p:sp>
      <p:sp>
        <p:nvSpPr>
          <p:cNvPr id="159749" name="Rectangle 5"/>
          <p:cNvSpPr>
            <a:spLocks noChangeArrowheads="1"/>
          </p:cNvSpPr>
          <p:nvPr/>
        </p:nvSpPr>
        <p:spPr bwMode="auto">
          <a:xfrm>
            <a:off x="0" y="2786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159807" name="Picture 6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4075" y="2349500"/>
            <a:ext cx="6192838" cy="3925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67436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ChangeArrowheads="1"/>
          </p:cNvSpPr>
          <p:nvPr/>
        </p:nvSpPr>
        <p:spPr bwMode="auto">
          <a:xfrm>
            <a:off x="611188" y="692150"/>
            <a:ext cx="5249862"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latin typeface="Arial" panose="020B0604020202020204" pitchFamily="34" charset="0"/>
                <a:ea typeface="楷体_GB2312" pitchFamily="49" charset="-122"/>
              </a:defRPr>
            </a:lvl1pPr>
            <a:lvl2pPr algn="ctr">
              <a:defRPr sz="4400" b="1">
                <a:solidFill>
                  <a:schemeClr val="tx2"/>
                </a:solidFill>
                <a:latin typeface="Arial" panose="020B0604020202020204" pitchFamily="34" charset="0"/>
                <a:ea typeface="楷体_GB2312" pitchFamily="49" charset="-122"/>
              </a:defRPr>
            </a:lvl2pPr>
            <a:lvl3pPr algn="ctr">
              <a:defRPr sz="4400" b="1">
                <a:solidFill>
                  <a:schemeClr val="tx2"/>
                </a:solidFill>
                <a:latin typeface="Arial" panose="020B0604020202020204" pitchFamily="34" charset="0"/>
                <a:ea typeface="楷体_GB2312" pitchFamily="49" charset="-122"/>
              </a:defRPr>
            </a:lvl3pPr>
            <a:lvl4pPr algn="ctr">
              <a:defRPr sz="4400" b="1">
                <a:solidFill>
                  <a:schemeClr val="tx2"/>
                </a:solidFill>
                <a:latin typeface="Arial" panose="020B0604020202020204" pitchFamily="34" charset="0"/>
                <a:ea typeface="楷体_GB2312" pitchFamily="49" charset="-122"/>
              </a:defRPr>
            </a:lvl4pPr>
            <a:lvl5pPr algn="ctr">
              <a:defRPr sz="4400" b="1">
                <a:solidFill>
                  <a:schemeClr val="tx2"/>
                </a:solidFill>
                <a:latin typeface="Arial" panose="020B0604020202020204" pitchFamily="34" charset="0"/>
                <a:ea typeface="楷体_GB2312"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楷体_GB2312" pitchFamily="49" charset="-122"/>
              </a:defRPr>
            </a:lvl9pPr>
          </a:lstStyle>
          <a:p>
            <a:pPr algn="l"/>
            <a:r>
              <a:rPr lang="en-US" altLang="zh-CN" sz="3200" b="0">
                <a:solidFill>
                  <a:srgbClr val="006600"/>
                </a:solidFill>
                <a:ea typeface="黑体" panose="02010609060101010101" pitchFamily="49" charset="-122"/>
              </a:rPr>
              <a:t>6.4 </a:t>
            </a:r>
            <a:r>
              <a:rPr lang="zh-CN" altLang="en-US" sz="3200" b="0">
                <a:solidFill>
                  <a:srgbClr val="006600"/>
                </a:solidFill>
                <a:ea typeface="黑体" panose="02010609060101010101" pitchFamily="49" charset="-122"/>
              </a:rPr>
              <a:t>三维裁剪</a:t>
            </a:r>
          </a:p>
        </p:txBody>
      </p:sp>
      <p:sp>
        <p:nvSpPr>
          <p:cNvPr id="160771" name="Rectangle 3"/>
          <p:cNvSpPr>
            <a:spLocks noChangeArrowheads="1"/>
          </p:cNvSpPr>
          <p:nvPr/>
        </p:nvSpPr>
        <p:spPr bwMode="auto">
          <a:xfrm>
            <a:off x="684213" y="1341438"/>
            <a:ext cx="5249862"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latin typeface="Arial" panose="020B0604020202020204" pitchFamily="34" charset="0"/>
                <a:ea typeface="楷体_GB2312" pitchFamily="49" charset="-122"/>
              </a:defRPr>
            </a:lvl1pPr>
            <a:lvl2pPr algn="ctr">
              <a:defRPr sz="4400" b="1">
                <a:solidFill>
                  <a:schemeClr val="tx2"/>
                </a:solidFill>
                <a:latin typeface="Arial" panose="020B0604020202020204" pitchFamily="34" charset="0"/>
                <a:ea typeface="楷体_GB2312" pitchFamily="49" charset="-122"/>
              </a:defRPr>
            </a:lvl2pPr>
            <a:lvl3pPr algn="ctr">
              <a:defRPr sz="4400" b="1">
                <a:solidFill>
                  <a:schemeClr val="tx2"/>
                </a:solidFill>
                <a:latin typeface="Arial" panose="020B0604020202020204" pitchFamily="34" charset="0"/>
                <a:ea typeface="楷体_GB2312" pitchFamily="49" charset="-122"/>
              </a:defRPr>
            </a:lvl3pPr>
            <a:lvl4pPr algn="ctr">
              <a:defRPr sz="4400" b="1">
                <a:solidFill>
                  <a:schemeClr val="tx2"/>
                </a:solidFill>
                <a:latin typeface="Arial" panose="020B0604020202020204" pitchFamily="34" charset="0"/>
                <a:ea typeface="楷体_GB2312" pitchFamily="49" charset="-122"/>
              </a:defRPr>
            </a:lvl4pPr>
            <a:lvl5pPr algn="ctr">
              <a:defRPr sz="4400" b="1">
                <a:solidFill>
                  <a:schemeClr val="tx2"/>
                </a:solidFill>
                <a:latin typeface="Arial" panose="020B0604020202020204" pitchFamily="34" charset="0"/>
                <a:ea typeface="楷体_GB2312"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楷体_GB2312" pitchFamily="49" charset="-122"/>
              </a:defRPr>
            </a:lvl9pPr>
          </a:lstStyle>
          <a:p>
            <a:pPr algn="l"/>
            <a:r>
              <a:rPr lang="en-US" altLang="zh-CN" sz="2800" b="0">
                <a:solidFill>
                  <a:srgbClr val="006600"/>
                </a:solidFill>
                <a:ea typeface="黑体" panose="02010609060101010101" pitchFamily="49" charset="-122"/>
              </a:rPr>
              <a:t>6.4.2 </a:t>
            </a:r>
            <a:r>
              <a:rPr lang="zh-CN" altLang="en-US" sz="2800" b="0">
                <a:solidFill>
                  <a:srgbClr val="006600"/>
                </a:solidFill>
                <a:ea typeface="黑体" panose="02010609060101010101" pitchFamily="49" charset="-122"/>
              </a:rPr>
              <a:t>三维裁剪算法简介</a:t>
            </a:r>
          </a:p>
        </p:txBody>
      </p:sp>
      <p:sp>
        <p:nvSpPr>
          <p:cNvPr id="160772" name="Rectangle 4"/>
          <p:cNvSpPr>
            <a:spLocks noChangeArrowheads="1"/>
          </p:cNvSpPr>
          <p:nvPr/>
        </p:nvSpPr>
        <p:spPr bwMode="auto">
          <a:xfrm>
            <a:off x="539750" y="1844675"/>
            <a:ext cx="5976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a:ea typeface="黑体" panose="02010609060101010101" pitchFamily="49" charset="-122"/>
              </a:rPr>
              <a:t>（</a:t>
            </a:r>
            <a:r>
              <a:rPr lang="en-US" altLang="zh-CN" sz="2800" dirty="0">
                <a:ea typeface="黑体" panose="02010609060101010101" pitchFamily="49" charset="-122"/>
              </a:rPr>
              <a:t>3</a:t>
            </a:r>
            <a:r>
              <a:rPr lang="zh-CN" altLang="en-US" sz="2800" dirty="0">
                <a:ea typeface="黑体" panose="02010609060101010101" pitchFamily="49" charset="-122"/>
              </a:rPr>
              <a:t>）三维多边形裁剪 </a:t>
            </a:r>
          </a:p>
        </p:txBody>
      </p:sp>
      <p:sp>
        <p:nvSpPr>
          <p:cNvPr id="160773" name="Rectangle 5"/>
          <p:cNvSpPr>
            <a:spLocks noChangeArrowheads="1"/>
          </p:cNvSpPr>
          <p:nvPr/>
        </p:nvSpPr>
        <p:spPr bwMode="auto">
          <a:xfrm>
            <a:off x="0" y="2781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160775"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0338" y="2276475"/>
            <a:ext cx="4895850" cy="333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998019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62" name="AutoShape 10" descr="http://t1.baidu.com/it/u=2792966006,3953403218&amp;fm=52&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华文彩云" panose="02010800040101010101" pitchFamily="2" charset="-122"/>
              </a:defRPr>
            </a:lvl1pPr>
            <a:lvl2pPr marL="742950" indent="-285750" eaLnBrk="0" hangingPunct="0">
              <a:defRPr>
                <a:solidFill>
                  <a:schemeClr val="tx1"/>
                </a:solidFill>
                <a:latin typeface="Arial" panose="020B0604020202020204" pitchFamily="34" charset="0"/>
                <a:ea typeface="华文彩云" panose="02010800040101010101" pitchFamily="2" charset="-122"/>
              </a:defRPr>
            </a:lvl2pPr>
            <a:lvl3pPr marL="1143000" indent="-228600" eaLnBrk="0" hangingPunct="0">
              <a:defRPr>
                <a:solidFill>
                  <a:schemeClr val="tx1"/>
                </a:solidFill>
                <a:latin typeface="Arial" panose="020B0604020202020204" pitchFamily="34" charset="0"/>
                <a:ea typeface="华文彩云" panose="02010800040101010101" pitchFamily="2" charset="-122"/>
              </a:defRPr>
            </a:lvl3pPr>
            <a:lvl4pPr marL="1600200" indent="-228600" eaLnBrk="0" hangingPunct="0">
              <a:defRPr>
                <a:solidFill>
                  <a:schemeClr val="tx1"/>
                </a:solidFill>
                <a:latin typeface="Arial" panose="020B0604020202020204" pitchFamily="34" charset="0"/>
                <a:ea typeface="华文彩云" panose="02010800040101010101" pitchFamily="2" charset="-122"/>
              </a:defRPr>
            </a:lvl4pPr>
            <a:lvl5pPr marL="2057400" indent="-228600" eaLnBrk="0" hangingPunct="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pPr eaLnBrk="1" hangingPunct="1"/>
            <a:endParaRPr lang="zh-CN" altLang="en-US"/>
          </a:p>
        </p:txBody>
      </p:sp>
      <p:sp>
        <p:nvSpPr>
          <p:cNvPr id="10" name="矩形 9"/>
          <p:cNvSpPr/>
          <p:nvPr/>
        </p:nvSpPr>
        <p:spPr>
          <a:xfrm>
            <a:off x="652463" y="468311"/>
            <a:ext cx="7402966" cy="646331"/>
          </a:xfrm>
          <a:prstGeom prst="rect">
            <a:avLst/>
          </a:prstGeom>
        </p:spPr>
        <p:txBody>
          <a:bodyPr wrap="square">
            <a:spAutoFit/>
          </a:bodyPr>
          <a:lstStyle/>
          <a:p>
            <a:pPr lvl="0"/>
            <a:r>
              <a:rPr lang="en-US" altLang="zh-CN" sz="3600" b="1" dirty="0">
                <a:latin typeface="黑体" panose="02010609060101010101" pitchFamily="49" charset="-122"/>
                <a:ea typeface="黑体" panose="02010609060101010101" pitchFamily="49" charset="-122"/>
                <a:cs typeface="Tahoma" panose="020B0604030504040204" pitchFamily="34" charset="0"/>
              </a:rPr>
              <a:t>6.2.1 </a:t>
            </a:r>
            <a:r>
              <a:rPr lang="zh-CN" altLang="en-US" sz="3600" b="1" dirty="0">
                <a:latin typeface="黑体" panose="02010609060101010101" pitchFamily="49" charset="-122"/>
                <a:ea typeface="黑体" panose="02010609060101010101" pitchFamily="49" charset="-122"/>
                <a:cs typeface="Tahoma" panose="020B0604030504040204" pitchFamily="34" charset="0"/>
              </a:rPr>
              <a:t>三维观察坐标系参数</a:t>
            </a:r>
          </a:p>
        </p:txBody>
      </p:sp>
      <p:pic>
        <p:nvPicPr>
          <p:cNvPr id="7" name="Picture 4" descr="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850" y="1830388"/>
            <a:ext cx="4319588" cy="296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7-2-6"/>
          <p:cNvPicPr>
            <a:picLocks noChangeAspect="1" noChangeArrowheads="1"/>
          </p:cNvPicPr>
          <p:nvPr/>
        </p:nvPicPr>
        <p:blipFill>
          <a:blip r:embed="rId3" cstate="print">
            <a:extLst>
              <a:ext uri="{28A0092B-C50C-407E-A947-70E740481C1C}">
                <a14:useLocalDpi xmlns:a14="http://schemas.microsoft.com/office/drawing/2010/main" val="0"/>
              </a:ext>
            </a:extLst>
          </a:blip>
          <a:srcRect l="10651" t="28000" r="30685" b="10298"/>
          <a:stretch>
            <a:fillRect/>
          </a:stretch>
        </p:blipFill>
        <p:spPr bwMode="auto">
          <a:xfrm>
            <a:off x="4716463" y="1916113"/>
            <a:ext cx="3960812" cy="2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7"/>
          <p:cNvSpPr>
            <a:spLocks noChangeArrowheads="1"/>
          </p:cNvSpPr>
          <p:nvPr/>
        </p:nvSpPr>
        <p:spPr bwMode="auto">
          <a:xfrm>
            <a:off x="755650" y="5032375"/>
            <a:ext cx="34559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zh-CN" altLang="en-US" sz="2000" b="1" dirty="0"/>
              <a:t>通过固定</a:t>
            </a:r>
            <a:r>
              <a:rPr lang="en-US" altLang="zh-CN" sz="2000" b="1" dirty="0"/>
              <a:t>N</a:t>
            </a:r>
            <a:r>
              <a:rPr lang="zh-CN" altLang="en-US" sz="2000" b="1" dirty="0"/>
              <a:t>的方向、改变观察参考点位置而生成移镜效果 </a:t>
            </a:r>
          </a:p>
        </p:txBody>
      </p:sp>
      <p:sp>
        <p:nvSpPr>
          <p:cNvPr id="13" name="Rectangle 8"/>
          <p:cNvSpPr>
            <a:spLocks noChangeArrowheads="1"/>
          </p:cNvSpPr>
          <p:nvPr/>
        </p:nvSpPr>
        <p:spPr bwMode="auto">
          <a:xfrm>
            <a:off x="5219700" y="5013325"/>
            <a:ext cx="32464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zh-CN" altLang="en-US" sz="2000" b="1" dirty="0"/>
              <a:t>以固定观察参考点从不同方向观察一场景 </a:t>
            </a:r>
          </a:p>
        </p:txBody>
      </p:sp>
    </p:spTree>
    <p:extLst>
      <p:ext uri="{BB962C8B-B14F-4D97-AF65-F5344CB8AC3E}">
        <p14:creationId xmlns:p14="http://schemas.microsoft.com/office/powerpoint/2010/main" val="4079787514"/>
      </p:ext>
    </p:extLst>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4" name="Rectangle 3"/>
          <p:cNvSpPr>
            <a:spLocks noGrp="1" noChangeArrowheads="1"/>
          </p:cNvSpPr>
          <p:nvPr>
            <p:ph type="body" idx="4294967295"/>
          </p:nvPr>
        </p:nvSpPr>
        <p:spPr>
          <a:xfrm>
            <a:off x="761999" y="1175657"/>
            <a:ext cx="7704667" cy="4670779"/>
          </a:xfrm>
          <a:prstGeom prst="rect">
            <a:avLst/>
          </a:prstGeom>
        </p:spPr>
        <p:txBody>
          <a:bodyPr/>
          <a:lstStyle/>
          <a:p>
            <a:pPr eaLnBrk="1" hangingPunct="1">
              <a:buFont typeface="Wingdings" panose="05000000000000000000" pitchFamily="2" charset="2"/>
              <a:buChar char="n"/>
            </a:pPr>
            <a:r>
              <a:rPr lang="zh-CN" altLang="en-US" b="1" dirty="0">
                <a:solidFill>
                  <a:srgbClr val="C00000"/>
                </a:solidFill>
              </a:rPr>
              <a:t>（</a:t>
            </a:r>
            <a:r>
              <a:rPr lang="en-US" altLang="zh-CN" b="1" dirty="0">
                <a:solidFill>
                  <a:srgbClr val="C00000"/>
                </a:solidFill>
              </a:rPr>
              <a:t>1</a:t>
            </a:r>
            <a:r>
              <a:rPr lang="zh-CN" altLang="en-US" b="1" dirty="0">
                <a:solidFill>
                  <a:srgbClr val="C00000"/>
                </a:solidFill>
              </a:rPr>
              <a:t>）观察变换坐标系</a:t>
            </a:r>
          </a:p>
          <a:p>
            <a:pPr eaLnBrk="1" hangingPunct="1">
              <a:lnSpc>
                <a:spcPct val="120000"/>
              </a:lnSpc>
              <a:buClr>
                <a:srgbClr val="FF9300"/>
              </a:buClr>
              <a:buFont typeface="Wingdings" panose="05000000000000000000" pitchFamily="2" charset="2"/>
              <a:buChar char="n"/>
            </a:pPr>
            <a:endParaRPr lang="en-US" altLang="zh-CN" dirty="0">
              <a:solidFill>
                <a:schemeClr val="accent2"/>
              </a:solidFill>
            </a:endParaRPr>
          </a:p>
          <a:p>
            <a:pPr eaLnBrk="1" hangingPunct="1"/>
            <a:endParaRPr lang="en-US" altLang="zh-CN" sz="2800" b="1" dirty="0" smtClean="0">
              <a:ea typeface="宋体" panose="02010600030101010101" pitchFamily="2" charset="-122"/>
            </a:endParaRPr>
          </a:p>
        </p:txBody>
      </p:sp>
      <p:sp>
        <p:nvSpPr>
          <p:cNvPr id="19462" name="AutoShape 10" descr="http://t1.baidu.com/it/u=2792966006,3953403218&amp;fm=52&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华文彩云" panose="02010800040101010101" pitchFamily="2" charset="-122"/>
              </a:defRPr>
            </a:lvl1pPr>
            <a:lvl2pPr marL="742950" indent="-285750" eaLnBrk="0" hangingPunct="0">
              <a:defRPr>
                <a:solidFill>
                  <a:schemeClr val="tx1"/>
                </a:solidFill>
                <a:latin typeface="Arial" panose="020B0604020202020204" pitchFamily="34" charset="0"/>
                <a:ea typeface="华文彩云" panose="02010800040101010101" pitchFamily="2" charset="-122"/>
              </a:defRPr>
            </a:lvl2pPr>
            <a:lvl3pPr marL="1143000" indent="-228600" eaLnBrk="0" hangingPunct="0">
              <a:defRPr>
                <a:solidFill>
                  <a:schemeClr val="tx1"/>
                </a:solidFill>
                <a:latin typeface="Arial" panose="020B0604020202020204" pitchFamily="34" charset="0"/>
                <a:ea typeface="华文彩云" panose="02010800040101010101" pitchFamily="2" charset="-122"/>
              </a:defRPr>
            </a:lvl3pPr>
            <a:lvl4pPr marL="1600200" indent="-228600" eaLnBrk="0" hangingPunct="0">
              <a:defRPr>
                <a:solidFill>
                  <a:schemeClr val="tx1"/>
                </a:solidFill>
                <a:latin typeface="Arial" panose="020B0604020202020204" pitchFamily="34" charset="0"/>
                <a:ea typeface="华文彩云" panose="02010800040101010101" pitchFamily="2" charset="-122"/>
              </a:defRPr>
            </a:lvl4pPr>
            <a:lvl5pPr marL="2057400" indent="-228600" eaLnBrk="0" hangingPunct="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pPr eaLnBrk="1" hangingPunct="1"/>
            <a:endParaRPr lang="zh-CN" altLang="en-US"/>
          </a:p>
        </p:txBody>
      </p:sp>
      <p:sp>
        <p:nvSpPr>
          <p:cNvPr id="10" name="矩形 9"/>
          <p:cNvSpPr/>
          <p:nvPr/>
        </p:nvSpPr>
        <p:spPr>
          <a:xfrm>
            <a:off x="652462" y="468311"/>
            <a:ext cx="8328251" cy="646331"/>
          </a:xfrm>
          <a:prstGeom prst="rect">
            <a:avLst/>
          </a:prstGeom>
        </p:spPr>
        <p:txBody>
          <a:bodyPr wrap="square">
            <a:spAutoFit/>
          </a:bodyPr>
          <a:lstStyle/>
          <a:p>
            <a:pPr lvl="0"/>
            <a:r>
              <a:rPr lang="en-US" altLang="zh-CN" sz="3600" b="1" dirty="0">
                <a:latin typeface="黑体" panose="02010609060101010101" pitchFamily="49" charset="-122"/>
                <a:ea typeface="黑体" panose="02010609060101010101" pitchFamily="49" charset="-122"/>
                <a:cs typeface="Tahoma" panose="020B0604030504040204" pitchFamily="34" charset="0"/>
              </a:rPr>
              <a:t>6.2.2 </a:t>
            </a:r>
            <a:r>
              <a:rPr lang="zh-CN" altLang="en-US" sz="3600" b="1" dirty="0">
                <a:latin typeface="黑体" panose="02010609060101010101" pitchFamily="49" charset="-122"/>
                <a:ea typeface="黑体" panose="02010609060101010101" pitchFamily="49" charset="-122"/>
                <a:cs typeface="Tahoma" panose="020B0604030504040204" pitchFamily="34" charset="0"/>
              </a:rPr>
              <a:t>世界坐标系到观察坐标系的变换</a:t>
            </a:r>
          </a:p>
        </p:txBody>
      </p:sp>
      <p:grpSp>
        <p:nvGrpSpPr>
          <p:cNvPr id="16" name="Group 71"/>
          <p:cNvGrpSpPr>
            <a:grpSpLocks/>
          </p:cNvGrpSpPr>
          <p:nvPr/>
        </p:nvGrpSpPr>
        <p:grpSpPr bwMode="auto">
          <a:xfrm>
            <a:off x="-313" y="1114642"/>
            <a:ext cx="8110538" cy="5143500"/>
            <a:chOff x="521" y="663"/>
            <a:chExt cx="5109" cy="3240"/>
          </a:xfrm>
        </p:grpSpPr>
        <p:grpSp>
          <p:nvGrpSpPr>
            <p:cNvPr id="17" name="Group 5"/>
            <p:cNvGrpSpPr>
              <a:grpSpLocks/>
            </p:cNvGrpSpPr>
            <p:nvPr/>
          </p:nvGrpSpPr>
          <p:grpSpPr bwMode="auto">
            <a:xfrm>
              <a:off x="1917" y="1162"/>
              <a:ext cx="3482" cy="2261"/>
              <a:chOff x="1963" y="1543"/>
              <a:chExt cx="5318" cy="3661"/>
            </a:xfrm>
          </p:grpSpPr>
          <p:grpSp>
            <p:nvGrpSpPr>
              <p:cNvPr id="22" name="Group 6"/>
              <p:cNvGrpSpPr>
                <a:grpSpLocks/>
              </p:cNvGrpSpPr>
              <p:nvPr/>
            </p:nvGrpSpPr>
            <p:grpSpPr bwMode="auto">
              <a:xfrm>
                <a:off x="1963" y="1543"/>
                <a:ext cx="5318" cy="3661"/>
                <a:chOff x="1963" y="1543"/>
                <a:chExt cx="5318" cy="3661"/>
              </a:xfrm>
            </p:grpSpPr>
            <p:sp>
              <p:nvSpPr>
                <p:cNvPr id="26" name="Freeform 7"/>
                <p:cNvSpPr>
                  <a:spLocks/>
                </p:cNvSpPr>
                <p:nvPr/>
              </p:nvSpPr>
              <p:spPr bwMode="auto">
                <a:xfrm>
                  <a:off x="7140" y="4162"/>
                  <a:ext cx="106" cy="108"/>
                </a:xfrm>
                <a:custGeom>
                  <a:avLst/>
                  <a:gdLst>
                    <a:gd name="T0" fmla="*/ 200 w 200"/>
                    <a:gd name="T1" fmla="*/ 100 h 200"/>
                    <a:gd name="T2" fmla="*/ 0 w 200"/>
                    <a:gd name="T3" fmla="*/ 200 h 200"/>
                    <a:gd name="T4" fmla="*/ 0 w 200"/>
                    <a:gd name="T5" fmla="*/ 0 h 200"/>
                    <a:gd name="T6" fmla="*/ 200 w 200"/>
                    <a:gd name="T7" fmla="*/ 100 h 200"/>
                  </a:gdLst>
                  <a:ahLst/>
                  <a:cxnLst>
                    <a:cxn ang="0">
                      <a:pos x="T0" y="T1"/>
                    </a:cxn>
                    <a:cxn ang="0">
                      <a:pos x="T2" y="T3"/>
                    </a:cxn>
                    <a:cxn ang="0">
                      <a:pos x="T4" y="T5"/>
                    </a:cxn>
                    <a:cxn ang="0">
                      <a:pos x="T6" y="T7"/>
                    </a:cxn>
                  </a:cxnLst>
                  <a:rect l="0" t="0" r="r" b="b"/>
                  <a:pathLst>
                    <a:path w="200" h="200">
                      <a:moveTo>
                        <a:pt x="200" y="100"/>
                      </a:moveTo>
                      <a:lnTo>
                        <a:pt x="0" y="200"/>
                      </a:lnTo>
                      <a:cubicBezTo>
                        <a:pt x="31" y="137"/>
                        <a:pt x="31" y="63"/>
                        <a:pt x="0" y="0"/>
                      </a:cubicBezTo>
                      <a:lnTo>
                        <a:pt x="200" y="100"/>
                      </a:lnTo>
                      <a:close/>
                    </a:path>
                  </a:pathLst>
                </a:custGeom>
                <a:solidFill>
                  <a:srgbClr val="C00000"/>
                </a:solidFill>
                <a:ln w="0">
                  <a:solidFill>
                    <a:srgbClr val="C00000"/>
                  </a:solidFill>
                  <a:prstDash val="solid"/>
                  <a:round/>
                  <a:headEnd/>
                  <a:tailEnd/>
                </a:ln>
              </p:spPr>
              <p:txBody>
                <a:bodyPr/>
                <a:lstStyle/>
                <a:p>
                  <a:endParaRPr lang="zh-CN" altLang="en-US"/>
                </a:p>
              </p:txBody>
            </p:sp>
            <p:sp>
              <p:nvSpPr>
                <p:cNvPr id="27" name="Freeform 8"/>
                <p:cNvSpPr>
                  <a:spLocks/>
                </p:cNvSpPr>
                <p:nvPr/>
              </p:nvSpPr>
              <p:spPr bwMode="auto">
                <a:xfrm>
                  <a:off x="2699" y="1608"/>
                  <a:ext cx="106" cy="108"/>
                </a:xfrm>
                <a:custGeom>
                  <a:avLst/>
                  <a:gdLst>
                    <a:gd name="T0" fmla="*/ 100 w 199"/>
                    <a:gd name="T1" fmla="*/ 0 h 200"/>
                    <a:gd name="T2" fmla="*/ 199 w 199"/>
                    <a:gd name="T3" fmla="*/ 200 h 200"/>
                    <a:gd name="T4" fmla="*/ 0 w 199"/>
                    <a:gd name="T5" fmla="*/ 200 h 200"/>
                    <a:gd name="T6" fmla="*/ 0 w 199"/>
                    <a:gd name="T7" fmla="*/ 200 h 200"/>
                    <a:gd name="T8" fmla="*/ 100 w 199"/>
                    <a:gd name="T9" fmla="*/ 0 h 200"/>
                  </a:gdLst>
                  <a:ahLst/>
                  <a:cxnLst>
                    <a:cxn ang="0">
                      <a:pos x="T0" y="T1"/>
                    </a:cxn>
                    <a:cxn ang="0">
                      <a:pos x="T2" y="T3"/>
                    </a:cxn>
                    <a:cxn ang="0">
                      <a:pos x="T4" y="T5"/>
                    </a:cxn>
                    <a:cxn ang="0">
                      <a:pos x="T6" y="T7"/>
                    </a:cxn>
                    <a:cxn ang="0">
                      <a:pos x="T8" y="T9"/>
                    </a:cxn>
                  </a:cxnLst>
                  <a:rect l="0" t="0" r="r" b="b"/>
                  <a:pathLst>
                    <a:path w="199" h="200">
                      <a:moveTo>
                        <a:pt x="100" y="0"/>
                      </a:moveTo>
                      <a:lnTo>
                        <a:pt x="199" y="200"/>
                      </a:lnTo>
                      <a:cubicBezTo>
                        <a:pt x="137" y="168"/>
                        <a:pt x="63" y="168"/>
                        <a:pt x="0" y="200"/>
                      </a:cubicBezTo>
                      <a:lnTo>
                        <a:pt x="0" y="200"/>
                      </a:lnTo>
                      <a:lnTo>
                        <a:pt x="100" y="0"/>
                      </a:lnTo>
                      <a:close/>
                    </a:path>
                  </a:pathLst>
                </a:custGeom>
                <a:solidFill>
                  <a:srgbClr val="C00000"/>
                </a:solidFill>
                <a:ln w="0">
                  <a:solidFill>
                    <a:srgbClr val="C00000"/>
                  </a:solidFill>
                  <a:prstDash val="solid"/>
                  <a:round/>
                  <a:headEnd/>
                  <a:tailEnd/>
                </a:ln>
              </p:spPr>
              <p:txBody>
                <a:bodyPr/>
                <a:lstStyle/>
                <a:p>
                  <a:endParaRPr lang="zh-CN" altLang="en-US"/>
                </a:p>
              </p:txBody>
            </p:sp>
            <p:sp>
              <p:nvSpPr>
                <p:cNvPr id="28" name="Freeform 9"/>
                <p:cNvSpPr>
                  <a:spLocks/>
                </p:cNvSpPr>
                <p:nvPr/>
              </p:nvSpPr>
              <p:spPr bwMode="auto">
                <a:xfrm>
                  <a:off x="2110" y="4754"/>
                  <a:ext cx="113" cy="114"/>
                </a:xfrm>
                <a:custGeom>
                  <a:avLst/>
                  <a:gdLst>
                    <a:gd name="T0" fmla="*/ 0 w 212"/>
                    <a:gd name="T1" fmla="*/ 212 h 212"/>
                    <a:gd name="T2" fmla="*/ 71 w 212"/>
                    <a:gd name="T3" fmla="*/ 0 h 212"/>
                    <a:gd name="T4" fmla="*/ 212 w 212"/>
                    <a:gd name="T5" fmla="*/ 142 h 212"/>
                    <a:gd name="T6" fmla="*/ 212 w 212"/>
                    <a:gd name="T7" fmla="*/ 142 h 212"/>
                    <a:gd name="T8" fmla="*/ 0 w 212"/>
                    <a:gd name="T9" fmla="*/ 212 h 212"/>
                  </a:gdLst>
                  <a:ahLst/>
                  <a:cxnLst>
                    <a:cxn ang="0">
                      <a:pos x="T0" y="T1"/>
                    </a:cxn>
                    <a:cxn ang="0">
                      <a:pos x="T2" y="T3"/>
                    </a:cxn>
                    <a:cxn ang="0">
                      <a:pos x="T4" y="T5"/>
                    </a:cxn>
                    <a:cxn ang="0">
                      <a:pos x="T6" y="T7"/>
                    </a:cxn>
                    <a:cxn ang="0">
                      <a:pos x="T8" y="T9"/>
                    </a:cxn>
                  </a:cxnLst>
                  <a:rect l="0" t="0" r="r" b="b"/>
                  <a:pathLst>
                    <a:path w="212" h="212">
                      <a:moveTo>
                        <a:pt x="0" y="212"/>
                      </a:moveTo>
                      <a:lnTo>
                        <a:pt x="71" y="0"/>
                      </a:lnTo>
                      <a:cubicBezTo>
                        <a:pt x="93" y="67"/>
                        <a:pt x="145" y="119"/>
                        <a:pt x="212" y="142"/>
                      </a:cubicBezTo>
                      <a:lnTo>
                        <a:pt x="212" y="142"/>
                      </a:lnTo>
                      <a:lnTo>
                        <a:pt x="0" y="212"/>
                      </a:lnTo>
                      <a:close/>
                    </a:path>
                  </a:pathLst>
                </a:custGeom>
                <a:solidFill>
                  <a:srgbClr val="C00000"/>
                </a:solidFill>
                <a:ln w="0">
                  <a:solidFill>
                    <a:srgbClr val="C00000"/>
                  </a:solidFill>
                  <a:prstDash val="solid"/>
                  <a:round/>
                  <a:headEnd/>
                  <a:tailEnd/>
                </a:ln>
              </p:spPr>
              <p:txBody>
                <a:bodyPr/>
                <a:lstStyle/>
                <a:p>
                  <a:endParaRPr lang="zh-CN" altLang="en-US"/>
                </a:p>
              </p:txBody>
            </p:sp>
            <p:sp>
              <p:nvSpPr>
                <p:cNvPr id="29" name="Freeform 10"/>
                <p:cNvSpPr>
                  <a:spLocks/>
                </p:cNvSpPr>
                <p:nvPr/>
              </p:nvSpPr>
              <p:spPr bwMode="auto">
                <a:xfrm>
                  <a:off x="6485" y="2101"/>
                  <a:ext cx="108" cy="118"/>
                </a:xfrm>
                <a:custGeom>
                  <a:avLst/>
                  <a:gdLst>
                    <a:gd name="T0" fmla="*/ 203 w 203"/>
                    <a:gd name="T1" fmla="*/ 0 h 218"/>
                    <a:gd name="T2" fmla="*/ 155 w 203"/>
                    <a:gd name="T3" fmla="*/ 218 h 218"/>
                    <a:gd name="T4" fmla="*/ 0 w 203"/>
                    <a:gd name="T5" fmla="*/ 93 h 218"/>
                    <a:gd name="T6" fmla="*/ 203 w 203"/>
                    <a:gd name="T7" fmla="*/ 0 h 218"/>
                  </a:gdLst>
                  <a:ahLst/>
                  <a:cxnLst>
                    <a:cxn ang="0">
                      <a:pos x="T0" y="T1"/>
                    </a:cxn>
                    <a:cxn ang="0">
                      <a:pos x="T2" y="T3"/>
                    </a:cxn>
                    <a:cxn ang="0">
                      <a:pos x="T4" y="T5"/>
                    </a:cxn>
                    <a:cxn ang="0">
                      <a:pos x="T6" y="T7"/>
                    </a:cxn>
                  </a:cxnLst>
                  <a:rect l="0" t="0" r="r" b="b"/>
                  <a:pathLst>
                    <a:path w="203" h="218">
                      <a:moveTo>
                        <a:pt x="203" y="0"/>
                      </a:moveTo>
                      <a:lnTo>
                        <a:pt x="155" y="218"/>
                      </a:lnTo>
                      <a:cubicBezTo>
                        <a:pt x="126" y="154"/>
                        <a:pt x="68" y="108"/>
                        <a:pt x="0" y="93"/>
                      </a:cubicBezTo>
                      <a:lnTo>
                        <a:pt x="203" y="0"/>
                      </a:lnTo>
                      <a:close/>
                    </a:path>
                  </a:pathLst>
                </a:custGeom>
                <a:solidFill>
                  <a:srgbClr val="000000"/>
                </a:solidFill>
                <a:ln w="0">
                  <a:solidFill>
                    <a:srgbClr val="006600"/>
                  </a:solidFill>
                  <a:prstDash val="solid"/>
                  <a:round/>
                  <a:headEnd/>
                  <a:tailEnd/>
                </a:ln>
              </p:spPr>
              <p:txBody>
                <a:bodyPr/>
                <a:lstStyle/>
                <a:p>
                  <a:endParaRPr lang="zh-CN" altLang="en-US"/>
                </a:p>
              </p:txBody>
            </p:sp>
            <p:sp>
              <p:nvSpPr>
                <p:cNvPr id="30" name="Freeform 11"/>
                <p:cNvSpPr>
                  <a:spLocks/>
                </p:cNvSpPr>
                <p:nvPr/>
              </p:nvSpPr>
              <p:spPr bwMode="auto">
                <a:xfrm>
                  <a:off x="5642" y="2078"/>
                  <a:ext cx="99" cy="119"/>
                </a:xfrm>
                <a:custGeom>
                  <a:avLst/>
                  <a:gdLst>
                    <a:gd name="T0" fmla="*/ 22 w 186"/>
                    <a:gd name="T1" fmla="*/ 0 h 222"/>
                    <a:gd name="T2" fmla="*/ 186 w 186"/>
                    <a:gd name="T3" fmla="*/ 151 h 222"/>
                    <a:gd name="T4" fmla="*/ 0 w 186"/>
                    <a:gd name="T5" fmla="*/ 222 h 222"/>
                    <a:gd name="T6" fmla="*/ 22 w 186"/>
                    <a:gd name="T7" fmla="*/ 0 h 222"/>
                  </a:gdLst>
                  <a:ahLst/>
                  <a:cxnLst>
                    <a:cxn ang="0">
                      <a:pos x="T0" y="T1"/>
                    </a:cxn>
                    <a:cxn ang="0">
                      <a:pos x="T2" y="T3"/>
                    </a:cxn>
                    <a:cxn ang="0">
                      <a:pos x="T4" y="T5"/>
                    </a:cxn>
                    <a:cxn ang="0">
                      <a:pos x="T6" y="T7"/>
                    </a:cxn>
                  </a:cxnLst>
                  <a:rect l="0" t="0" r="r" b="b"/>
                  <a:pathLst>
                    <a:path w="186" h="222">
                      <a:moveTo>
                        <a:pt x="22" y="0"/>
                      </a:moveTo>
                      <a:lnTo>
                        <a:pt x="186" y="151"/>
                      </a:lnTo>
                      <a:cubicBezTo>
                        <a:pt x="117" y="144"/>
                        <a:pt x="47" y="171"/>
                        <a:pt x="0" y="222"/>
                      </a:cubicBezTo>
                      <a:lnTo>
                        <a:pt x="22" y="0"/>
                      </a:lnTo>
                      <a:close/>
                    </a:path>
                  </a:pathLst>
                </a:custGeom>
                <a:solidFill>
                  <a:srgbClr val="000000"/>
                </a:solidFill>
                <a:ln w="0">
                  <a:solidFill>
                    <a:srgbClr val="006600"/>
                  </a:solidFill>
                  <a:prstDash val="solid"/>
                  <a:round/>
                  <a:headEnd/>
                  <a:tailEnd/>
                </a:ln>
              </p:spPr>
              <p:txBody>
                <a:bodyPr/>
                <a:lstStyle/>
                <a:p>
                  <a:endParaRPr lang="zh-CN" altLang="en-US"/>
                </a:p>
              </p:txBody>
            </p:sp>
            <p:sp>
              <p:nvSpPr>
                <p:cNvPr id="31" name="Freeform 12"/>
                <p:cNvSpPr>
                  <a:spLocks/>
                </p:cNvSpPr>
                <p:nvPr/>
              </p:nvSpPr>
              <p:spPr bwMode="auto">
                <a:xfrm>
                  <a:off x="5127" y="3163"/>
                  <a:ext cx="118" cy="100"/>
                </a:xfrm>
                <a:custGeom>
                  <a:avLst/>
                  <a:gdLst>
                    <a:gd name="T0" fmla="*/ 0 w 223"/>
                    <a:gd name="T1" fmla="*/ 167 h 186"/>
                    <a:gd name="T2" fmla="*/ 148 w 223"/>
                    <a:gd name="T3" fmla="*/ 0 h 186"/>
                    <a:gd name="T4" fmla="*/ 223 w 223"/>
                    <a:gd name="T5" fmla="*/ 186 h 186"/>
                    <a:gd name="T6" fmla="*/ 0 w 223"/>
                    <a:gd name="T7" fmla="*/ 167 h 186"/>
                  </a:gdLst>
                  <a:ahLst/>
                  <a:cxnLst>
                    <a:cxn ang="0">
                      <a:pos x="T0" y="T1"/>
                    </a:cxn>
                    <a:cxn ang="0">
                      <a:pos x="T2" y="T3"/>
                    </a:cxn>
                    <a:cxn ang="0">
                      <a:pos x="T4" y="T5"/>
                    </a:cxn>
                    <a:cxn ang="0">
                      <a:pos x="T6" y="T7"/>
                    </a:cxn>
                  </a:cxnLst>
                  <a:rect l="0" t="0" r="r" b="b"/>
                  <a:pathLst>
                    <a:path w="223" h="186">
                      <a:moveTo>
                        <a:pt x="0" y="167"/>
                      </a:moveTo>
                      <a:lnTo>
                        <a:pt x="148" y="0"/>
                      </a:lnTo>
                      <a:cubicBezTo>
                        <a:pt x="143" y="70"/>
                        <a:pt x="170" y="139"/>
                        <a:pt x="223" y="186"/>
                      </a:cubicBezTo>
                      <a:lnTo>
                        <a:pt x="0" y="167"/>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32" name="Freeform 13"/>
                <p:cNvSpPr>
                  <a:spLocks/>
                </p:cNvSpPr>
                <p:nvPr/>
              </p:nvSpPr>
              <p:spPr bwMode="auto">
                <a:xfrm>
                  <a:off x="4725" y="2813"/>
                  <a:ext cx="108" cy="117"/>
                </a:xfrm>
                <a:custGeom>
                  <a:avLst/>
                  <a:gdLst>
                    <a:gd name="T0" fmla="*/ 203 w 203"/>
                    <a:gd name="T1" fmla="*/ 0 h 218"/>
                    <a:gd name="T2" fmla="*/ 156 w 203"/>
                    <a:gd name="T3" fmla="*/ 218 h 218"/>
                    <a:gd name="T4" fmla="*/ 0 w 203"/>
                    <a:gd name="T5" fmla="*/ 93 h 218"/>
                    <a:gd name="T6" fmla="*/ 0 w 203"/>
                    <a:gd name="T7" fmla="*/ 93 h 218"/>
                    <a:gd name="T8" fmla="*/ 203 w 203"/>
                    <a:gd name="T9" fmla="*/ 0 h 218"/>
                  </a:gdLst>
                  <a:ahLst/>
                  <a:cxnLst>
                    <a:cxn ang="0">
                      <a:pos x="T0" y="T1"/>
                    </a:cxn>
                    <a:cxn ang="0">
                      <a:pos x="T2" y="T3"/>
                    </a:cxn>
                    <a:cxn ang="0">
                      <a:pos x="T4" y="T5"/>
                    </a:cxn>
                    <a:cxn ang="0">
                      <a:pos x="T6" y="T7"/>
                    </a:cxn>
                    <a:cxn ang="0">
                      <a:pos x="T8" y="T9"/>
                    </a:cxn>
                  </a:cxnLst>
                  <a:rect l="0" t="0" r="r" b="b"/>
                  <a:pathLst>
                    <a:path w="203" h="218">
                      <a:moveTo>
                        <a:pt x="203" y="0"/>
                      </a:moveTo>
                      <a:lnTo>
                        <a:pt x="156" y="218"/>
                      </a:lnTo>
                      <a:cubicBezTo>
                        <a:pt x="127" y="154"/>
                        <a:pt x="69" y="108"/>
                        <a:pt x="0" y="93"/>
                      </a:cubicBezTo>
                      <a:lnTo>
                        <a:pt x="0" y="93"/>
                      </a:lnTo>
                      <a:lnTo>
                        <a:pt x="203" y="0"/>
                      </a:lnTo>
                      <a:close/>
                    </a:path>
                  </a:pathLst>
                </a:custGeom>
                <a:solidFill>
                  <a:srgbClr val="000000"/>
                </a:solidFill>
                <a:ln w="0">
                  <a:solidFill>
                    <a:srgbClr val="0033CC"/>
                  </a:solidFill>
                  <a:prstDash val="solid"/>
                  <a:round/>
                  <a:headEnd/>
                  <a:tailEnd/>
                </a:ln>
              </p:spPr>
              <p:txBody>
                <a:bodyPr/>
                <a:lstStyle/>
                <a:p>
                  <a:endParaRPr lang="zh-CN" altLang="en-US"/>
                </a:p>
              </p:txBody>
            </p:sp>
            <p:sp>
              <p:nvSpPr>
                <p:cNvPr id="33" name="Freeform 14"/>
                <p:cNvSpPr>
                  <a:spLocks/>
                </p:cNvSpPr>
                <p:nvPr/>
              </p:nvSpPr>
              <p:spPr bwMode="auto">
                <a:xfrm>
                  <a:off x="3872" y="2807"/>
                  <a:ext cx="100" cy="119"/>
                </a:xfrm>
                <a:custGeom>
                  <a:avLst/>
                  <a:gdLst>
                    <a:gd name="T0" fmla="*/ 23 w 187"/>
                    <a:gd name="T1" fmla="*/ 0 h 222"/>
                    <a:gd name="T2" fmla="*/ 187 w 187"/>
                    <a:gd name="T3" fmla="*/ 151 h 222"/>
                    <a:gd name="T4" fmla="*/ 0 w 187"/>
                    <a:gd name="T5" fmla="*/ 222 h 222"/>
                    <a:gd name="T6" fmla="*/ 23 w 187"/>
                    <a:gd name="T7" fmla="*/ 0 h 222"/>
                  </a:gdLst>
                  <a:ahLst/>
                  <a:cxnLst>
                    <a:cxn ang="0">
                      <a:pos x="T0" y="T1"/>
                    </a:cxn>
                    <a:cxn ang="0">
                      <a:pos x="T2" y="T3"/>
                    </a:cxn>
                    <a:cxn ang="0">
                      <a:pos x="T4" y="T5"/>
                    </a:cxn>
                    <a:cxn ang="0">
                      <a:pos x="T6" y="T7"/>
                    </a:cxn>
                  </a:cxnLst>
                  <a:rect l="0" t="0" r="r" b="b"/>
                  <a:pathLst>
                    <a:path w="187" h="222">
                      <a:moveTo>
                        <a:pt x="23" y="0"/>
                      </a:moveTo>
                      <a:lnTo>
                        <a:pt x="187" y="151"/>
                      </a:lnTo>
                      <a:cubicBezTo>
                        <a:pt x="117" y="144"/>
                        <a:pt x="48" y="170"/>
                        <a:pt x="0" y="222"/>
                      </a:cubicBezTo>
                      <a:lnTo>
                        <a:pt x="23" y="0"/>
                      </a:lnTo>
                      <a:close/>
                    </a:path>
                  </a:pathLst>
                </a:custGeom>
                <a:solidFill>
                  <a:srgbClr val="000000"/>
                </a:solidFill>
                <a:ln w="0">
                  <a:solidFill>
                    <a:srgbClr val="0033CC"/>
                  </a:solidFill>
                  <a:prstDash val="solid"/>
                  <a:round/>
                  <a:headEnd/>
                  <a:tailEnd/>
                </a:ln>
              </p:spPr>
              <p:txBody>
                <a:bodyPr/>
                <a:lstStyle/>
                <a:p>
                  <a:endParaRPr lang="zh-CN" altLang="en-US"/>
                </a:p>
              </p:txBody>
            </p:sp>
            <p:sp>
              <p:nvSpPr>
                <p:cNvPr id="34" name="Freeform 15"/>
                <p:cNvSpPr>
                  <a:spLocks/>
                </p:cNvSpPr>
                <p:nvPr/>
              </p:nvSpPr>
              <p:spPr bwMode="auto">
                <a:xfrm>
                  <a:off x="3367" y="3866"/>
                  <a:ext cx="118" cy="100"/>
                </a:xfrm>
                <a:custGeom>
                  <a:avLst/>
                  <a:gdLst>
                    <a:gd name="T0" fmla="*/ 0 w 222"/>
                    <a:gd name="T1" fmla="*/ 168 h 186"/>
                    <a:gd name="T2" fmla="*/ 148 w 222"/>
                    <a:gd name="T3" fmla="*/ 0 h 186"/>
                    <a:gd name="T4" fmla="*/ 222 w 222"/>
                    <a:gd name="T5" fmla="*/ 186 h 186"/>
                    <a:gd name="T6" fmla="*/ 0 w 222"/>
                    <a:gd name="T7" fmla="*/ 168 h 186"/>
                  </a:gdLst>
                  <a:ahLst/>
                  <a:cxnLst>
                    <a:cxn ang="0">
                      <a:pos x="T0" y="T1"/>
                    </a:cxn>
                    <a:cxn ang="0">
                      <a:pos x="T2" y="T3"/>
                    </a:cxn>
                    <a:cxn ang="0">
                      <a:pos x="T4" y="T5"/>
                    </a:cxn>
                    <a:cxn ang="0">
                      <a:pos x="T6" y="T7"/>
                    </a:cxn>
                  </a:cxnLst>
                  <a:rect l="0" t="0" r="r" b="b"/>
                  <a:pathLst>
                    <a:path w="222" h="186">
                      <a:moveTo>
                        <a:pt x="0" y="168"/>
                      </a:moveTo>
                      <a:lnTo>
                        <a:pt x="148" y="0"/>
                      </a:lnTo>
                      <a:cubicBezTo>
                        <a:pt x="142" y="71"/>
                        <a:pt x="170" y="139"/>
                        <a:pt x="222" y="186"/>
                      </a:cubicBezTo>
                      <a:lnTo>
                        <a:pt x="0" y="168"/>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35" name="Rectangle 16"/>
                <p:cNvSpPr>
                  <a:spLocks noChangeArrowheads="1"/>
                </p:cNvSpPr>
                <p:nvPr/>
              </p:nvSpPr>
              <p:spPr bwMode="auto">
                <a:xfrm>
                  <a:off x="2470" y="1543"/>
                  <a:ext cx="96"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a:solidFill>
                        <a:srgbClr val="FF0000"/>
                      </a:solidFill>
                      <a:latin typeface="Times New Roman" panose="02020603050405020304" pitchFamily="18" charset="0"/>
                    </a:rPr>
                    <a:t>z</a:t>
                  </a:r>
                  <a:endParaRPr lang="en-US" altLang="zh-CN" sz="2000" i="1" dirty="0">
                    <a:solidFill>
                      <a:srgbClr val="FF0000"/>
                    </a:solidFill>
                  </a:endParaRPr>
                </a:p>
              </p:txBody>
            </p:sp>
            <p:sp>
              <p:nvSpPr>
                <p:cNvPr id="36" name="Rectangle 17"/>
                <p:cNvSpPr>
                  <a:spLocks noChangeArrowheads="1"/>
                </p:cNvSpPr>
                <p:nvPr/>
              </p:nvSpPr>
              <p:spPr bwMode="auto">
                <a:xfrm>
                  <a:off x="1963" y="4496"/>
                  <a:ext cx="110"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a:solidFill>
                        <a:srgbClr val="FF0000"/>
                      </a:solidFill>
                      <a:latin typeface="Times New Roman" panose="02020603050405020304" pitchFamily="18" charset="0"/>
                    </a:rPr>
                    <a:t>x</a:t>
                  </a:r>
                  <a:endParaRPr lang="en-US" altLang="zh-CN" sz="2000" i="1" dirty="0">
                    <a:solidFill>
                      <a:srgbClr val="FF0000"/>
                    </a:solidFill>
                  </a:endParaRPr>
                </a:p>
              </p:txBody>
            </p:sp>
            <p:sp>
              <p:nvSpPr>
                <p:cNvPr id="37" name="Rectangle 18"/>
                <p:cNvSpPr>
                  <a:spLocks noChangeArrowheads="1"/>
                </p:cNvSpPr>
                <p:nvPr/>
              </p:nvSpPr>
              <p:spPr bwMode="auto">
                <a:xfrm>
                  <a:off x="7171" y="4309"/>
                  <a:ext cx="110"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a:solidFill>
                        <a:srgbClr val="FF0000"/>
                      </a:solidFill>
                      <a:latin typeface="Times New Roman" panose="02020603050405020304" pitchFamily="18" charset="0"/>
                    </a:rPr>
                    <a:t>y</a:t>
                  </a:r>
                  <a:endParaRPr lang="en-US" altLang="zh-CN" sz="2000" i="1" dirty="0">
                    <a:solidFill>
                      <a:srgbClr val="FF0000"/>
                    </a:solidFill>
                  </a:endParaRPr>
                </a:p>
              </p:txBody>
            </p:sp>
            <p:sp>
              <p:nvSpPr>
                <p:cNvPr id="38" name="Rectangle 19"/>
                <p:cNvSpPr>
                  <a:spLocks noChangeArrowheads="1"/>
                </p:cNvSpPr>
                <p:nvPr/>
              </p:nvSpPr>
              <p:spPr bwMode="auto">
                <a:xfrm>
                  <a:off x="2536" y="3970"/>
                  <a:ext cx="179"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a:solidFill>
                        <a:srgbClr val="000000"/>
                      </a:solidFill>
                      <a:latin typeface="Times New Roman" panose="02020603050405020304" pitchFamily="18" charset="0"/>
                    </a:rPr>
                    <a:t>O</a:t>
                  </a:r>
                  <a:endParaRPr lang="en-US" altLang="zh-CN" sz="2000" i="1" dirty="0"/>
                </a:p>
              </p:txBody>
            </p:sp>
            <p:sp>
              <p:nvSpPr>
                <p:cNvPr id="39" name="Rectangle 20"/>
                <p:cNvSpPr>
                  <a:spLocks noChangeArrowheads="1"/>
                </p:cNvSpPr>
                <p:nvPr/>
              </p:nvSpPr>
              <p:spPr bwMode="auto">
                <a:xfrm>
                  <a:off x="5985" y="2809"/>
                  <a:ext cx="24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err="1">
                      <a:solidFill>
                        <a:srgbClr val="000000"/>
                      </a:solidFill>
                      <a:latin typeface="Times New Roman" panose="02020603050405020304" pitchFamily="18" charset="0"/>
                    </a:rPr>
                    <a:t>O</a:t>
                  </a:r>
                  <a:r>
                    <a:rPr lang="en-US" altLang="zh-CN" sz="2000" i="1" baseline="-25000" dirty="0" err="1">
                      <a:solidFill>
                        <a:srgbClr val="000000"/>
                      </a:solidFill>
                      <a:latin typeface="Times New Roman" panose="02020603050405020304" pitchFamily="18" charset="0"/>
                    </a:rPr>
                    <a:t>s</a:t>
                  </a:r>
                  <a:endParaRPr lang="en-US" altLang="zh-CN" sz="2000" i="1" dirty="0"/>
                </a:p>
              </p:txBody>
            </p:sp>
            <p:sp>
              <p:nvSpPr>
                <p:cNvPr id="40" name="Rectangle 21"/>
                <p:cNvSpPr>
                  <a:spLocks noChangeArrowheads="1"/>
                </p:cNvSpPr>
                <p:nvPr/>
              </p:nvSpPr>
              <p:spPr bwMode="auto">
                <a:xfrm>
                  <a:off x="6647" y="1762"/>
                  <a:ext cx="109"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a:solidFill>
                        <a:srgbClr val="006600"/>
                      </a:solidFill>
                      <a:latin typeface="Times New Roman" panose="02020603050405020304" pitchFamily="18" charset="0"/>
                    </a:rPr>
                    <a:t>x</a:t>
                  </a:r>
                  <a:endParaRPr lang="en-US" altLang="zh-CN" sz="2000" i="1" dirty="0">
                    <a:solidFill>
                      <a:srgbClr val="006600"/>
                    </a:solidFill>
                  </a:endParaRPr>
                </a:p>
              </p:txBody>
            </p:sp>
            <p:sp>
              <p:nvSpPr>
                <p:cNvPr id="41" name="Rectangle 22"/>
                <p:cNvSpPr>
                  <a:spLocks noChangeArrowheads="1"/>
                </p:cNvSpPr>
                <p:nvPr/>
              </p:nvSpPr>
              <p:spPr bwMode="auto">
                <a:xfrm>
                  <a:off x="6741" y="1852"/>
                  <a:ext cx="96"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dirty="0">
                      <a:solidFill>
                        <a:srgbClr val="006600"/>
                      </a:solidFill>
                      <a:latin typeface="Times New Roman" panose="02020603050405020304" pitchFamily="18" charset="0"/>
                    </a:rPr>
                    <a:t>s</a:t>
                  </a:r>
                  <a:endParaRPr lang="en-US" altLang="zh-CN" sz="2000" dirty="0">
                    <a:solidFill>
                      <a:srgbClr val="006600"/>
                    </a:solidFill>
                  </a:endParaRPr>
                </a:p>
              </p:txBody>
            </p:sp>
            <p:sp>
              <p:nvSpPr>
                <p:cNvPr id="42" name="Rectangle 23"/>
                <p:cNvSpPr>
                  <a:spLocks noChangeArrowheads="1"/>
                </p:cNvSpPr>
                <p:nvPr/>
              </p:nvSpPr>
              <p:spPr bwMode="auto">
                <a:xfrm>
                  <a:off x="5567" y="1703"/>
                  <a:ext cx="109"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a:solidFill>
                        <a:srgbClr val="006600"/>
                      </a:solidFill>
                      <a:latin typeface="Times New Roman" panose="02020603050405020304" pitchFamily="18" charset="0"/>
                    </a:rPr>
                    <a:t>y</a:t>
                  </a:r>
                  <a:endParaRPr lang="en-US" altLang="zh-CN" sz="2000" i="1" dirty="0">
                    <a:solidFill>
                      <a:srgbClr val="006600"/>
                    </a:solidFill>
                  </a:endParaRPr>
                </a:p>
              </p:txBody>
            </p:sp>
            <p:sp>
              <p:nvSpPr>
                <p:cNvPr id="43" name="Rectangle 24"/>
                <p:cNvSpPr>
                  <a:spLocks noChangeArrowheads="1"/>
                </p:cNvSpPr>
                <p:nvPr/>
              </p:nvSpPr>
              <p:spPr bwMode="auto">
                <a:xfrm>
                  <a:off x="5663" y="1805"/>
                  <a:ext cx="95"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dirty="0">
                      <a:solidFill>
                        <a:srgbClr val="006600"/>
                      </a:solidFill>
                      <a:latin typeface="Times New Roman" panose="02020603050405020304" pitchFamily="18" charset="0"/>
                    </a:rPr>
                    <a:t>s</a:t>
                  </a:r>
                  <a:endParaRPr lang="en-US" altLang="zh-CN" sz="2000" dirty="0">
                    <a:solidFill>
                      <a:srgbClr val="006600"/>
                    </a:solidFill>
                  </a:endParaRPr>
                </a:p>
              </p:txBody>
            </p:sp>
            <p:sp>
              <p:nvSpPr>
                <p:cNvPr id="44" name="Rectangle 25"/>
                <p:cNvSpPr>
                  <a:spLocks noChangeArrowheads="1"/>
                </p:cNvSpPr>
                <p:nvPr/>
              </p:nvSpPr>
              <p:spPr bwMode="auto">
                <a:xfrm>
                  <a:off x="5198" y="2838"/>
                  <a:ext cx="108"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a:solidFill>
                        <a:srgbClr val="000000"/>
                      </a:solidFill>
                      <a:latin typeface="Times New Roman" panose="02020603050405020304" pitchFamily="18" charset="0"/>
                    </a:rPr>
                    <a:t>z</a:t>
                  </a:r>
                  <a:endParaRPr lang="en-US" altLang="zh-CN" sz="2000"/>
                </a:p>
              </p:txBody>
            </p:sp>
            <p:sp>
              <p:nvSpPr>
                <p:cNvPr id="45" name="Rectangle 26"/>
                <p:cNvSpPr>
                  <a:spLocks noChangeArrowheads="1"/>
                </p:cNvSpPr>
                <p:nvPr/>
              </p:nvSpPr>
              <p:spPr bwMode="auto">
                <a:xfrm>
                  <a:off x="5291" y="2932"/>
                  <a:ext cx="94"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a:solidFill>
                        <a:srgbClr val="000000"/>
                      </a:solidFill>
                      <a:latin typeface="Times New Roman" panose="02020603050405020304" pitchFamily="18" charset="0"/>
                    </a:rPr>
                    <a:t>s</a:t>
                  </a:r>
                  <a:endParaRPr lang="en-US" altLang="zh-CN" sz="2000"/>
                </a:p>
              </p:txBody>
            </p:sp>
            <p:sp>
              <p:nvSpPr>
                <p:cNvPr id="46" name="Rectangle 27"/>
                <p:cNvSpPr>
                  <a:spLocks noChangeArrowheads="1"/>
                </p:cNvSpPr>
                <p:nvPr/>
              </p:nvSpPr>
              <p:spPr bwMode="auto">
                <a:xfrm>
                  <a:off x="4859" y="2549"/>
                  <a:ext cx="110"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a:solidFill>
                        <a:srgbClr val="000000"/>
                      </a:solidFill>
                      <a:latin typeface="Times New Roman" panose="02020603050405020304" pitchFamily="18" charset="0"/>
                    </a:rPr>
                    <a:t>x</a:t>
                  </a:r>
                  <a:endParaRPr lang="en-US" altLang="zh-CN" sz="2000" i="1" dirty="0"/>
                </a:p>
              </p:txBody>
            </p:sp>
            <p:sp>
              <p:nvSpPr>
                <p:cNvPr id="47" name="Rectangle 28"/>
                <p:cNvSpPr>
                  <a:spLocks noChangeArrowheads="1"/>
                </p:cNvSpPr>
                <p:nvPr/>
              </p:nvSpPr>
              <p:spPr bwMode="auto">
                <a:xfrm>
                  <a:off x="4953" y="2647"/>
                  <a:ext cx="1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a:solidFill>
                        <a:srgbClr val="000000"/>
                      </a:solidFill>
                      <a:latin typeface="Times New Roman" panose="02020603050405020304" pitchFamily="18" charset="0"/>
                    </a:rPr>
                    <a:t>p</a:t>
                  </a:r>
                  <a:endParaRPr lang="en-US" altLang="zh-CN" sz="2000" i="1" dirty="0"/>
                </a:p>
              </p:txBody>
            </p:sp>
            <p:sp>
              <p:nvSpPr>
                <p:cNvPr id="48" name="Rectangle 29"/>
                <p:cNvSpPr>
                  <a:spLocks noChangeArrowheads="1"/>
                </p:cNvSpPr>
                <p:nvPr/>
              </p:nvSpPr>
              <p:spPr bwMode="auto">
                <a:xfrm>
                  <a:off x="3700" y="2484"/>
                  <a:ext cx="110"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a:solidFill>
                        <a:srgbClr val="000000"/>
                      </a:solidFill>
                      <a:latin typeface="Times New Roman" panose="02020603050405020304" pitchFamily="18" charset="0"/>
                    </a:rPr>
                    <a:t>y</a:t>
                  </a:r>
                  <a:endParaRPr lang="en-US" altLang="zh-CN" sz="2000" i="1" dirty="0"/>
                </a:p>
              </p:txBody>
            </p:sp>
            <p:sp>
              <p:nvSpPr>
                <p:cNvPr id="49" name="Rectangle 30"/>
                <p:cNvSpPr>
                  <a:spLocks noChangeArrowheads="1"/>
                </p:cNvSpPr>
                <p:nvPr/>
              </p:nvSpPr>
              <p:spPr bwMode="auto">
                <a:xfrm>
                  <a:off x="3798" y="2582"/>
                  <a:ext cx="1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a:solidFill>
                        <a:srgbClr val="000000"/>
                      </a:solidFill>
                      <a:latin typeface="Times New Roman" panose="02020603050405020304" pitchFamily="18" charset="0"/>
                    </a:rPr>
                    <a:t>p</a:t>
                  </a:r>
                  <a:endParaRPr lang="en-US" altLang="zh-CN" sz="2000" i="1" dirty="0"/>
                </a:p>
              </p:txBody>
            </p:sp>
            <p:sp>
              <p:nvSpPr>
                <p:cNvPr id="50" name="Rectangle 31"/>
                <p:cNvSpPr>
                  <a:spLocks noChangeArrowheads="1"/>
                </p:cNvSpPr>
                <p:nvPr/>
              </p:nvSpPr>
              <p:spPr bwMode="auto">
                <a:xfrm>
                  <a:off x="3275" y="3486"/>
                  <a:ext cx="96"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a:solidFill>
                        <a:srgbClr val="000000"/>
                      </a:solidFill>
                      <a:latin typeface="Times New Roman" panose="02020603050405020304" pitchFamily="18" charset="0"/>
                    </a:rPr>
                    <a:t>z</a:t>
                  </a:r>
                  <a:endParaRPr lang="en-US" altLang="zh-CN" sz="2000" i="1" dirty="0"/>
                </a:p>
              </p:txBody>
            </p:sp>
            <p:sp>
              <p:nvSpPr>
                <p:cNvPr id="51" name="Rectangle 32"/>
                <p:cNvSpPr>
                  <a:spLocks noChangeArrowheads="1"/>
                </p:cNvSpPr>
                <p:nvPr/>
              </p:nvSpPr>
              <p:spPr bwMode="auto">
                <a:xfrm>
                  <a:off x="3352" y="3588"/>
                  <a:ext cx="1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a:solidFill>
                        <a:srgbClr val="000000"/>
                      </a:solidFill>
                      <a:latin typeface="Times New Roman" panose="02020603050405020304" pitchFamily="18" charset="0"/>
                    </a:rPr>
                    <a:t>p</a:t>
                  </a:r>
                  <a:endParaRPr lang="en-US" altLang="zh-CN" sz="2000" i="1" dirty="0"/>
                </a:p>
              </p:txBody>
            </p:sp>
            <p:sp>
              <p:nvSpPr>
                <p:cNvPr id="52" name="Rectangle 33"/>
                <p:cNvSpPr>
                  <a:spLocks noChangeArrowheads="1"/>
                </p:cNvSpPr>
                <p:nvPr/>
              </p:nvSpPr>
              <p:spPr bwMode="auto">
                <a:xfrm>
                  <a:off x="4222" y="3624"/>
                  <a:ext cx="256"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a:solidFill>
                        <a:srgbClr val="000000"/>
                      </a:solidFill>
                      <a:latin typeface="Times New Roman" panose="02020603050405020304" pitchFamily="18" charset="0"/>
                    </a:rPr>
                    <a:t>O</a:t>
                  </a:r>
                  <a:r>
                    <a:rPr lang="en-US" altLang="zh-CN" sz="2000" baseline="-25000">
                      <a:solidFill>
                        <a:srgbClr val="000000"/>
                      </a:solidFill>
                      <a:latin typeface="Times New Roman" panose="02020603050405020304" pitchFamily="18" charset="0"/>
                    </a:rPr>
                    <a:t>p</a:t>
                  </a:r>
                  <a:endParaRPr lang="en-US" altLang="zh-CN" sz="2000"/>
                </a:p>
              </p:txBody>
            </p:sp>
            <p:pic>
              <p:nvPicPr>
                <p:cNvPr id="53"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 y="2668"/>
                  <a:ext cx="509"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Freeform 35"/>
                <p:cNvSpPr>
                  <a:spLocks/>
                </p:cNvSpPr>
                <p:nvPr/>
              </p:nvSpPr>
              <p:spPr bwMode="auto">
                <a:xfrm>
                  <a:off x="2844" y="4253"/>
                  <a:ext cx="76" cy="118"/>
                </a:xfrm>
                <a:custGeom>
                  <a:avLst/>
                  <a:gdLst>
                    <a:gd name="T0" fmla="*/ 0 w 76"/>
                    <a:gd name="T1" fmla="*/ 89 h 118"/>
                    <a:gd name="T2" fmla="*/ 76 w 76"/>
                    <a:gd name="T3" fmla="*/ 0 h 118"/>
                    <a:gd name="T4" fmla="*/ 67 w 76"/>
                    <a:gd name="T5" fmla="*/ 118 h 118"/>
                    <a:gd name="T6" fmla="*/ 0 w 76"/>
                    <a:gd name="T7" fmla="*/ 89 h 118"/>
                  </a:gdLst>
                  <a:ahLst/>
                  <a:cxnLst>
                    <a:cxn ang="0">
                      <a:pos x="T0" y="T1"/>
                    </a:cxn>
                    <a:cxn ang="0">
                      <a:pos x="T2" y="T3"/>
                    </a:cxn>
                    <a:cxn ang="0">
                      <a:pos x="T4" y="T5"/>
                    </a:cxn>
                    <a:cxn ang="0">
                      <a:pos x="T6" y="T7"/>
                    </a:cxn>
                  </a:cxnLst>
                  <a:rect l="0" t="0" r="r" b="b"/>
                  <a:pathLst>
                    <a:path w="76" h="118">
                      <a:moveTo>
                        <a:pt x="0" y="89"/>
                      </a:moveTo>
                      <a:lnTo>
                        <a:pt x="76" y="0"/>
                      </a:lnTo>
                      <a:lnTo>
                        <a:pt x="67" y="118"/>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5" name="Group 36"/>
                <p:cNvGrpSpPr>
                  <a:grpSpLocks/>
                </p:cNvGrpSpPr>
                <p:nvPr/>
              </p:nvGrpSpPr>
              <p:grpSpPr bwMode="auto">
                <a:xfrm>
                  <a:off x="2167" y="1690"/>
                  <a:ext cx="4999" cy="3178"/>
                  <a:chOff x="2167" y="1690"/>
                  <a:chExt cx="4999" cy="3178"/>
                </a:xfrm>
              </p:grpSpPr>
              <p:sp>
                <p:nvSpPr>
                  <p:cNvPr id="58" name="Freeform 37"/>
                  <p:cNvSpPr>
                    <a:spLocks/>
                  </p:cNvSpPr>
                  <p:nvPr/>
                </p:nvSpPr>
                <p:spPr bwMode="auto">
                  <a:xfrm rot="20131494">
                    <a:off x="3450" y="1762"/>
                    <a:ext cx="1740" cy="2852"/>
                  </a:xfrm>
                  <a:custGeom>
                    <a:avLst/>
                    <a:gdLst>
                      <a:gd name="T0" fmla="*/ 1349 w 1349"/>
                      <a:gd name="T1" fmla="*/ 0 h 2869"/>
                      <a:gd name="T2" fmla="*/ 1349 w 1349"/>
                      <a:gd name="T3" fmla="*/ 2295 h 2869"/>
                      <a:gd name="T4" fmla="*/ 0 w 1349"/>
                      <a:gd name="T5" fmla="*/ 2869 h 2869"/>
                      <a:gd name="T6" fmla="*/ 0 w 1349"/>
                      <a:gd name="T7" fmla="*/ 574 h 2869"/>
                      <a:gd name="T8" fmla="*/ 1349 w 1349"/>
                      <a:gd name="T9" fmla="*/ 0 h 2869"/>
                    </a:gdLst>
                    <a:ahLst/>
                    <a:cxnLst>
                      <a:cxn ang="0">
                        <a:pos x="T0" y="T1"/>
                      </a:cxn>
                      <a:cxn ang="0">
                        <a:pos x="T2" y="T3"/>
                      </a:cxn>
                      <a:cxn ang="0">
                        <a:pos x="T4" y="T5"/>
                      </a:cxn>
                      <a:cxn ang="0">
                        <a:pos x="T6" y="T7"/>
                      </a:cxn>
                      <a:cxn ang="0">
                        <a:pos x="T8" y="T9"/>
                      </a:cxn>
                    </a:cxnLst>
                    <a:rect l="0" t="0" r="r" b="b"/>
                    <a:pathLst>
                      <a:path w="1349" h="2869">
                        <a:moveTo>
                          <a:pt x="1349" y="0"/>
                        </a:moveTo>
                        <a:lnTo>
                          <a:pt x="1349" y="2295"/>
                        </a:lnTo>
                        <a:lnTo>
                          <a:pt x="0" y="2869"/>
                        </a:lnTo>
                        <a:lnTo>
                          <a:pt x="0" y="574"/>
                        </a:lnTo>
                        <a:lnTo>
                          <a:pt x="1349" y="0"/>
                        </a:lnTo>
                        <a:close/>
                      </a:path>
                    </a:pathLst>
                  </a:custGeom>
                  <a:solidFill>
                    <a:srgbClr val="FFFF00">
                      <a:alpha val="20000"/>
                    </a:srgbClr>
                  </a:solidFill>
                  <a:ln w="5080" cap="rnd">
                    <a:solidFill>
                      <a:srgbClr val="000000"/>
                    </a:solidFill>
                    <a:prstDash val="solid"/>
                    <a:round/>
                    <a:headEnd/>
                    <a:tailEnd/>
                  </a:ln>
                </p:spPr>
                <p:txBody>
                  <a:bodyPr/>
                  <a:lstStyle/>
                  <a:p>
                    <a:endParaRPr lang="zh-CN" altLang="en-US"/>
                  </a:p>
                </p:txBody>
              </p:sp>
              <p:sp>
                <p:nvSpPr>
                  <p:cNvPr id="59" name="Line 38"/>
                  <p:cNvSpPr>
                    <a:spLocks noChangeShapeType="1"/>
                  </p:cNvSpPr>
                  <p:nvPr/>
                </p:nvSpPr>
                <p:spPr bwMode="auto">
                  <a:xfrm>
                    <a:off x="2752" y="4216"/>
                    <a:ext cx="4414" cy="0"/>
                  </a:xfrm>
                  <a:prstGeom prst="line">
                    <a:avLst/>
                  </a:prstGeom>
                  <a:noFill/>
                  <a:ln w="15240" cap="rnd">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39"/>
                  <p:cNvSpPr>
                    <a:spLocks noChangeShapeType="1"/>
                  </p:cNvSpPr>
                  <p:nvPr/>
                </p:nvSpPr>
                <p:spPr bwMode="auto">
                  <a:xfrm flipV="1">
                    <a:off x="2752" y="1690"/>
                    <a:ext cx="0" cy="2526"/>
                  </a:xfrm>
                  <a:prstGeom prst="line">
                    <a:avLst/>
                  </a:prstGeom>
                  <a:noFill/>
                  <a:ln w="15240" cap="rnd">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40"/>
                  <p:cNvSpPr>
                    <a:spLocks noChangeShapeType="1"/>
                  </p:cNvSpPr>
                  <p:nvPr/>
                </p:nvSpPr>
                <p:spPr bwMode="auto">
                  <a:xfrm flipH="1">
                    <a:off x="2167" y="4216"/>
                    <a:ext cx="585" cy="594"/>
                  </a:xfrm>
                  <a:prstGeom prst="line">
                    <a:avLst/>
                  </a:prstGeom>
                  <a:noFill/>
                  <a:ln w="15240" cap="rnd">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41"/>
                  <p:cNvSpPr>
                    <a:spLocks noChangeShapeType="1"/>
                  </p:cNvSpPr>
                  <p:nvPr/>
                </p:nvSpPr>
                <p:spPr bwMode="auto">
                  <a:xfrm flipV="1">
                    <a:off x="2768" y="2912"/>
                    <a:ext cx="3194" cy="1304"/>
                  </a:xfrm>
                  <a:prstGeom prst="line">
                    <a:avLst/>
                  </a:prstGeom>
                  <a:noFill/>
                  <a:ln w="508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42"/>
                  <p:cNvSpPr>
                    <a:spLocks noChangeShapeType="1"/>
                  </p:cNvSpPr>
                  <p:nvPr/>
                </p:nvSpPr>
                <p:spPr bwMode="auto">
                  <a:xfrm flipV="1">
                    <a:off x="5947" y="2165"/>
                    <a:ext cx="595" cy="753"/>
                  </a:xfrm>
                  <a:prstGeom prst="line">
                    <a:avLst/>
                  </a:prstGeom>
                  <a:noFill/>
                  <a:ln w="15240" cap="rnd">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43"/>
                  <p:cNvSpPr>
                    <a:spLocks noChangeShapeType="1"/>
                  </p:cNvSpPr>
                  <p:nvPr/>
                </p:nvSpPr>
                <p:spPr bwMode="auto">
                  <a:xfrm flipH="1" flipV="1">
                    <a:off x="5682" y="2154"/>
                    <a:ext cx="279" cy="747"/>
                  </a:xfrm>
                  <a:prstGeom prst="line">
                    <a:avLst/>
                  </a:prstGeom>
                  <a:noFill/>
                  <a:ln w="15240" cap="rnd">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45"/>
                  <p:cNvSpPr>
                    <a:spLocks noChangeShapeType="1"/>
                  </p:cNvSpPr>
                  <p:nvPr/>
                </p:nvSpPr>
                <p:spPr bwMode="auto">
                  <a:xfrm flipV="1">
                    <a:off x="4188" y="2876"/>
                    <a:ext cx="595" cy="753"/>
                  </a:xfrm>
                  <a:prstGeom prst="line">
                    <a:avLst/>
                  </a:prstGeom>
                  <a:noFill/>
                  <a:ln w="19050" cap="rnd">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46"/>
                  <p:cNvSpPr>
                    <a:spLocks noChangeShapeType="1"/>
                  </p:cNvSpPr>
                  <p:nvPr/>
                </p:nvSpPr>
                <p:spPr bwMode="auto">
                  <a:xfrm flipH="1" flipV="1">
                    <a:off x="3914" y="2897"/>
                    <a:ext cx="287" cy="732"/>
                  </a:xfrm>
                  <a:prstGeom prst="line">
                    <a:avLst/>
                  </a:prstGeom>
                  <a:noFill/>
                  <a:ln w="19050" cap="rnd">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47"/>
                  <p:cNvSpPr>
                    <a:spLocks noChangeShapeType="1"/>
                  </p:cNvSpPr>
                  <p:nvPr/>
                </p:nvSpPr>
                <p:spPr bwMode="auto">
                  <a:xfrm flipH="1">
                    <a:off x="3442" y="3615"/>
                    <a:ext cx="760" cy="311"/>
                  </a:xfrm>
                  <a:prstGeom prst="line">
                    <a:avLst/>
                  </a:prstGeom>
                  <a:noFill/>
                  <a:ln w="1524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48"/>
                  <p:cNvSpPr>
                    <a:spLocks noChangeShapeType="1"/>
                  </p:cNvSpPr>
                  <p:nvPr/>
                </p:nvSpPr>
                <p:spPr bwMode="auto">
                  <a:xfrm>
                    <a:off x="2736" y="4216"/>
                    <a:ext cx="3226" cy="652"/>
                  </a:xfrm>
                  <a:prstGeom prst="line">
                    <a:avLst/>
                  </a:prstGeom>
                  <a:noFill/>
                  <a:ln w="508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Line 49"/>
                  <p:cNvSpPr>
                    <a:spLocks noChangeShapeType="1"/>
                  </p:cNvSpPr>
                  <p:nvPr/>
                </p:nvSpPr>
                <p:spPr bwMode="auto">
                  <a:xfrm>
                    <a:off x="5955" y="2915"/>
                    <a:ext cx="7" cy="1953"/>
                  </a:xfrm>
                  <a:prstGeom prst="line">
                    <a:avLst/>
                  </a:prstGeom>
                  <a:noFill/>
                  <a:ln w="508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Freeform 50"/>
                  <p:cNvSpPr>
                    <a:spLocks/>
                  </p:cNvSpPr>
                  <p:nvPr/>
                </p:nvSpPr>
                <p:spPr bwMode="auto">
                  <a:xfrm>
                    <a:off x="2597" y="4348"/>
                    <a:ext cx="284" cy="53"/>
                  </a:xfrm>
                  <a:custGeom>
                    <a:avLst/>
                    <a:gdLst>
                      <a:gd name="T0" fmla="*/ 0 w 284"/>
                      <a:gd name="T1" fmla="*/ 26 h 53"/>
                      <a:gd name="T2" fmla="*/ 284 w 284"/>
                      <a:gd name="T3" fmla="*/ 0 h 53"/>
                    </a:gdLst>
                    <a:ahLst/>
                    <a:cxnLst>
                      <a:cxn ang="0">
                        <a:pos x="T0" y="T1"/>
                      </a:cxn>
                      <a:cxn ang="0">
                        <a:pos x="T2" y="T3"/>
                      </a:cxn>
                    </a:cxnLst>
                    <a:rect l="0" t="0" r="r" b="b"/>
                    <a:pathLst>
                      <a:path w="284" h="53">
                        <a:moveTo>
                          <a:pt x="0" y="26"/>
                        </a:moveTo>
                        <a:cubicBezTo>
                          <a:pt x="121" y="53"/>
                          <a:pt x="228" y="43"/>
                          <a:pt x="284" y="0"/>
                        </a:cubicBezTo>
                      </a:path>
                    </a:pathLst>
                  </a:custGeom>
                  <a:noFill/>
                  <a:ln w="508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 name="Freeform 51"/>
                  <p:cNvSpPr>
                    <a:spLocks/>
                  </p:cNvSpPr>
                  <p:nvPr/>
                </p:nvSpPr>
                <p:spPr bwMode="auto">
                  <a:xfrm>
                    <a:off x="2752" y="3862"/>
                    <a:ext cx="268" cy="142"/>
                  </a:xfrm>
                  <a:custGeom>
                    <a:avLst/>
                    <a:gdLst>
                      <a:gd name="T0" fmla="*/ 0 w 268"/>
                      <a:gd name="T1" fmla="*/ 0 h 142"/>
                      <a:gd name="T2" fmla="*/ 268 w 268"/>
                      <a:gd name="T3" fmla="*/ 142 h 142"/>
                    </a:gdLst>
                    <a:ahLst/>
                    <a:cxnLst>
                      <a:cxn ang="0">
                        <a:pos x="T0" y="T1"/>
                      </a:cxn>
                      <a:cxn ang="0">
                        <a:pos x="T2" y="T3"/>
                      </a:cxn>
                    </a:cxnLst>
                    <a:rect l="0" t="0" r="r" b="b"/>
                    <a:pathLst>
                      <a:path w="268" h="142">
                        <a:moveTo>
                          <a:pt x="0" y="0"/>
                        </a:moveTo>
                        <a:cubicBezTo>
                          <a:pt x="115" y="0"/>
                          <a:pt x="221" y="56"/>
                          <a:pt x="268" y="142"/>
                        </a:cubicBezTo>
                      </a:path>
                    </a:pathLst>
                  </a:custGeom>
                  <a:noFill/>
                  <a:ln w="508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 name="Line 44"/>
                  <p:cNvSpPr>
                    <a:spLocks noChangeShapeType="1"/>
                  </p:cNvSpPr>
                  <p:nvPr/>
                </p:nvSpPr>
                <p:spPr bwMode="auto">
                  <a:xfrm flipH="1">
                    <a:off x="5201" y="2912"/>
                    <a:ext cx="761" cy="311"/>
                  </a:xfrm>
                  <a:prstGeom prst="line">
                    <a:avLst/>
                  </a:prstGeom>
                  <a:noFill/>
                  <a:ln w="12700" cap="rnd">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6" name="Freeform 52"/>
                <p:cNvSpPr>
                  <a:spLocks/>
                </p:cNvSpPr>
                <p:nvPr/>
              </p:nvSpPr>
              <p:spPr bwMode="auto">
                <a:xfrm>
                  <a:off x="2982" y="3985"/>
                  <a:ext cx="71" cy="118"/>
                </a:xfrm>
                <a:custGeom>
                  <a:avLst/>
                  <a:gdLst>
                    <a:gd name="T0" fmla="*/ 71 w 71"/>
                    <a:gd name="T1" fmla="*/ 0 h 118"/>
                    <a:gd name="T2" fmla="*/ 64 w 71"/>
                    <a:gd name="T3" fmla="*/ 118 h 118"/>
                    <a:gd name="T4" fmla="*/ 0 w 71"/>
                    <a:gd name="T5" fmla="*/ 19 h 118"/>
                    <a:gd name="T6" fmla="*/ 71 w 71"/>
                    <a:gd name="T7" fmla="*/ 0 h 118"/>
                  </a:gdLst>
                  <a:ahLst/>
                  <a:cxnLst>
                    <a:cxn ang="0">
                      <a:pos x="T0" y="T1"/>
                    </a:cxn>
                    <a:cxn ang="0">
                      <a:pos x="T2" y="T3"/>
                    </a:cxn>
                    <a:cxn ang="0">
                      <a:pos x="T4" y="T5"/>
                    </a:cxn>
                    <a:cxn ang="0">
                      <a:pos x="T6" y="T7"/>
                    </a:cxn>
                  </a:cxnLst>
                  <a:rect l="0" t="0" r="r" b="b"/>
                  <a:pathLst>
                    <a:path w="71" h="118">
                      <a:moveTo>
                        <a:pt x="71" y="0"/>
                      </a:moveTo>
                      <a:lnTo>
                        <a:pt x="64" y="118"/>
                      </a:lnTo>
                      <a:lnTo>
                        <a:pt x="0" y="19"/>
                      </a:lnTo>
                      <a:lnTo>
                        <a:pt x="7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Rectangle 53"/>
                <p:cNvSpPr>
                  <a:spLocks noChangeArrowheads="1"/>
                </p:cNvSpPr>
                <p:nvPr/>
              </p:nvSpPr>
              <p:spPr bwMode="auto">
                <a:xfrm>
                  <a:off x="6037" y="4890"/>
                  <a:ext cx="151"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2000" i="1" dirty="0">
                      <a:solidFill>
                        <a:srgbClr val="000000"/>
                      </a:solidFill>
                      <a:latin typeface="Times New Roman" panose="02020603050405020304" pitchFamily="18" charset="0"/>
                    </a:rPr>
                    <a:t>P</a:t>
                  </a:r>
                  <a:endParaRPr lang="en-US" altLang="zh-CN" sz="2000" i="1" dirty="0"/>
                </a:p>
              </p:txBody>
            </p:sp>
          </p:grpSp>
          <p:grpSp>
            <p:nvGrpSpPr>
              <p:cNvPr id="23" name="Group 54"/>
              <p:cNvGrpSpPr>
                <a:grpSpLocks/>
              </p:cNvGrpSpPr>
              <p:nvPr/>
            </p:nvGrpSpPr>
            <p:grpSpPr bwMode="auto">
              <a:xfrm>
                <a:off x="2532" y="3578"/>
                <a:ext cx="402" cy="1180"/>
                <a:chOff x="2532" y="3578"/>
                <a:chExt cx="402" cy="1180"/>
              </a:xfrm>
            </p:grpSpPr>
            <p:sp>
              <p:nvSpPr>
                <p:cNvPr id="24" name="Text Box 55"/>
                <p:cNvSpPr txBox="1">
                  <a:spLocks noChangeArrowheads="1"/>
                </p:cNvSpPr>
                <p:nvPr/>
              </p:nvSpPr>
              <p:spPr bwMode="auto">
                <a:xfrm>
                  <a:off x="2532" y="4290"/>
                  <a:ext cx="36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2000" i="1">
                      <a:latin typeface="Times New Roman" panose="02020603050405020304" pitchFamily="18" charset="0"/>
                    </a:rPr>
                    <a:t>θ</a:t>
                  </a:r>
                  <a:endParaRPr lang="en-US" altLang="zh-CN" sz="2000"/>
                </a:p>
              </p:txBody>
            </p:sp>
            <p:sp>
              <p:nvSpPr>
                <p:cNvPr id="25" name="Text Box 56"/>
                <p:cNvSpPr txBox="1">
                  <a:spLocks noChangeArrowheads="1"/>
                </p:cNvSpPr>
                <p:nvPr/>
              </p:nvSpPr>
              <p:spPr bwMode="auto">
                <a:xfrm>
                  <a:off x="2702" y="3578"/>
                  <a:ext cx="232" cy="4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endParaRPr lang="zh-CN" altLang="zh-CN" sz="2000"/>
                </a:p>
              </p:txBody>
            </p:sp>
          </p:grpSp>
        </p:grpSp>
        <p:graphicFrame>
          <p:nvGraphicFramePr>
            <p:cNvPr id="18" name="Object 59"/>
            <p:cNvGraphicFramePr>
              <a:graphicFrameLocks noChangeAspect="1"/>
            </p:cNvGraphicFramePr>
            <p:nvPr/>
          </p:nvGraphicFramePr>
          <p:xfrm>
            <a:off x="2517" y="2432"/>
            <a:ext cx="204" cy="192"/>
          </p:xfrm>
          <a:graphic>
            <a:graphicData uri="http://schemas.openxmlformats.org/presentationml/2006/ole">
              <mc:AlternateContent xmlns:mc="http://schemas.openxmlformats.org/markup-compatibility/2006">
                <mc:Choice xmlns:v="urn:schemas-microsoft-com:vml" Requires="v">
                  <p:oleObj spid="_x0000_s36958" name="公式" r:id="rId4" imgW="139579" imgH="164957" progId="Equation.3">
                    <p:embed/>
                  </p:oleObj>
                </mc:Choice>
                <mc:Fallback>
                  <p:oleObj name="公式" r:id="rId4" imgW="139579" imgH="164957"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7" y="2432"/>
                          <a:ext cx="204"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AutoShape 66"/>
            <p:cNvSpPr>
              <a:spLocks noChangeArrowheads="1"/>
            </p:cNvSpPr>
            <p:nvPr/>
          </p:nvSpPr>
          <p:spPr bwMode="auto">
            <a:xfrm>
              <a:off x="521" y="1661"/>
              <a:ext cx="1543" cy="499"/>
            </a:xfrm>
            <a:prstGeom prst="cloudCallout">
              <a:avLst>
                <a:gd name="adj1" fmla="val 56157"/>
                <a:gd name="adj2" fmla="val 169838"/>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1" dirty="0">
                  <a:solidFill>
                    <a:srgbClr val="FF0000"/>
                  </a:solidFill>
                </a:rPr>
                <a:t>①</a:t>
              </a:r>
              <a:r>
                <a:rPr lang="zh-CN" altLang="en-US" b="1" dirty="0">
                  <a:solidFill>
                    <a:srgbClr val="FF0000"/>
                  </a:solidFill>
                </a:rPr>
                <a:t>世界坐标系</a:t>
              </a:r>
            </a:p>
          </p:txBody>
        </p:sp>
        <p:sp>
          <p:nvSpPr>
            <p:cNvPr id="20" name="AutoShape 67"/>
            <p:cNvSpPr>
              <a:spLocks noChangeArrowheads="1"/>
            </p:cNvSpPr>
            <p:nvPr/>
          </p:nvSpPr>
          <p:spPr bwMode="auto">
            <a:xfrm>
              <a:off x="1783" y="3404"/>
              <a:ext cx="1588" cy="499"/>
            </a:xfrm>
            <a:prstGeom prst="cloudCallout">
              <a:avLst>
                <a:gd name="adj1" fmla="val 48426"/>
                <a:gd name="adj2" fmla="val -225265"/>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1" dirty="0">
                  <a:solidFill>
                    <a:srgbClr val="0033CC"/>
                  </a:solidFill>
                </a:rPr>
                <a:t>③</a:t>
              </a:r>
              <a:r>
                <a:rPr lang="zh-CN" altLang="en-US" b="1" dirty="0">
                  <a:solidFill>
                    <a:srgbClr val="0033CC"/>
                  </a:solidFill>
                </a:rPr>
                <a:t>投影屏幕坐标系</a:t>
              </a:r>
            </a:p>
          </p:txBody>
        </p:sp>
        <p:sp>
          <p:nvSpPr>
            <p:cNvPr id="21" name="AutoShape 68"/>
            <p:cNvSpPr>
              <a:spLocks noChangeArrowheads="1"/>
            </p:cNvSpPr>
            <p:nvPr/>
          </p:nvSpPr>
          <p:spPr bwMode="auto">
            <a:xfrm>
              <a:off x="4105" y="663"/>
              <a:ext cx="1525" cy="499"/>
            </a:xfrm>
            <a:prstGeom prst="cloudCallout">
              <a:avLst>
                <a:gd name="adj1" fmla="val -19815"/>
                <a:gd name="adj2" fmla="val 212926"/>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1" dirty="0">
                  <a:solidFill>
                    <a:srgbClr val="006600"/>
                  </a:solidFill>
                </a:rPr>
                <a:t>②</a:t>
              </a:r>
              <a:r>
                <a:rPr lang="zh-CN" altLang="en-US" b="1" dirty="0">
                  <a:solidFill>
                    <a:srgbClr val="006600"/>
                  </a:solidFill>
                </a:rPr>
                <a:t>观察坐标系</a:t>
              </a:r>
            </a:p>
          </p:txBody>
        </p:sp>
      </p:grpSp>
      <p:graphicFrame>
        <p:nvGraphicFramePr>
          <p:cNvPr id="73" name="Object 69"/>
          <p:cNvGraphicFramePr>
            <a:graphicFrameLocks/>
          </p:cNvGraphicFramePr>
          <p:nvPr>
            <p:extLst>
              <p:ext uri="{D42A27DB-BD31-4B8C-83A1-F6EECF244321}">
                <p14:modId xmlns:p14="http://schemas.microsoft.com/office/powerpoint/2010/main" val="4199279888"/>
              </p:ext>
            </p:extLst>
          </p:nvPr>
        </p:nvGraphicFramePr>
        <p:xfrm>
          <a:off x="6724126" y="3326852"/>
          <a:ext cx="2341562" cy="1270000"/>
        </p:xfrm>
        <a:graphic>
          <a:graphicData uri="http://schemas.openxmlformats.org/presentationml/2006/ole">
            <mc:AlternateContent xmlns:mc="http://schemas.openxmlformats.org/markup-compatibility/2006">
              <mc:Choice xmlns:v="urn:schemas-microsoft-com:vml" Requires="v">
                <p:oleObj spid="_x0000_s36959" name="公式" r:id="rId6" imgW="1523880" imgH="736560" progId="Equation.3">
                  <p:embed/>
                </p:oleObj>
              </mc:Choice>
              <mc:Fallback>
                <p:oleObj name="公式" r:id="rId6" imgW="1523880" imgH="736560" progId="Equation.3">
                  <p:embed/>
                  <p:pic>
                    <p:nvPicPr>
                      <p:cNvPr id="0" name=""/>
                      <p:cNvPicPr preferRelativeResize="0">
                        <a:picLocks noChangeArrowheads="1"/>
                      </p:cNvPicPr>
                      <p:nvPr/>
                    </p:nvPicPr>
                    <p:blipFill>
                      <a:blip r:embed="rId7"/>
                      <a:srcRect/>
                      <a:stretch>
                        <a:fillRect/>
                      </a:stretch>
                    </p:blipFill>
                    <p:spPr bwMode="auto">
                      <a:xfrm>
                        <a:off x="6724126" y="3326852"/>
                        <a:ext cx="2341562" cy="127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3935740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294">
                                            <p:txEl>
                                              <p:pRg st="0" end="0"/>
                                            </p:txEl>
                                          </p:spTgt>
                                        </p:tgtEl>
                                        <p:attrNameLst>
                                          <p:attrName>style.visibility</p:attrName>
                                        </p:attrNameLst>
                                      </p:cBhvr>
                                      <p:to>
                                        <p:strVal val="visible"/>
                                      </p:to>
                                    </p:set>
                                    <p:animEffect transition="in" filter="wipe(left)">
                                      <p:cBhvr>
                                        <p:cTn id="7" dur="500"/>
                                        <p:tgtEl>
                                          <p:spTgt spid="122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8056</TotalTime>
  <Words>3119</Words>
  <Application>Microsoft Office PowerPoint</Application>
  <PresentationFormat>全屏显示(4:3)</PresentationFormat>
  <Paragraphs>625</Paragraphs>
  <Slides>76</Slides>
  <Notes>4</Notes>
  <HiddenSlides>0</HiddenSlides>
  <MMClips>0</MMClips>
  <ScaleCrop>false</ScaleCrop>
  <HeadingPairs>
    <vt:vector size="8" baseType="variant">
      <vt:variant>
        <vt:lpstr>已用的字体</vt:lpstr>
      </vt:variant>
      <vt:variant>
        <vt:i4>23</vt:i4>
      </vt:variant>
      <vt:variant>
        <vt:lpstr>主题</vt:lpstr>
      </vt:variant>
      <vt:variant>
        <vt:i4>1</vt:i4>
      </vt:variant>
      <vt:variant>
        <vt:lpstr>嵌入 OLE 服务器</vt:lpstr>
      </vt:variant>
      <vt:variant>
        <vt:i4>7</vt:i4>
      </vt:variant>
      <vt:variant>
        <vt:lpstr>幻灯片标题</vt:lpstr>
      </vt:variant>
      <vt:variant>
        <vt:i4>76</vt:i4>
      </vt:variant>
    </vt:vector>
  </HeadingPairs>
  <TitlesOfParts>
    <vt:vector size="107" baseType="lpstr">
      <vt:lpstr>Arial Unicode MS</vt:lpstr>
      <vt:lpstr>Batang</vt:lpstr>
      <vt:lpstr>HT</vt:lpstr>
      <vt:lpstr>Monotype Sorts</vt:lpstr>
      <vt:lpstr>新細明體</vt:lpstr>
      <vt:lpstr>方正综艺简体</vt:lpstr>
      <vt:lpstr>黑体</vt:lpstr>
      <vt:lpstr>华文彩云</vt:lpstr>
      <vt:lpstr>华文琥珀</vt:lpstr>
      <vt:lpstr>华文新魏</vt:lpstr>
      <vt:lpstr>宋体</vt:lpstr>
      <vt:lpstr>微软雅黑</vt:lpstr>
      <vt:lpstr>Arial</vt:lpstr>
      <vt:lpstr>Calibri</vt:lpstr>
      <vt:lpstr>Calibri Light</vt:lpstr>
      <vt:lpstr>Cambria Math</vt:lpstr>
      <vt:lpstr>Courier New</vt:lpstr>
      <vt:lpstr>Impact</vt:lpstr>
      <vt:lpstr>Symbol</vt:lpstr>
      <vt:lpstr>Tahoma</vt:lpstr>
      <vt:lpstr>Times New Roman</vt:lpstr>
      <vt:lpstr>Verdana</vt:lpstr>
      <vt:lpstr>Wingdings</vt:lpstr>
      <vt:lpstr>Office 主题</vt:lpstr>
      <vt:lpstr>Equation</vt:lpstr>
      <vt:lpstr>公式</vt:lpstr>
      <vt:lpstr>MathType 6.0 Equation</vt:lpstr>
      <vt:lpstr>Image</vt:lpstr>
      <vt:lpstr>Microsoft Visio 绘图</vt:lpstr>
      <vt:lpstr>Microsoft Equation 3.0</vt:lpstr>
      <vt:lpstr>PBrush</vt:lpstr>
      <vt:lpstr>PowerPoint 演示文稿</vt:lpstr>
      <vt:lpstr>第6章：三维观察</vt:lpstr>
      <vt:lpstr>PowerPoint 演示文稿</vt:lpstr>
      <vt:lpstr>PowerPoint 演示文稿</vt:lpstr>
      <vt:lpstr>PowerPoint 演示文稿</vt:lpstr>
      <vt:lpstr>第6章：三维观察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第6章：三维观察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正投影的例子：</vt:lpstr>
      <vt:lpstr>正等轴测图 </vt:lpstr>
      <vt:lpstr>正等轴测图 </vt:lpstr>
      <vt:lpstr>正等轴测图 </vt:lpstr>
      <vt:lpstr>（2）斜投影  </vt:lpstr>
      <vt:lpstr>（2）斜投影  </vt:lpstr>
      <vt:lpstr>PowerPoint 演示文稿</vt:lpstr>
      <vt:lpstr>（2）斜投影  </vt:lpstr>
      <vt:lpstr>6.3.3 透视投影</vt:lpstr>
      <vt:lpstr>1.点的透视投影</vt:lpstr>
      <vt:lpstr>PowerPoint 演示文稿</vt:lpstr>
      <vt:lpstr>PowerPoint 演示文稿</vt:lpstr>
      <vt:lpstr>PowerPoint 演示文稿</vt:lpstr>
      <vt:lpstr>PowerPoint 演示文稿</vt:lpstr>
      <vt:lpstr>2.平行线段的透视变换</vt:lpstr>
      <vt:lpstr>PowerPoint 演示文稿</vt:lpstr>
      <vt:lpstr>PowerPoint 演示文稿</vt:lpstr>
      <vt:lpstr>PowerPoint 演示文稿</vt:lpstr>
      <vt:lpstr>2.平行线段的透视变换</vt:lpstr>
      <vt:lpstr>3.透视投影分类</vt:lpstr>
      <vt:lpstr>PowerPoint 演示文稿</vt:lpstr>
      <vt:lpstr>透视投影变换 Perspective Project </vt:lpstr>
      <vt:lpstr>透视投影变换 Perspective Project </vt:lpstr>
      <vt:lpstr>透视投影变换 Perspective Project </vt:lpstr>
      <vt:lpstr>透视投影变换 Perspective Project </vt:lpstr>
      <vt:lpstr>透视投影变换 Perspective Project </vt:lpstr>
      <vt:lpstr>透视投影变换 Perspective Project </vt:lpstr>
      <vt:lpstr>透视投影变换 Perspective Project </vt:lpstr>
      <vt:lpstr>透视投影变换 Perspective Project </vt:lpstr>
      <vt:lpstr>透视投影变换 Perspective Project </vt:lpstr>
      <vt:lpstr>PowerPoint 演示文稿</vt:lpstr>
      <vt:lpstr>PowerPoint 演示文稿</vt:lpstr>
      <vt:lpstr>PowerPoint 演示文稿</vt:lpstr>
      <vt:lpstr>PowerPoint 演示文稿</vt:lpstr>
      <vt:lpstr>PowerPoint 演示文稿</vt:lpstr>
      <vt:lpstr>PowerPoint 演示文稿</vt:lpstr>
      <vt:lpstr>第6章：三维观察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@teliss</dc:creator>
  <cp:lastModifiedBy>Yan Ming</cp:lastModifiedBy>
  <cp:revision>465</cp:revision>
  <dcterms:created xsi:type="dcterms:W3CDTF">2013-10-18T12:56:42Z</dcterms:created>
  <dcterms:modified xsi:type="dcterms:W3CDTF">2018-10-15T06:17:32Z</dcterms:modified>
</cp:coreProperties>
</file>